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313" r:id="rId5"/>
    <p:sldId id="271" r:id="rId6"/>
    <p:sldId id="314" r:id="rId7"/>
    <p:sldId id="272" r:id="rId8"/>
    <p:sldId id="315" r:id="rId9"/>
    <p:sldId id="273" r:id="rId10"/>
    <p:sldId id="316" r:id="rId11"/>
    <p:sldId id="285" r:id="rId12"/>
    <p:sldId id="317" r:id="rId13"/>
    <p:sldId id="286" r:id="rId14"/>
    <p:sldId id="318" r:id="rId15"/>
    <p:sldId id="287" r:id="rId16"/>
    <p:sldId id="319" r:id="rId17"/>
    <p:sldId id="289" r:id="rId18"/>
    <p:sldId id="320" r:id="rId19"/>
    <p:sldId id="306" r:id="rId20"/>
    <p:sldId id="321" r:id="rId21"/>
    <p:sldId id="290" r:id="rId22"/>
    <p:sldId id="322" r:id="rId23"/>
    <p:sldId id="291" r:id="rId24"/>
    <p:sldId id="323" r:id="rId25"/>
    <p:sldId id="308" r:id="rId26"/>
    <p:sldId id="324" r:id="rId27"/>
    <p:sldId id="292" r:id="rId28"/>
    <p:sldId id="325" r:id="rId29"/>
    <p:sldId id="309" r:id="rId30"/>
    <p:sldId id="326" r:id="rId31"/>
    <p:sldId id="293" r:id="rId32"/>
    <p:sldId id="327" r:id="rId33"/>
    <p:sldId id="310" r:id="rId34"/>
    <p:sldId id="328" r:id="rId35"/>
    <p:sldId id="294" r:id="rId36"/>
    <p:sldId id="329" r:id="rId37"/>
    <p:sldId id="311" r:id="rId38"/>
    <p:sldId id="330" r:id="rId39"/>
    <p:sldId id="312" r:id="rId40"/>
    <p:sldId id="331" r:id="rId41"/>
    <p:sldId id="288" r:id="rId42"/>
    <p:sldId id="332" r:id="rId43"/>
    <p:sldId id="296" r:id="rId44"/>
    <p:sldId id="333" r:id="rId45"/>
    <p:sldId id="295" r:id="rId46"/>
    <p:sldId id="334" r:id="rId47"/>
    <p:sldId id="301" r:id="rId48"/>
    <p:sldId id="335" r:id="rId49"/>
    <p:sldId id="297" r:id="rId50"/>
    <p:sldId id="336" r:id="rId51"/>
    <p:sldId id="298" r:id="rId52"/>
    <p:sldId id="337" r:id="rId53"/>
    <p:sldId id="307" r:id="rId54"/>
    <p:sldId id="338" r:id="rId55"/>
    <p:sldId id="302" r:id="rId56"/>
    <p:sldId id="339" r:id="rId57"/>
    <p:sldId id="303" r:id="rId58"/>
    <p:sldId id="340" r:id="rId59"/>
    <p:sldId id="304" r:id="rId60"/>
    <p:sldId id="341" r:id="rId61"/>
    <p:sldId id="305" r:id="rId62"/>
    <p:sldId id="342" r:id="rId63"/>
    <p:sldId id="284" r:id="rId64"/>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BFDB"/>
    <a:srgbClr val="233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BDB25-454D-D9B0-04CA-2CBF2C98CCBF}" v="76" dt="2020-09-16T03:33:30.917"/>
    <p1510:client id="{09D041FB-6100-5244-1C7C-52469488ADC9}" v="58" dt="2020-09-16T05:05:11.732"/>
    <p1510:client id="{1221757D-B815-C2EA-53A2-6FC36AB4CC55}" v="68" dt="2020-09-16T03:40:46.613"/>
    <p1510:client id="{15A45D89-A9A4-43C8-3536-44079EFE7127}" v="131" dt="2020-09-16T02:20:54.676"/>
    <p1510:client id="{15EEB8E7-3C57-C919-3221-CB3DD4CE90B7}" v="88" dt="2020-09-16T04:54:42.298"/>
    <p1510:client id="{17AA8140-388D-6851-DDC9-3D370B1B68D9}" v="187" dt="2020-09-15T10:56:28.541"/>
    <p1510:client id="{17C02E82-B0F5-758F-6F27-F5F8FCFB5B2B}" v="216" dt="2020-09-18T08:08:27.122"/>
    <p1510:client id="{2056ED3B-CD75-0A86-CFC4-BE9FD35B1FA1}" v="111" dt="2020-09-16T02:37:15.265"/>
    <p1510:client id="{269DAECD-6CFA-FEEB-A10E-C5CF4CBF6ECA}" v="317" dt="2020-09-16T01:01:01.818"/>
    <p1510:client id="{4ADD7C40-8409-E5B7-13CD-A26AC6461C4E}" v="583" dt="2020-09-16T00:42:00.621"/>
    <p1510:client id="{516B2F29-D5F5-3ED2-ABE5-C458E5841174}" v="79" dt="2020-09-15T08:51:50.434"/>
    <p1510:client id="{542C7BD1-AB91-CF49-8224-4F54232297D5}" v="103" dt="2020-09-16T03:53:14.154"/>
    <p1510:client id="{55506CA5-13FF-56F6-0705-E01F1176EEC2}" v="158" dt="2020-09-16T01:56:06.802"/>
    <p1510:client id="{55F8509C-0ABB-F483-5601-0DDB47BD9291}" v="10" dt="2020-09-17T22:24:49.738"/>
    <p1510:client id="{5D4D7685-A9B1-8F51-6F69-EEF03AFC47FD}" v="65" dt="2020-09-15T09:42:27.383"/>
    <p1510:client id="{5FC3B8AF-774E-8E62-DD2A-183B61102D3C}" v="96" dt="2020-09-16T05:13:58.859"/>
    <p1510:client id="{61A2D26A-AFF7-AEC8-1D23-D3E46F6946CF}" v="103" dt="2020-09-17T22:30:47.305"/>
    <p1510:client id="{6B22A0B2-F958-9386-97E3-7A77457B3295}" v="109" dt="2020-09-16T03:45:42.815"/>
    <p1510:client id="{71D17A7F-92D8-6B01-43AF-21A2289751C0}" v="11" dt="2020-09-16T04:25:15.524"/>
    <p1510:client id="{7BA87C30-D986-B118-0152-6BD44D73F549}" v="16" dt="2020-09-15T08:17:45.561"/>
    <p1510:client id="{7DCEDA7C-7F23-C871-2C31-CD874BA752C9}" v="15" dt="2020-09-17T22:34:46.847"/>
    <p1510:client id="{7E6A7907-CA38-3B2C-0587-40F843C27F72}" v="112" dt="2020-09-16T04:31:46.614"/>
    <p1510:client id="{7F94601A-8D66-913B-44BD-CFCB647E8816}" v="4" dt="2020-09-17T22:21:07.717"/>
    <p1510:client id="{8E556E06-CFE3-7AD7-43DC-05BBD4E1D886}" v="372" dt="2020-09-15T11:04:45.619"/>
    <p1510:client id="{94F8A8C5-C1D5-D9FE-2F7E-492CF22167A6}" v="40" dt="2020-09-16T03:24:56.236"/>
    <p1510:client id="{991106D6-1CC2-1AFD-86B7-747DAB5BBB7A}" v="147" dt="2020-09-17T23:05:21.701"/>
    <p1510:client id="{A715D567-D605-AA9B-FC4B-1475E0C9CD85}" v="158" dt="2020-09-15T09:04:25.719"/>
    <p1510:client id="{B2EBAD1E-CAB9-AC62-6E2A-675112CB6C11}" v="67" dt="2020-09-16T02:06:32.470"/>
    <p1510:client id="{B38F96A4-0B3B-FF65-9047-A6881F0E62C2}" v="196" dt="2020-09-15T10:29:27.793"/>
    <p1510:client id="{BED8A875-29CA-E54B-D919-9D5F2632787B}" v="83" dt="2020-09-15T07:45:53.333"/>
    <p1510:client id="{C3506764-8188-1F49-10D1-AE569C530D5E}" v="5" dt="2020-09-16T02:02:56.248"/>
    <p1510:client id="{C5AB16E4-E91F-93BC-560D-6E1C8961865C}" v="71" dt="2020-09-15T07:55:02.742"/>
    <p1510:client id="{E1FC702B-52A0-BEED-AA4F-988201BDFED2}" v="25" dt="2020-09-16T04:50:51.863"/>
    <p1510:client id="{E8A1DE4A-52C4-565D-79FA-EB3DDFC7D737}" v="14" dt="2020-09-15T09:17:57.770"/>
    <p1510:client id="{E92555C5-4FAB-BF43-A22B-A234A3E17C00}" v="140" dt="2020-09-15T09:50:12.104"/>
    <p1510:client id="{EF526DCD-4568-68F5-0AFD-8CA5D59E33C6}" v="87" dt="2020-09-16T02:12:39.703"/>
    <p1510:client id="{F69BD009-E1B8-0F3B-86C4-8D7292A16BE6}" v="16" dt="2020-09-15T08:16:09.056"/>
    <p1510:client id="{FE5A2231-69B6-F63D-782D-C5232FB159C8}" v="40" dt="2020-09-18T07:23:54.7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08" d="100"/>
          <a:sy n="108" d="100"/>
        </p:scale>
        <p:origin x="67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13.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95556-C9A9-A64D-8D56-5D39A723AFD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F32AE72-F604-9E48-89FB-F118F502ABA0}"/>
              </a:ext>
            </a:extLst>
          </p:cNvPr>
          <p:cNvPicPr>
            <a:picLocks noChangeAspect="1"/>
          </p:cNvPicPr>
          <p:nvPr userDrawn="1"/>
        </p:nvPicPr>
        <p:blipFill>
          <a:blip r:embed="rId3"/>
          <a:stretch>
            <a:fillRect/>
          </a:stretch>
        </p:blipFill>
        <p:spPr>
          <a:xfrm>
            <a:off x="722311" y="730251"/>
            <a:ext cx="8318500" cy="3911600"/>
          </a:xfrm>
          <a:prstGeom prst="rect">
            <a:avLst/>
          </a:prstGeom>
        </p:spPr>
      </p:pic>
      <p:sp>
        <p:nvSpPr>
          <p:cNvPr id="7" name="Title 1">
            <a:extLst>
              <a:ext uri="{FF2B5EF4-FFF2-40B4-BE49-F238E27FC236}">
                <a16:creationId xmlns:a16="http://schemas.microsoft.com/office/drawing/2014/main" id="{4D033BA4-F3BD-2E42-8405-BC74C331D1E8}"/>
              </a:ext>
            </a:extLst>
          </p:cNvPr>
          <p:cNvSpPr>
            <a:spLocks noGrp="1"/>
          </p:cNvSpPr>
          <p:nvPr>
            <p:ph type="title" hasCustomPrompt="1"/>
          </p:nvPr>
        </p:nvSpPr>
        <p:spPr>
          <a:xfrm>
            <a:off x="1185863" y="1030146"/>
            <a:ext cx="7333104" cy="2789499"/>
          </a:xfrm>
        </p:spPr>
        <p:txBody>
          <a:bodyPr anchor="ctr">
            <a:normAutofit/>
          </a:bodyPr>
          <a:lstStyle>
            <a:lvl1pPr>
              <a:defRPr sz="5000">
                <a:solidFill>
                  <a:schemeClr val="bg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B14A38A-AF3B-1C4C-A903-A0B1CC2A9C14}"/>
              </a:ext>
            </a:extLst>
          </p:cNvPr>
          <p:cNvPicPr>
            <a:picLocks noChangeAspect="1"/>
          </p:cNvPicPr>
          <p:nvPr userDrawn="1"/>
        </p:nvPicPr>
        <p:blipFill>
          <a:blip r:embed="rId4"/>
          <a:stretch>
            <a:fillRect/>
          </a:stretch>
        </p:blipFill>
        <p:spPr>
          <a:xfrm>
            <a:off x="8651873" y="854076"/>
            <a:ext cx="3035300" cy="3263900"/>
          </a:xfrm>
          <a:prstGeom prst="rect">
            <a:avLst/>
          </a:prstGeom>
        </p:spPr>
      </p:pic>
    </p:spTree>
    <p:extLst>
      <p:ext uri="{BB962C8B-B14F-4D97-AF65-F5344CB8AC3E}">
        <p14:creationId xmlns:p14="http://schemas.microsoft.com/office/powerpoint/2010/main" val="262955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97B141-B606-3B48-A2DA-240142F9A984}"/>
              </a:ext>
            </a:extLst>
          </p:cNvPr>
          <p:cNvSpPr>
            <a:spLocks noGrp="1"/>
          </p:cNvSpPr>
          <p:nvPr>
            <p:ph type="title" hasCustomPrompt="1"/>
          </p:nvPr>
        </p:nvSpPr>
        <p:spPr>
          <a:xfrm>
            <a:off x="969690" y="548008"/>
            <a:ext cx="10515600" cy="1148053"/>
          </a:xfrm>
          <a:prstGeom prst="rect">
            <a:avLst/>
          </a:prstGeom>
        </p:spPr>
        <p:txBody>
          <a:bodyPr vert="horz" lIns="91440" tIns="45720" rIns="91440" bIns="45720" rtlCol="0" anchor="ctr">
            <a:normAutofit/>
          </a:bodyPr>
          <a:lstStyle>
            <a:lvl1pPr>
              <a:defRPr sz="4000"/>
            </a:lvl1pPr>
          </a:lstStyle>
          <a:p>
            <a:r>
              <a:rPr lang="en-GB"/>
              <a:t>Click to edit Master title style</a:t>
            </a:r>
            <a:endParaRPr lang="en-US"/>
          </a:p>
        </p:txBody>
      </p:sp>
      <p:sp>
        <p:nvSpPr>
          <p:cNvPr id="12" name="Text Placeholder 3">
            <a:extLst>
              <a:ext uri="{FF2B5EF4-FFF2-40B4-BE49-F238E27FC236}">
                <a16:creationId xmlns:a16="http://schemas.microsoft.com/office/drawing/2014/main" id="{DD49B3C4-1857-FC4B-9860-7B249E9DEFA8}"/>
              </a:ext>
            </a:extLst>
          </p:cNvPr>
          <p:cNvSpPr>
            <a:spLocks noGrp="1"/>
          </p:cNvSpPr>
          <p:nvPr>
            <p:ph type="body" sz="half" idx="2" hasCustomPrompt="1"/>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pic>
        <p:nvPicPr>
          <p:cNvPr id="7" name="Picture 6">
            <a:extLst>
              <a:ext uri="{FF2B5EF4-FFF2-40B4-BE49-F238E27FC236}">
                <a16:creationId xmlns:a16="http://schemas.microsoft.com/office/drawing/2014/main" id="{0C66B3B7-20CB-0D49-AB48-5E96DC4F1266}"/>
              </a:ext>
            </a:extLst>
          </p:cNvPr>
          <p:cNvPicPr>
            <a:picLocks noChangeAspect="1"/>
          </p:cNvPicPr>
          <p:nvPr userDrawn="1"/>
        </p:nvPicPr>
        <p:blipFill>
          <a:blip r:embed="rId2"/>
          <a:stretch>
            <a:fillRect/>
          </a:stretch>
        </p:blipFill>
        <p:spPr>
          <a:xfrm>
            <a:off x="-16672" y="5579581"/>
            <a:ext cx="12192000" cy="1292707"/>
          </a:xfrm>
          <a:prstGeom prst="rect">
            <a:avLst/>
          </a:prstGeom>
        </p:spPr>
      </p:pic>
      <p:pic>
        <p:nvPicPr>
          <p:cNvPr id="11" name="Picture 10">
            <a:extLst>
              <a:ext uri="{FF2B5EF4-FFF2-40B4-BE49-F238E27FC236}">
                <a16:creationId xmlns:a16="http://schemas.microsoft.com/office/drawing/2014/main" id="{B71F4B0B-1AE6-C145-B281-AFC859AE281D}"/>
              </a:ext>
            </a:extLst>
          </p:cNvPr>
          <p:cNvPicPr>
            <a:picLocks noChangeAspect="1"/>
          </p:cNvPicPr>
          <p:nvPr userDrawn="1"/>
        </p:nvPicPr>
        <p:blipFill>
          <a:blip r:embed="rId3"/>
          <a:stretch>
            <a:fillRect/>
          </a:stretch>
        </p:blipFill>
        <p:spPr>
          <a:xfrm>
            <a:off x="8729662" y="5990466"/>
            <a:ext cx="3048000" cy="660400"/>
          </a:xfrm>
          <a:prstGeom prst="rect">
            <a:avLst/>
          </a:prstGeom>
        </p:spPr>
      </p:pic>
      <p:pic>
        <p:nvPicPr>
          <p:cNvPr id="13" name="Picture 12">
            <a:extLst>
              <a:ext uri="{FF2B5EF4-FFF2-40B4-BE49-F238E27FC236}">
                <a16:creationId xmlns:a16="http://schemas.microsoft.com/office/drawing/2014/main" id="{E4BBF9AF-26F7-DE43-8FD0-4ACC59BCE6E6}"/>
              </a:ext>
            </a:extLst>
          </p:cNvPr>
          <p:cNvPicPr>
            <a:picLocks noChangeAspect="1"/>
          </p:cNvPicPr>
          <p:nvPr userDrawn="1"/>
        </p:nvPicPr>
        <p:blipFill>
          <a:blip r:embed="rId4"/>
          <a:stretch>
            <a:fillRect/>
          </a:stretch>
        </p:blipFill>
        <p:spPr>
          <a:xfrm>
            <a:off x="244474" y="5373688"/>
            <a:ext cx="1397000" cy="1498600"/>
          </a:xfrm>
          <a:prstGeom prst="rect">
            <a:avLst/>
          </a:prstGeom>
        </p:spPr>
      </p:pic>
    </p:spTree>
    <p:extLst>
      <p:ext uri="{BB962C8B-B14F-4D97-AF65-F5344CB8AC3E}">
        <p14:creationId xmlns:p14="http://schemas.microsoft.com/office/powerpoint/2010/main" val="91497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49E598-09E2-4B48-B2A8-1D71616493F9}"/>
              </a:ext>
            </a:extLst>
          </p:cNvPr>
          <p:cNvPicPr>
            <a:picLocks noChangeAspect="1"/>
          </p:cNvPicPr>
          <p:nvPr userDrawn="1"/>
        </p:nvPicPr>
        <p:blipFill>
          <a:blip r:embed="rId2"/>
          <a:stretch>
            <a:fillRect/>
          </a:stretch>
        </p:blipFill>
        <p:spPr>
          <a:xfrm>
            <a:off x="-16672" y="5576650"/>
            <a:ext cx="12192000" cy="1292707"/>
          </a:xfrm>
          <a:prstGeom prst="rect">
            <a:avLst/>
          </a:prstGeom>
        </p:spPr>
      </p:pic>
      <p:pic>
        <p:nvPicPr>
          <p:cNvPr id="10" name="Picture 9">
            <a:extLst>
              <a:ext uri="{FF2B5EF4-FFF2-40B4-BE49-F238E27FC236}">
                <a16:creationId xmlns:a16="http://schemas.microsoft.com/office/drawing/2014/main" id="{D8BD7067-B88E-7A41-B68F-F2951487B153}"/>
              </a:ext>
            </a:extLst>
          </p:cNvPr>
          <p:cNvPicPr>
            <a:picLocks noChangeAspect="1"/>
          </p:cNvPicPr>
          <p:nvPr userDrawn="1"/>
        </p:nvPicPr>
        <p:blipFill>
          <a:blip r:embed="rId3"/>
          <a:stretch>
            <a:fillRect/>
          </a:stretch>
        </p:blipFill>
        <p:spPr>
          <a:xfrm>
            <a:off x="244474" y="5359400"/>
            <a:ext cx="1397000" cy="1498600"/>
          </a:xfrm>
          <a:prstGeom prst="rect">
            <a:avLst/>
          </a:prstGeom>
        </p:spPr>
      </p:pic>
      <p:pic>
        <p:nvPicPr>
          <p:cNvPr id="6" name="Picture 5">
            <a:extLst>
              <a:ext uri="{FF2B5EF4-FFF2-40B4-BE49-F238E27FC236}">
                <a16:creationId xmlns:a16="http://schemas.microsoft.com/office/drawing/2014/main" id="{95AD1425-0F11-A24E-B10A-E319B0454C65}"/>
              </a:ext>
            </a:extLst>
          </p:cNvPr>
          <p:cNvPicPr>
            <a:picLocks noChangeAspect="1"/>
          </p:cNvPicPr>
          <p:nvPr userDrawn="1"/>
        </p:nvPicPr>
        <p:blipFill>
          <a:blip r:embed="rId4"/>
          <a:stretch>
            <a:fillRect/>
          </a:stretch>
        </p:blipFill>
        <p:spPr>
          <a:xfrm>
            <a:off x="8729662" y="5988003"/>
            <a:ext cx="3048000" cy="660400"/>
          </a:xfrm>
          <a:prstGeom prst="rect">
            <a:avLst/>
          </a:prstGeom>
        </p:spPr>
      </p:pic>
      <p:sp>
        <p:nvSpPr>
          <p:cNvPr id="13" name="Title Placeholder 1">
            <a:extLst>
              <a:ext uri="{FF2B5EF4-FFF2-40B4-BE49-F238E27FC236}">
                <a16:creationId xmlns:a16="http://schemas.microsoft.com/office/drawing/2014/main" id="{3DD2B51A-FB60-D046-8A1F-C451A9615917}"/>
              </a:ext>
            </a:extLst>
          </p:cNvPr>
          <p:cNvSpPr>
            <a:spLocks noGrp="1"/>
          </p:cNvSpPr>
          <p:nvPr>
            <p:ph type="title" hasCustomPrompt="1"/>
          </p:nvPr>
        </p:nvSpPr>
        <p:spPr>
          <a:xfrm>
            <a:off x="969690" y="548008"/>
            <a:ext cx="10515600" cy="1148053"/>
          </a:xfrm>
          <a:prstGeom prst="rect">
            <a:avLst/>
          </a:prstGeom>
        </p:spPr>
        <p:txBody>
          <a:bodyPr vert="horz" lIns="91440" tIns="45720" rIns="91440" bIns="45720" rtlCol="0" anchor="ctr">
            <a:normAutofit/>
          </a:bodyPr>
          <a:lstStyle>
            <a:lvl1pPr>
              <a:defRPr sz="4000">
                <a:solidFill>
                  <a:schemeClr val="accent3"/>
                </a:solidFill>
              </a:defRPr>
            </a:lvl1pPr>
          </a:lstStyle>
          <a:p>
            <a:r>
              <a:rPr lang="en-GB"/>
              <a:t>Click to edit Master title style</a:t>
            </a:r>
            <a:endParaRPr lang="en-US"/>
          </a:p>
        </p:txBody>
      </p:sp>
      <p:sp>
        <p:nvSpPr>
          <p:cNvPr id="14" name="Text Placeholder 3">
            <a:extLst>
              <a:ext uri="{FF2B5EF4-FFF2-40B4-BE49-F238E27FC236}">
                <a16:creationId xmlns:a16="http://schemas.microsoft.com/office/drawing/2014/main" id="{B286A6FD-6DF6-394A-970E-8B4958F0C8F7}"/>
              </a:ext>
            </a:extLst>
          </p:cNvPr>
          <p:cNvSpPr>
            <a:spLocks noGrp="1"/>
          </p:cNvSpPr>
          <p:nvPr>
            <p:ph type="body" sz="half" idx="2" hasCustomPrompt="1"/>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Tree>
    <p:extLst>
      <p:ext uri="{BB962C8B-B14F-4D97-AF65-F5344CB8AC3E}">
        <p14:creationId xmlns:p14="http://schemas.microsoft.com/office/powerpoint/2010/main" val="117570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227D36-4844-874C-BD4E-FFB6FC4DD0FA}"/>
              </a:ext>
            </a:extLst>
          </p:cNvPr>
          <p:cNvPicPr>
            <a:picLocks noChangeAspect="1"/>
          </p:cNvPicPr>
          <p:nvPr userDrawn="1"/>
        </p:nvPicPr>
        <p:blipFill>
          <a:blip r:embed="rId2"/>
          <a:stretch>
            <a:fillRect/>
          </a:stretch>
        </p:blipFill>
        <p:spPr>
          <a:xfrm>
            <a:off x="0" y="0"/>
            <a:ext cx="4279900" cy="6858000"/>
          </a:xfrm>
          <a:prstGeom prst="rect">
            <a:avLst/>
          </a:prstGeom>
        </p:spPr>
      </p:pic>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sp>
        <p:nvSpPr>
          <p:cNvPr id="11" name="Title 1">
            <a:extLst>
              <a:ext uri="{FF2B5EF4-FFF2-40B4-BE49-F238E27FC236}">
                <a16:creationId xmlns:a16="http://schemas.microsoft.com/office/drawing/2014/main" id="{5C4BB696-CD37-EF45-9A33-DCE7B688EFB4}"/>
              </a:ext>
            </a:extLst>
          </p:cNvPr>
          <p:cNvSpPr>
            <a:spLocks noGrp="1"/>
          </p:cNvSpPr>
          <p:nvPr>
            <p:ph type="title" hasCustomPrompt="1"/>
          </p:nvPr>
        </p:nvSpPr>
        <p:spPr>
          <a:xfrm>
            <a:off x="4514848" y="739592"/>
            <a:ext cx="7036686" cy="5626484"/>
          </a:xfrm>
        </p:spPr>
        <p:txBody>
          <a:bodyPr anchor="t">
            <a:normAutofit/>
          </a:bodyPr>
          <a:lstStyle>
            <a:lvl1pPr algn="r">
              <a:defRPr sz="2400" b="0" i="0">
                <a:solidFill>
                  <a:schemeClr val="tx1"/>
                </a:solidFill>
                <a:latin typeface="Helvetica Light" panose="020B0403020202020204" pitchFamily="34" charset="0"/>
              </a:defRPr>
            </a:lvl1pPr>
          </a:lstStyle>
          <a:p>
            <a:r>
              <a:rPr lang="en-GB"/>
              <a:t>Click to add text</a:t>
            </a:r>
            <a:endParaRPr lang="en-US"/>
          </a:p>
        </p:txBody>
      </p:sp>
      <p:sp>
        <p:nvSpPr>
          <p:cNvPr id="3" name="Text Placeholder 2">
            <a:extLst>
              <a:ext uri="{FF2B5EF4-FFF2-40B4-BE49-F238E27FC236}">
                <a16:creationId xmlns:a16="http://schemas.microsoft.com/office/drawing/2014/main" id="{A374A9D3-D7C5-AC49-90BF-A9E340DF82F7}"/>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spTree>
    <p:extLst>
      <p:ext uri="{BB962C8B-B14F-4D97-AF65-F5344CB8AC3E}">
        <p14:creationId xmlns:p14="http://schemas.microsoft.com/office/powerpoint/2010/main" val="26629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FBB3A5-116E-FB43-A964-FD2189CC5AB4}"/>
              </a:ext>
            </a:extLst>
          </p:cNvPr>
          <p:cNvPicPr>
            <a:picLocks noChangeAspect="1"/>
          </p:cNvPicPr>
          <p:nvPr userDrawn="1"/>
        </p:nvPicPr>
        <p:blipFill>
          <a:blip r:embed="rId2"/>
          <a:stretch>
            <a:fillRect/>
          </a:stretch>
        </p:blipFill>
        <p:spPr>
          <a:xfrm>
            <a:off x="-1" y="-4389"/>
            <a:ext cx="4282633" cy="6876857"/>
          </a:xfrm>
          <a:prstGeom prst="rect">
            <a:avLst/>
          </a:prstGeom>
        </p:spPr>
      </p:pic>
      <p:sp>
        <p:nvSpPr>
          <p:cNvPr id="15" name="Text Placeholder 2">
            <a:extLst>
              <a:ext uri="{FF2B5EF4-FFF2-40B4-BE49-F238E27FC236}">
                <a16:creationId xmlns:a16="http://schemas.microsoft.com/office/drawing/2014/main" id="{B6E797E9-FF35-3444-8269-3DF27B32729A}"/>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pic>
        <p:nvPicPr>
          <p:cNvPr id="3" name="Picture 2">
            <a:extLst>
              <a:ext uri="{FF2B5EF4-FFF2-40B4-BE49-F238E27FC236}">
                <a16:creationId xmlns:a16="http://schemas.microsoft.com/office/drawing/2014/main" id="{B4C05CEF-DD39-0D4F-AB81-800077F1A1B7}"/>
              </a:ext>
            </a:extLst>
          </p:cNvPr>
          <p:cNvPicPr>
            <a:picLocks noChangeAspect="1"/>
          </p:cNvPicPr>
          <p:nvPr userDrawn="1"/>
        </p:nvPicPr>
        <p:blipFill>
          <a:blip r:embed="rId5"/>
          <a:stretch>
            <a:fillRect/>
          </a:stretch>
        </p:blipFill>
        <p:spPr>
          <a:xfrm>
            <a:off x="286795" y="6036852"/>
            <a:ext cx="2844800" cy="635000"/>
          </a:xfrm>
          <a:prstGeom prst="rect">
            <a:avLst/>
          </a:prstGeom>
        </p:spPr>
      </p:pic>
      <p:pic>
        <p:nvPicPr>
          <p:cNvPr id="11" name="Picture 10">
            <a:extLst>
              <a:ext uri="{FF2B5EF4-FFF2-40B4-BE49-F238E27FC236}">
                <a16:creationId xmlns:a16="http://schemas.microsoft.com/office/drawing/2014/main" id="{49E36555-CED2-D440-B0AF-55F6F40ADFB6}"/>
              </a:ext>
            </a:extLst>
          </p:cNvPr>
          <p:cNvPicPr>
            <a:picLocks noChangeAspect="1"/>
          </p:cNvPicPr>
          <p:nvPr userDrawn="1"/>
        </p:nvPicPr>
        <p:blipFill>
          <a:blip r:embed="rId6"/>
          <a:stretch>
            <a:fillRect/>
          </a:stretch>
        </p:blipFill>
        <p:spPr>
          <a:xfrm>
            <a:off x="1196975" y="4477033"/>
            <a:ext cx="1397000" cy="1498600"/>
          </a:xfrm>
          <a:prstGeom prst="rect">
            <a:avLst/>
          </a:prstGeom>
        </p:spPr>
      </p:pic>
      <p:sp>
        <p:nvSpPr>
          <p:cNvPr id="12" name="Title 1">
            <a:extLst>
              <a:ext uri="{FF2B5EF4-FFF2-40B4-BE49-F238E27FC236}">
                <a16:creationId xmlns:a16="http://schemas.microsoft.com/office/drawing/2014/main" id="{52D64A82-783F-9F43-961F-10C52654CE42}"/>
              </a:ext>
            </a:extLst>
          </p:cNvPr>
          <p:cNvSpPr>
            <a:spLocks noGrp="1"/>
          </p:cNvSpPr>
          <p:nvPr>
            <p:ph type="title" hasCustomPrompt="1"/>
          </p:nvPr>
        </p:nvSpPr>
        <p:spPr>
          <a:xfrm>
            <a:off x="4514848" y="739592"/>
            <a:ext cx="7036686" cy="5626484"/>
          </a:xfrm>
        </p:spPr>
        <p:txBody>
          <a:bodyPr anchor="t">
            <a:normAutofit/>
          </a:bodyPr>
          <a:lstStyle>
            <a:lvl1pPr algn="r">
              <a:defRPr sz="2400" b="0" i="0">
                <a:solidFill>
                  <a:schemeClr val="tx1"/>
                </a:solidFill>
                <a:latin typeface="Helvetica Light" panose="020B0403020202020204" pitchFamily="34" charset="0"/>
              </a:defRPr>
            </a:lvl1pPr>
          </a:lstStyle>
          <a:p>
            <a:r>
              <a:rPr lang="en-GB"/>
              <a:t>Click to add text</a:t>
            </a:r>
            <a:endParaRPr lang="en-US"/>
          </a:p>
        </p:txBody>
      </p:sp>
    </p:spTree>
    <p:extLst>
      <p:ext uri="{BB962C8B-B14F-4D97-AF65-F5344CB8AC3E}">
        <p14:creationId xmlns:p14="http://schemas.microsoft.com/office/powerpoint/2010/main" val="381120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468135-ECAB-7340-8558-5C59343AB8F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EE219DF-68C1-D349-B50B-748F1CE416E6}"/>
              </a:ext>
            </a:extLst>
          </p:cNvPr>
          <p:cNvPicPr>
            <a:picLocks noChangeAspect="1"/>
          </p:cNvPicPr>
          <p:nvPr userDrawn="1"/>
        </p:nvPicPr>
        <p:blipFill>
          <a:blip r:embed="rId2"/>
          <a:stretch>
            <a:fillRect/>
          </a:stretch>
        </p:blipFill>
        <p:spPr>
          <a:xfrm>
            <a:off x="997966" y="1585722"/>
            <a:ext cx="4508500" cy="4381500"/>
          </a:xfrm>
          <a:prstGeom prst="rect">
            <a:avLst/>
          </a:prstGeom>
        </p:spPr>
      </p:pic>
      <p:pic>
        <p:nvPicPr>
          <p:cNvPr id="9" name="Picture 8">
            <a:extLst>
              <a:ext uri="{FF2B5EF4-FFF2-40B4-BE49-F238E27FC236}">
                <a16:creationId xmlns:a16="http://schemas.microsoft.com/office/drawing/2014/main" id="{433E4639-1F0B-7D4A-82A6-7D182DF282AA}"/>
              </a:ext>
            </a:extLst>
          </p:cNvPr>
          <p:cNvPicPr>
            <a:picLocks noChangeAspect="1"/>
          </p:cNvPicPr>
          <p:nvPr userDrawn="1"/>
        </p:nvPicPr>
        <p:blipFill>
          <a:blip r:embed="rId3"/>
          <a:stretch>
            <a:fillRect/>
          </a:stretch>
        </p:blipFill>
        <p:spPr>
          <a:xfrm>
            <a:off x="5961634" y="1117600"/>
            <a:ext cx="5232400" cy="4622800"/>
          </a:xfrm>
          <a:prstGeom prst="rect">
            <a:avLst/>
          </a:prstGeom>
        </p:spPr>
      </p:pic>
      <p:sp>
        <p:nvSpPr>
          <p:cNvPr id="14" name="Text Placeholder 2">
            <a:extLst>
              <a:ext uri="{FF2B5EF4-FFF2-40B4-BE49-F238E27FC236}">
                <a16:creationId xmlns:a16="http://schemas.microsoft.com/office/drawing/2014/main" id="{215C7B81-0BFB-9942-98C4-27F9994CFB2D}"/>
              </a:ext>
            </a:extLst>
          </p:cNvPr>
          <p:cNvSpPr>
            <a:spLocks noGrp="1"/>
          </p:cNvSpPr>
          <p:nvPr>
            <p:ph type="body" sz="quarter" idx="10" hasCustomPrompt="1"/>
          </p:nvPr>
        </p:nvSpPr>
        <p:spPr>
          <a:xfrm>
            <a:off x="1362456" y="1902773"/>
            <a:ext cx="3922776" cy="3121779"/>
          </a:xfrm>
        </p:spPr>
        <p:txBody>
          <a:bodyPr anchor="ctr">
            <a:noAutofit/>
          </a:bodyPr>
          <a:lstStyle>
            <a:lvl1pPr marL="0" indent="0">
              <a:buNone/>
              <a:defRPr sz="40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
        <p:nvSpPr>
          <p:cNvPr id="15" name="Text Placeholder 2">
            <a:extLst>
              <a:ext uri="{FF2B5EF4-FFF2-40B4-BE49-F238E27FC236}">
                <a16:creationId xmlns:a16="http://schemas.microsoft.com/office/drawing/2014/main" id="{5D08D3FC-E488-BC46-B13B-1824843C713C}"/>
              </a:ext>
            </a:extLst>
          </p:cNvPr>
          <p:cNvSpPr>
            <a:spLocks noGrp="1"/>
          </p:cNvSpPr>
          <p:nvPr>
            <p:ph type="body" sz="quarter" idx="11" hasCustomPrompt="1"/>
          </p:nvPr>
        </p:nvSpPr>
        <p:spPr>
          <a:xfrm>
            <a:off x="6233158" y="1462101"/>
            <a:ext cx="4596385" cy="3353649"/>
          </a:xfrm>
        </p:spPr>
        <p:txBody>
          <a:bodyPr anchor="ctr">
            <a:noAutofit/>
          </a:bodyPr>
          <a:lstStyle>
            <a:lvl1pPr marL="0" indent="0">
              <a:buNone/>
              <a:defRPr sz="4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pic>
        <p:nvPicPr>
          <p:cNvPr id="13" name="Picture 12">
            <a:extLst>
              <a:ext uri="{FF2B5EF4-FFF2-40B4-BE49-F238E27FC236}">
                <a16:creationId xmlns:a16="http://schemas.microsoft.com/office/drawing/2014/main" id="{AF2ED37E-B63D-4A4B-A755-9E0F5FBB5E1D}"/>
              </a:ext>
            </a:extLst>
          </p:cNvPr>
          <p:cNvPicPr>
            <a:picLocks noChangeAspect="1"/>
          </p:cNvPicPr>
          <p:nvPr userDrawn="1"/>
        </p:nvPicPr>
        <p:blipFill>
          <a:blip r:embed="rId4"/>
          <a:stretch>
            <a:fillRect/>
          </a:stretch>
        </p:blipFill>
        <p:spPr>
          <a:xfrm>
            <a:off x="8848284" y="5989743"/>
            <a:ext cx="3060700" cy="647700"/>
          </a:xfrm>
          <a:prstGeom prst="rect">
            <a:avLst/>
          </a:prstGeom>
        </p:spPr>
      </p:pic>
    </p:spTree>
    <p:extLst>
      <p:ext uri="{BB962C8B-B14F-4D97-AF65-F5344CB8AC3E}">
        <p14:creationId xmlns:p14="http://schemas.microsoft.com/office/powerpoint/2010/main" val="134125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63DC0BA2-A0C6-7D4B-B569-4199EDA522DE}"/>
              </a:ext>
            </a:extLst>
          </p:cNvPr>
          <p:cNvSpPr>
            <a:spLocks noGrp="1"/>
          </p:cNvSpPr>
          <p:nvPr>
            <p:ph type="body" sz="quarter" idx="10" hasCustomPrompt="1"/>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16662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3F99326D-FCFC-DD48-B79D-2E36E791854E}"/>
              </a:ext>
            </a:extLst>
          </p:cNvPr>
          <p:cNvSpPr>
            <a:spLocks noGrp="1"/>
          </p:cNvSpPr>
          <p:nvPr>
            <p:ph type="body" sz="quarter" idx="10" hasCustomPrompt="1"/>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361028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B7237B9B-AE60-B54E-A748-5B7AC5827743}"/>
              </a:ext>
            </a:extLst>
          </p:cNvPr>
          <p:cNvSpPr>
            <a:spLocks noGrp="1"/>
          </p:cNvSpPr>
          <p:nvPr>
            <p:ph type="body" sz="quarter" idx="10" hasCustomPrompt="1"/>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44722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CE738884-B54A-3841-BE8F-52DAAEE1690A}"/>
              </a:ext>
            </a:extLst>
          </p:cNvPr>
          <p:cNvSpPr>
            <a:spLocks noGrp="1"/>
          </p:cNvSpPr>
          <p:nvPr>
            <p:ph type="body" sz="quarter" idx="10" hasCustomPrompt="1"/>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204120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98AEEA16-8EAD-0B4C-A0C2-9BA355E4920E}"/>
              </a:ext>
            </a:extLst>
          </p:cNvPr>
          <p:cNvSpPr>
            <a:spLocks noGrp="1"/>
          </p:cNvSpPr>
          <p:nvPr>
            <p:ph type="body" sz="quarter" idx="10" hasCustomPrompt="1"/>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490111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88F8D687-D458-2446-9713-D247A3DD379B}"/>
              </a:ext>
            </a:extLst>
          </p:cNvPr>
          <p:cNvSpPr>
            <a:spLocks noGrp="1"/>
          </p:cNvSpPr>
          <p:nvPr>
            <p:ph type="body" sz="quarter" idx="10" hasCustomPrompt="1"/>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2397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2"/>
          <a:stretch>
            <a:fillRect/>
          </a:stretch>
        </p:blipFill>
        <p:spPr>
          <a:xfrm>
            <a:off x="9042400" y="6166002"/>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3"/>
          <a:stretch>
            <a:fillRect/>
          </a:stretch>
        </p:blipFill>
        <p:spPr>
          <a:xfrm>
            <a:off x="-105948" y="5578768"/>
            <a:ext cx="1371600" cy="1371600"/>
          </a:xfrm>
          <a:prstGeom prst="rect">
            <a:avLst/>
          </a:prstGeom>
        </p:spPr>
      </p:pic>
    </p:spTree>
    <p:extLst>
      <p:ext uri="{BB962C8B-B14F-4D97-AF65-F5344CB8AC3E}">
        <p14:creationId xmlns:p14="http://schemas.microsoft.com/office/powerpoint/2010/main" val="1241242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77AEE-CF65-6344-ABA4-C6F8DCD48E03}"/>
              </a:ext>
            </a:extLst>
          </p:cNvPr>
          <p:cNvSpPr/>
          <p:nvPr userDrawn="1"/>
        </p:nvSpPr>
        <p:spPr>
          <a:xfrm>
            <a:off x="0" y="4051140"/>
            <a:ext cx="12192000" cy="2841585"/>
          </a:xfrm>
          <a:prstGeom prst="rect">
            <a:avLst/>
          </a:prstGeom>
          <a:solidFill>
            <a:srgbClr val="233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5D9D03-8074-C344-87B4-37733D20C51B}"/>
              </a:ext>
            </a:extLst>
          </p:cNvPr>
          <p:cNvPicPr>
            <a:picLocks noChangeAspect="1"/>
          </p:cNvPicPr>
          <p:nvPr userDrawn="1"/>
        </p:nvPicPr>
        <p:blipFill>
          <a:blip r:embed="rId2"/>
          <a:stretch>
            <a:fillRect/>
          </a:stretch>
        </p:blipFill>
        <p:spPr>
          <a:xfrm>
            <a:off x="0" y="0"/>
            <a:ext cx="12192000" cy="4445000"/>
          </a:xfrm>
          <a:prstGeom prst="rect">
            <a:avLst/>
          </a:prstGeom>
        </p:spPr>
      </p:pic>
      <p:pic>
        <p:nvPicPr>
          <p:cNvPr id="7" name="Picture 6">
            <a:extLst>
              <a:ext uri="{FF2B5EF4-FFF2-40B4-BE49-F238E27FC236}">
                <a16:creationId xmlns:a16="http://schemas.microsoft.com/office/drawing/2014/main" id="{BF75EA7C-461E-4742-AB09-DC0BCFDD12AA}"/>
              </a:ext>
            </a:extLst>
          </p:cNvPr>
          <p:cNvPicPr>
            <a:picLocks noChangeAspect="1"/>
          </p:cNvPicPr>
          <p:nvPr userDrawn="1"/>
        </p:nvPicPr>
        <p:blipFill>
          <a:blip r:embed="rId3"/>
          <a:stretch>
            <a:fillRect/>
          </a:stretch>
        </p:blipFill>
        <p:spPr>
          <a:xfrm>
            <a:off x="861991" y="711844"/>
            <a:ext cx="7366000" cy="2159000"/>
          </a:xfrm>
          <a:prstGeom prst="rect">
            <a:avLst/>
          </a:prstGeom>
        </p:spPr>
      </p:pic>
    </p:spTree>
    <p:extLst>
      <p:ext uri="{BB962C8B-B14F-4D97-AF65-F5344CB8AC3E}">
        <p14:creationId xmlns:p14="http://schemas.microsoft.com/office/powerpoint/2010/main" val="363067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9FD1-71B8-B44F-8460-87D95AAAB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4B4198-5ED4-6049-9796-3F77DC69E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4921552"/>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3" r:id="rId3"/>
    <p:sldLayoutId id="2147483664" r:id="rId4"/>
    <p:sldLayoutId id="2147483665" r:id="rId5"/>
    <p:sldLayoutId id="2147483666" r:id="rId6"/>
    <p:sldLayoutId id="2147483656" r:id="rId7"/>
    <p:sldLayoutId id="2147483657" r:id="rId8"/>
    <p:sldLayoutId id="2147483658" r:id="rId9"/>
    <p:sldLayoutId id="2147483659" r:id="rId10"/>
    <p:sldLayoutId id="2147483660" r:id="rId11"/>
    <p:sldLayoutId id="2147483661" r:id="rId12"/>
    <p:sldLayoutId id="2147483668" r:id="rId13"/>
    <p:sldLayoutId id="2147483667" r:id="rId14"/>
  </p:sldLayoutIdLst>
  <p:txStyles>
    <p:titleStyle>
      <a:lvl1pPr algn="r" defTabSz="914400" rtl="1"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pPr algn="l" rtl="0"/>
            <a:r>
              <a:rPr lang="en-US"/>
              <a:t>How to host a </a:t>
            </a:r>
            <a:br>
              <a:rPr lang="en-US"/>
            </a:br>
            <a:r>
              <a:rPr lang="en-US"/>
              <a:t>‘Shape your City’ Conversation</a:t>
            </a:r>
          </a:p>
        </p:txBody>
      </p:sp>
    </p:spTree>
    <p:extLst>
      <p:ext uri="{BB962C8B-B14F-4D97-AF65-F5344CB8AC3E}">
        <p14:creationId xmlns:p14="http://schemas.microsoft.com/office/powerpoint/2010/main" val="2428044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r>
              <a:rPr lang="prs-AF" dirty="0"/>
              <a:t>چگونگی میزبانی گفتمان «شهر خود را شکل دهید»</a:t>
            </a:r>
          </a:p>
        </p:txBody>
      </p:sp>
    </p:spTree>
    <p:extLst>
      <p:ext uri="{BB962C8B-B14F-4D97-AF65-F5344CB8AC3E}">
        <p14:creationId xmlns:p14="http://schemas.microsoft.com/office/powerpoint/2010/main" val="3620984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pPr algn="l" rtl="0"/>
            <a:r>
              <a:rPr lang="en-US"/>
              <a:t>Welcome</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fontScale="62500" lnSpcReduction="20000"/>
          </a:bodyPr>
          <a:lstStyle/>
          <a:p>
            <a:pPr algn="l" rtl="0">
              <a:lnSpc>
                <a:spcPct val="120000"/>
              </a:lnSpc>
              <a:spcAft>
                <a:spcPts val="1200"/>
              </a:spcAft>
            </a:pPr>
            <a:r>
              <a:rPr lang="en-AU" dirty="0"/>
              <a:t>Welcome and thank you for considering hosting a “Shape your City” conversation– your voice matters, and we’re excited you are exploring one of many ways your voice, and that of others, can be heard to help best shape the future of Casey. </a:t>
            </a:r>
          </a:p>
          <a:p>
            <a:pPr algn="l" rtl="0">
              <a:lnSpc>
                <a:spcPct val="120000"/>
              </a:lnSpc>
              <a:spcAft>
                <a:spcPts val="1200"/>
              </a:spcAft>
            </a:pPr>
            <a:r>
              <a:rPr lang="en-AU" dirty="0"/>
              <a:t>By hosting a conversation, you can be assured we’re not just listening to your conversation outcomes but looking at ways we can use them to build a better future for the City of Casey. We’ll also openly share how your conversations are being used in our planning and future thinking and will communicate this through key Council channels including Casey Conversations, the City of Casey’s online collaboration space.</a:t>
            </a:r>
          </a:p>
          <a:p>
            <a:pPr algn="l" rtl="0">
              <a:lnSpc>
                <a:spcPct val="120000"/>
              </a:lnSpc>
              <a:spcAft>
                <a:spcPts val="1200"/>
              </a:spcAft>
            </a:pPr>
            <a:r>
              <a:rPr lang="en-AU" dirty="0"/>
              <a:t>If you are reading this you might be thinking about how to host a conversation with others - be it friends, family, work colleagues, your parents’ group, sports or book club, or any other group you might want to involve.</a:t>
            </a:r>
          </a:p>
          <a:p>
            <a:pPr algn="l" rtl="0">
              <a:lnSpc>
                <a:spcPct val="120000"/>
              </a:lnSpc>
              <a:spcAft>
                <a:spcPts val="1200"/>
              </a:spcAft>
            </a:pPr>
            <a:r>
              <a:rPr lang="en-AU" dirty="0"/>
              <a:t>Hosting is very easy. It’s a good excuse to connect with people you know and get a sense of what others think on how to shape our City for the future.  It’s also a great opportunity to use your collective wisdom to work through helping us develop a 10 -year vision for the city and ensure key council plans are responsive and delivering what’s valued and needed now and into the future. </a:t>
            </a:r>
            <a:endParaRPr lang="en-US" dirty="0"/>
          </a:p>
        </p:txBody>
      </p:sp>
    </p:spTree>
    <p:extLst>
      <p:ext uri="{BB962C8B-B14F-4D97-AF65-F5344CB8AC3E}">
        <p14:creationId xmlns:p14="http://schemas.microsoft.com/office/powerpoint/2010/main" val="3161924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prs-AF"/>
              <a:t>خوش آمدید</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fontScale="62500" lnSpcReduction="20000"/>
          </a:bodyPr>
          <a:lstStyle/>
          <a:p>
            <a:pPr>
              <a:lnSpc>
                <a:spcPct val="120000"/>
              </a:lnSpc>
              <a:spcAft>
                <a:spcPts val="1200"/>
              </a:spcAft>
            </a:pPr>
            <a:r>
              <a:rPr lang="prs-AF"/>
              <a:t>خوش آمدید و تشکر از شما که در نظر دارید میزبان گفتمان «شهر خود را شکل دهید» باشید؛ نظر شما اهمیت دارد، و ما بسیار هیجان‌زده هستیم که شما در حال پیگیری یکی از راه‌های بی‌شمار شنیده شدن نظر خود و دیگران هستید تا به بهترین نحو به شکل دادن آینده‌ی « شهر کیسی» کمک کنید.</a:t>
            </a:r>
          </a:p>
          <a:p>
            <a:pPr>
              <a:lnSpc>
                <a:spcPct val="120000"/>
              </a:lnSpc>
              <a:spcAft>
                <a:spcPts val="1200"/>
              </a:spcAft>
            </a:pPr>
            <a:r>
              <a:rPr lang="prs-AF"/>
              <a:t> با میزبانی یک گفتمان، شما می‌توانید اطمینان حاصل کنید که ما صرفاً به حاصل گفتگوهای شما گوش نمی‌دهیم‌، بلکه به شیوه‌هایی می‌پردازیم که بتوانیم از آنها برای ایجاد آینده‌ای بهتر برای «شهر کیسی» استفاده کنیم. ما همچنین نحوه‌ی استفاده از گفتگوهای شما در برنامه‌ریزی و آینده‌اندیشی خود را به طور آشکار به اشتراک خواهیم گذاشت و این موضوع را از طریق کانال‌های اصلی شورا به شمول «گفتمان شهر کیسی»، فضای همکاری آنلاین «شهر کیسی» به شما اطلاع خواهیم داد. </a:t>
            </a:r>
          </a:p>
          <a:p>
            <a:pPr>
              <a:lnSpc>
                <a:spcPct val="120000"/>
              </a:lnSpc>
              <a:spcAft>
                <a:spcPts val="1200"/>
              </a:spcAft>
            </a:pPr>
            <a:r>
              <a:rPr lang="prs-AF"/>
              <a:t>اگر در حال خواندن این مطلب هستید، ممکن است به این فکر کنید که چگونه می‌توانید میزبان یک گفتگو با دیگران (اعم از دوستان، خانواده، همکاران، گروپ والدین، کلوپ ورزشی یا کلوپ کتاب‌خوانی یا هر گروپ دیگری که می‌خواهید در آن شرکت کنید) باشید.</a:t>
            </a:r>
          </a:p>
          <a:p>
            <a:pPr>
              <a:lnSpc>
                <a:spcPct val="120000"/>
              </a:lnSpc>
              <a:spcAft>
                <a:spcPts val="1200"/>
              </a:spcAft>
            </a:pPr>
            <a:r>
              <a:rPr lang="prs-AF"/>
              <a:t>میزبانی بسیار آسان است.  این بهانه‌ی خوبی است برای برقراری ارتباط با افرادی که آنها را می‌شناسید و پی بردن به اینکه دیگران در مورد چگونگی شکل دادن به شهر ما برای آینده چه فکری می‌کنند.  همچنین این یک فرصت عالی برای استفاده از خرد جمعی شماست که به ما در ایجاد یک چشم انداز 10 ساله برای این شهر و اطمینان حاصل کردن از مؤثر بودن برنامه‌های اصلی شورا کمک کند و باعث حصول آنچه که ارزشمند و مورد ضرورت است در زمان حال و در آینده شود.</a:t>
            </a:r>
          </a:p>
        </p:txBody>
      </p:sp>
    </p:spTree>
    <p:extLst>
      <p:ext uri="{BB962C8B-B14F-4D97-AF65-F5344CB8AC3E}">
        <p14:creationId xmlns:p14="http://schemas.microsoft.com/office/powerpoint/2010/main" val="3462105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lstStyle/>
          <a:p>
            <a:pPr algn="l" rtl="0"/>
            <a:r>
              <a:rPr lang="en-US"/>
              <a:t>Whilst it might be harder right now…</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lstStyle/>
          <a:p>
            <a:pPr algn="l" rtl="0">
              <a:lnSpc>
                <a:spcPct val="100000"/>
              </a:lnSpc>
              <a:spcAft>
                <a:spcPts val="1200"/>
              </a:spcAft>
            </a:pPr>
            <a:r>
              <a:rPr lang="en-AU" sz="1400" dirty="0"/>
              <a:t>Our current COVID-19 restrictions definitely make ‘hosting’ a conversation a little tricky at the moment, but you can use online communication tools like Zoom, Facetime, Microsoft teams and other channels you might already be using to catch up with friends, family or networks. You can make it even simpler and just do a phone call with a friend, or a teleconference with a couple of friends or colleagues.</a:t>
            </a:r>
          </a:p>
          <a:p>
            <a:pPr algn="l" rtl="0">
              <a:lnSpc>
                <a:spcPct val="100000"/>
              </a:lnSpc>
              <a:spcAft>
                <a:spcPts val="1200"/>
              </a:spcAft>
            </a:pPr>
            <a:r>
              <a:rPr lang="en-AU" sz="1400" dirty="0"/>
              <a:t>Hosting a conversation is simple, easy, convenient and controlled. You pick the time, the people you want to join the conversation and your preferred way to communicate, in line with COVID –19 restrictions. Then simply discuss and record your responses to the questions.</a:t>
            </a:r>
          </a:p>
          <a:p>
            <a:pPr algn="l" rtl="0">
              <a:lnSpc>
                <a:spcPct val="100000"/>
              </a:lnSpc>
              <a:spcAft>
                <a:spcPts val="1200"/>
              </a:spcAft>
            </a:pPr>
            <a:r>
              <a:rPr lang="en-AU" sz="1400" dirty="0"/>
              <a:t>There is a printable answer form at the back of this document or you’ll see on page 19 the various ways you can submit your feedback.</a:t>
            </a:r>
          </a:p>
          <a:p>
            <a:pPr algn="l" rtl="0"/>
            <a:endParaRPr lang="en-US" dirty="0"/>
          </a:p>
        </p:txBody>
      </p:sp>
    </p:spTree>
    <p:extLst>
      <p:ext uri="{BB962C8B-B14F-4D97-AF65-F5344CB8AC3E}">
        <p14:creationId xmlns:p14="http://schemas.microsoft.com/office/powerpoint/2010/main" val="3779168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lstStyle/>
          <a:p>
            <a:r>
              <a:rPr lang="prs-AF"/>
              <a:t>در حالی که ممکن است در حال حاضر دشوارتر باشد ...</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lstStyle/>
          <a:p>
            <a:pPr>
              <a:lnSpc>
                <a:spcPct val="100000"/>
              </a:lnSpc>
              <a:spcAft>
                <a:spcPts val="1200"/>
              </a:spcAft>
            </a:pPr>
            <a:r>
              <a:rPr lang="prs-AF" sz="1400"/>
              <a:t>محدودیت‌های فعلی ایجاد شده به واسطه‌ی بیماری کووید-۱۹ در حال حاضر قطعاً «میزبانی» یک گفتمان را تا حدودی دشوار کرده است، اما شما می‌توانید از وسایل ارتباطی آنلاین مانند زوم، فیس‌تایم، مایکروسافت تیمز و کانال‌های دیگری که احتمالاً پیش از این با استفاده از آنها از احوال دوستان، خانواده یا شبکه‌ها جویا می‌شدید، استفاده کنید.  حتی می‌توانید این کار را راحت‌تر کنید و با یک دوست صرفاً تماس تیلفونی برقرار کنید و یا اینکه با چند نفر از دوستان یا همکاران خود یک کنفرانس تیلفونی برگزار کنید.</a:t>
            </a:r>
          </a:p>
          <a:p>
            <a:pPr>
              <a:lnSpc>
                <a:spcPct val="100000"/>
              </a:lnSpc>
              <a:spcAft>
                <a:spcPts val="1200"/>
              </a:spcAft>
            </a:pPr>
            <a:r>
              <a:rPr lang="prs-AF" sz="1400"/>
              <a:t>میزبانی یک گفتمان کار ساده‌، آسان، راحت و کنترول‌شده‌ای است.  مطابق با محدودیت‌های بیماری کووید-۱۹، زمان، افرادی را که می‌خواهید در گفتمان شرکت داشته باشند و روش مورد نظرتان برای برقراری ارتباط را انتخاب می‌کنید.  سپس سؤالات خود را مطرح کرده و پاسخ‌ها را ضبط می‌کنید.</a:t>
            </a:r>
          </a:p>
          <a:p>
            <a:pPr>
              <a:lnSpc>
                <a:spcPct val="100000"/>
              </a:lnSpc>
              <a:spcAft>
                <a:spcPts val="1200"/>
              </a:spcAft>
            </a:pPr>
            <a:r>
              <a:rPr lang="prs-AF" sz="1400"/>
              <a:t>یک فورمه پاسخگویی قابل چاپ در پشت این سند وجود دارد یا اینکه روش‌های مختلفی برای ارایه‌ی بازخورد خود در صفحه 19 مشاهده خواهید کرد.</a:t>
            </a:r>
          </a:p>
          <a:p>
            <a:endParaRPr lang="en-US" dirty="0"/>
          </a:p>
        </p:txBody>
      </p:sp>
    </p:spTree>
    <p:extLst>
      <p:ext uri="{BB962C8B-B14F-4D97-AF65-F5344CB8AC3E}">
        <p14:creationId xmlns:p14="http://schemas.microsoft.com/office/powerpoint/2010/main" val="4174035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pPr algn="l" rtl="0"/>
            <a:r>
              <a:rPr lang="en-US"/>
              <a:t>Getting Started</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gn="l" rtl="0">
              <a:lnSpc>
                <a:spcPct val="120000"/>
              </a:lnSpc>
              <a:spcAft>
                <a:spcPts val="600"/>
              </a:spcAft>
            </a:pPr>
            <a:r>
              <a:rPr lang="en-AU" sz="1400"/>
              <a:t>We’ve put together some steps and support to get your “Shape Your City” conversation underway- so let’s get started.</a:t>
            </a:r>
          </a:p>
          <a:p>
            <a:pPr algn="l" rtl="0">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Invite people to join</a:t>
            </a:r>
          </a:p>
          <a:p>
            <a:pPr algn="l" rtl="0">
              <a:lnSpc>
                <a:spcPct val="120000"/>
              </a:lnSpc>
              <a:spcBef>
                <a:spcPts val="400"/>
              </a:spcBef>
              <a:spcAft>
                <a:spcPts val="600"/>
              </a:spcAft>
            </a:pPr>
            <a:r>
              <a:rPr lang="en-AU" sz="1400"/>
              <a:t>The first step to hosting a conversation is to invite the people you want to involve.  There’s no limit to the number of people you can invite, but as the host keep in mind you’ll need to facilitate the conversation and collate the responses, so make sure it’s manageable. </a:t>
            </a:r>
          </a:p>
          <a:p>
            <a:pPr algn="l" rtl="0">
              <a:lnSpc>
                <a:spcPct val="120000"/>
              </a:lnSpc>
              <a:spcBef>
                <a:spcPts val="400"/>
              </a:spcBef>
              <a:spcAft>
                <a:spcPts val="600"/>
              </a:spcAft>
            </a:pPr>
            <a:r>
              <a:rPr lang="en-AU" sz="1400"/>
              <a:t>Whether you’re inviting one or many, we’ve provided some text you might want to use to invite people to join your conversation: </a:t>
            </a:r>
          </a:p>
          <a:p>
            <a:pPr lvl="1" algn="l" rtl="0">
              <a:lnSpc>
                <a:spcPct val="120000"/>
              </a:lnSpc>
              <a:spcAft>
                <a:spcPts val="600"/>
              </a:spcAft>
            </a:pPr>
            <a:r>
              <a:rPr lang="en-AU" sz="1400" i="1"/>
              <a:t>Your voice matters, so please join a conversation to help shape the future of the City of Casey. [I’m/We’re] hosting a Shape Your City Conversation via [insert your communication channel I.e. phone, zoom etc.] on [Insert date and time]. </a:t>
            </a:r>
            <a:endParaRPr lang="en-AU" sz="1400"/>
          </a:p>
          <a:p>
            <a:pPr lvl="1" algn="l" rtl="0">
              <a:lnSpc>
                <a:spcPct val="120000"/>
              </a:lnSpc>
              <a:spcAft>
                <a:spcPts val="600"/>
              </a:spcAft>
            </a:pPr>
            <a:r>
              <a:rPr lang="en-AU" sz="1400" i="1"/>
              <a:t>This ‘Conversation’ is part of the Shape Your City program. It’s a chance for us to help inform the City of Casey’s 10-year vision and future council plans for the services, facilities and infrastructure we need and value. Please RSVP by [Insert date].</a:t>
            </a:r>
            <a:endParaRPr lang="en-US" sz="1400"/>
          </a:p>
        </p:txBody>
      </p:sp>
    </p:spTree>
    <p:extLst>
      <p:ext uri="{BB962C8B-B14F-4D97-AF65-F5344CB8AC3E}">
        <p14:creationId xmlns:p14="http://schemas.microsoft.com/office/powerpoint/2010/main" val="99775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prs-AF"/>
              <a:t>شروع</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prs-AF" sz="1400"/>
              <a:t>ما غرض اجرای گفتمان «شهر خود را شکل دهید» مراحلی را تدوین و پشتیبانی کرده‌ایم؛ پس بیایید شروع کنیم.</a:t>
            </a:r>
          </a:p>
          <a:p>
            <a:pPr>
              <a:lnSpc>
                <a:spcPct val="120000"/>
              </a:lnSpc>
              <a:spcBef>
                <a:spcPts val="400"/>
              </a:spcBef>
              <a:spcAft>
                <a:spcPts val="600"/>
              </a:spcAft>
            </a:pPr>
            <a:r>
              <a:rPr lang="prs-AF" sz="1600" b="1">
                <a:solidFill>
                  <a:schemeClr val="accent2"/>
                </a:solidFill>
                <a:latin typeface="Gotham Black" panose="02000603030000020004" pitchFamily="2" charset="77"/>
                <a:ea typeface="+mj-ea"/>
                <a:cs typeface="+mj-cs"/>
              </a:rPr>
              <a:t>دعوت از افراد برای پیوستن به گفتمان</a:t>
            </a:r>
          </a:p>
          <a:p>
            <a:pPr>
              <a:lnSpc>
                <a:spcPct val="120000"/>
              </a:lnSpc>
              <a:spcBef>
                <a:spcPts val="400"/>
              </a:spcBef>
              <a:spcAft>
                <a:spcPts val="600"/>
              </a:spcAft>
            </a:pPr>
            <a:r>
              <a:rPr lang="prs-AF" sz="1400"/>
              <a:t>اولین گام برای میزبانی گفتمان دعوت از افرادی است که تمایل به مشارکت دارند.  هیچ محدودیتی برای تعداد افرادی که می‌توانید دعوت کنید وجود ندارد، اما در جایگاه میزبان این مسأله را در نظر بگیرید که شما باید گفتمان را تسهیل کرده و پاسخ‌ها را مطابقت دهید، بنابراین اطمینان حاصل کنید که گفتمان قابل کنترول باشد.</a:t>
            </a:r>
          </a:p>
          <a:p>
            <a:pPr>
              <a:lnSpc>
                <a:spcPct val="120000"/>
              </a:lnSpc>
              <a:spcBef>
                <a:spcPts val="400"/>
              </a:spcBef>
              <a:spcAft>
                <a:spcPts val="600"/>
              </a:spcAft>
            </a:pPr>
            <a:r>
              <a:rPr lang="prs-AF" sz="1400"/>
              <a:t> خواه از یك نفر دعوت كنید یا از افراد زیادی، ما متنی را در اختیار شما قرار می‌دهیم كه غرض دعوت از افراد برای پیوستن به گفتمان شما از آن استفاده كنید:</a:t>
            </a:r>
          </a:p>
          <a:p>
            <a:pPr lvl="1">
              <a:lnSpc>
                <a:spcPct val="120000"/>
              </a:lnSpc>
              <a:spcAft>
                <a:spcPts val="600"/>
              </a:spcAft>
            </a:pPr>
            <a:r>
              <a:rPr lang="prs-AF" sz="1400" i="1"/>
              <a:t> نظر شما اهمیت دارد، پس لطفاً برای کمک به شکل‌گیری آینده‌ی «شهر کیسی» به این گفتمان ملحق شوید.  [من/ما] از طریق [کانال ارتباطی خود نظیر تیلفون، زوم و غیره را وارد کنید] و [تاریخ و زمان را وارد کنید] در حال میزبانی گفتمان «شهر خود را شکل دهید» هستیم.</a:t>
            </a:r>
          </a:p>
          <a:p>
            <a:pPr lvl="1">
              <a:lnSpc>
                <a:spcPct val="120000"/>
              </a:lnSpc>
              <a:spcAft>
                <a:spcPts val="600"/>
              </a:spcAft>
            </a:pPr>
            <a:r>
              <a:rPr lang="prs-AF" sz="1400" i="1"/>
              <a:t> این «گفتمان» بخشی از برنامه‌ی «شهر خود را شکل دهید» است.  این گفتمان فرصتی است که ما از طریق آن بتوانیم در مورد چشم‌انداز 10 ساله‌ی «شهر کیسی» و برنامه‌های آینده‌ی شورا پیرامون خدمات، امکانات و زیرساخت‌های ضروری و ارزشمند آگاهی دهیم. لطفاً با [درج تاریخ] دعوت ما را پاسخ دهید. لطفا تا [تاریخ را وارد کنید] پاسخ دهید.</a:t>
            </a:r>
          </a:p>
        </p:txBody>
      </p:sp>
    </p:spTree>
    <p:extLst>
      <p:ext uri="{BB962C8B-B14F-4D97-AF65-F5344CB8AC3E}">
        <p14:creationId xmlns:p14="http://schemas.microsoft.com/office/powerpoint/2010/main" val="2376731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pPr algn="l" rtl="0"/>
            <a:r>
              <a:rPr lang="en-US"/>
              <a:t>Promote your conversation</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gn="l" rtl="0">
              <a:lnSpc>
                <a:spcPct val="120000"/>
              </a:lnSpc>
              <a:spcAft>
                <a:spcPts val="600"/>
              </a:spcAft>
            </a:pPr>
            <a:r>
              <a:rPr lang="en-AU" sz="1400"/>
              <a:t>If you are part of an organisation, service provider or group that sends out a regular communication such as newsletters, email updates or social media posts you might want to include some information on your ‘Shape your City’ Conversation. We’ve provided some text below you might want to use:</a:t>
            </a:r>
          </a:p>
          <a:p>
            <a:pPr algn="l" rtl="0">
              <a:lnSpc>
                <a:spcPct val="120000"/>
              </a:lnSpc>
              <a:spcAft>
                <a:spcPts val="600"/>
              </a:spcAft>
            </a:pPr>
            <a:r>
              <a:rPr lang="en-AU" sz="1600" b="1">
                <a:solidFill>
                  <a:schemeClr val="accent3"/>
                </a:solidFill>
                <a:latin typeface="Gotham Black" panose="02000603030000020004" pitchFamily="2" charset="77"/>
                <a:ea typeface="+mj-ea"/>
                <a:cs typeface="+mj-cs"/>
              </a:rPr>
              <a:t>Help shape your City</a:t>
            </a:r>
          </a:p>
          <a:p>
            <a:pPr lvl="1" algn="l" rtl="0">
              <a:lnSpc>
                <a:spcPct val="120000"/>
              </a:lnSpc>
              <a:spcAft>
                <a:spcPts val="600"/>
              </a:spcAft>
            </a:pPr>
            <a:r>
              <a:rPr lang="en-AU" sz="1400" i="1"/>
              <a:t>The City of Casey is inviting all community members to help develop a 10-year vision for our City and provide a voice and suggestions on the plans that impact future services and infrastructure for where we work, live and play. Whether it’s parks and playgrounds, the arts, community services, local roads or major infrastructure – it's our chance to help shape Casey’s future.</a:t>
            </a:r>
          </a:p>
          <a:p>
            <a:pPr lvl="1" algn="l" rtl="0">
              <a:lnSpc>
                <a:spcPct val="120000"/>
              </a:lnSpc>
              <a:spcAft>
                <a:spcPts val="600"/>
              </a:spcAft>
            </a:pPr>
            <a:r>
              <a:rPr lang="en-AU" sz="1400" i="1"/>
              <a:t>There are lots of ways to make your voice matter including our upcoming ‘Shape your City’ Conversation on [insert date]. If you can’t make it, you can respond individually online through Casey Conversations (the City of Casey’s collaboration space) or by participating in one of the Online Dialogue sessions or other Shape your City activities.</a:t>
            </a:r>
          </a:p>
          <a:p>
            <a:pPr algn="l" rtl="0">
              <a:lnSpc>
                <a:spcPct val="100000"/>
              </a:lnSpc>
              <a:spcAft>
                <a:spcPts val="1200"/>
              </a:spcAft>
            </a:pPr>
            <a:endParaRPr lang="en-US" sz="1400"/>
          </a:p>
        </p:txBody>
      </p:sp>
    </p:spTree>
    <p:extLst>
      <p:ext uri="{BB962C8B-B14F-4D97-AF65-F5344CB8AC3E}">
        <p14:creationId xmlns:p14="http://schemas.microsoft.com/office/powerpoint/2010/main" val="3012843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prs-AF"/>
              <a:t>ترویج گفتمان</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prs-AF" sz="1400"/>
              <a:t>اگر شما عضوی از یک سازمان، ارایه‌دهنده‌ی خدمات یا گروپی هستید که مکاتبات منظمی مانند خبرنامه‌ها، به روزرسانی ایمیل یا پست‌های رسانه‌های اجتماعی را ارسال می‌کنید، ممکن است بخواهید معلوماتی را به گفتمان «شهر خود را شکل دهید» اضافه کنید. در زیر ما متنی ارایه داده‌ایم که شاید شما بخواهید از آن استفاده کنید:</a:t>
            </a:r>
          </a:p>
          <a:p>
            <a:pPr>
              <a:lnSpc>
                <a:spcPct val="120000"/>
              </a:lnSpc>
              <a:spcAft>
                <a:spcPts val="600"/>
              </a:spcAft>
            </a:pPr>
            <a:r>
              <a:rPr lang="prs-AF" sz="1600" b="1">
                <a:solidFill>
                  <a:schemeClr val="accent3"/>
                </a:solidFill>
                <a:latin typeface="Gotham Black" panose="02000603030000020004" pitchFamily="2" charset="77"/>
                <a:ea typeface="+mj-ea"/>
                <a:cs typeface="+mj-cs"/>
              </a:rPr>
              <a:t>به شکل دادن به شهر خود کمک کنید</a:t>
            </a:r>
          </a:p>
          <a:p>
            <a:pPr lvl="1">
              <a:lnSpc>
                <a:spcPct val="120000"/>
              </a:lnSpc>
              <a:spcAft>
                <a:spcPts val="600"/>
              </a:spcAft>
            </a:pPr>
            <a:r>
              <a:rPr lang="prs-AF" sz="1400" i="1"/>
              <a:t>«شهر کیسی» از تمامی اعضای جامعه دعوت می‌کند تا در توسعه‌ی یک چشم‌انداز 10 ساله برای شهرمان کمک کنند و در مورد برنامه‌هایی نظر و پیشنهاد دهند که بر خدمات و زیرساخت‌های آینده‌ی شهری که ما در آن کار، زندگی و تفریح می‌کنیم تأثیر می‌گذارد.  خواه پارک‌ها و زمین‌های بازی، آثار هنری، خدمات اجتماعی، جاده‌های محلی باشند خواه زیرساخت‌های اصلی - این فرصت ماست که به شکل‌گیری آینده‌ی شهر کیسی کمک کنیم.</a:t>
            </a:r>
          </a:p>
          <a:p>
            <a:pPr lvl="1">
              <a:lnSpc>
                <a:spcPct val="120000"/>
              </a:lnSpc>
              <a:spcAft>
                <a:spcPts val="600"/>
              </a:spcAft>
            </a:pPr>
            <a:r>
              <a:rPr lang="prs-AF" sz="1400" i="1"/>
              <a:t>روش‌های زیادی برای مهم جلوه دادن نظر شما وجود دارد به شمول گفتمان آتی «شکل شهر خود را شکل دهید» در تاریخ [تاریخ را درج کنید].  در صورتیکه نتوانستید چنین گفتمانی را ترتیب دهید، می‌توانید از طریق «گفتمان‌های شهر کیسی» (فضای همکاری شهر کیسی) بصورت آنلاین بطور انفرادی به پرسش‌ها پاسخ دهید یا در یکی از جلسات گفتمان آنلاین یا سایر فعالیت‌های «شهر خود را شکل دهید» شرکت کنید.</a:t>
            </a:r>
          </a:p>
          <a:p>
            <a:pPr>
              <a:lnSpc>
                <a:spcPct val="100000"/>
              </a:lnSpc>
              <a:spcAft>
                <a:spcPts val="1200"/>
              </a:spcAft>
            </a:pPr>
            <a:endParaRPr lang="en-US" sz="1400" dirty="0"/>
          </a:p>
        </p:txBody>
      </p:sp>
    </p:spTree>
    <p:extLst>
      <p:ext uri="{BB962C8B-B14F-4D97-AF65-F5344CB8AC3E}">
        <p14:creationId xmlns:p14="http://schemas.microsoft.com/office/powerpoint/2010/main" val="97248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pPr algn="l" rtl="0"/>
            <a:r>
              <a:rPr lang="en-AU"/>
              <a:t>Host your conversation</a:t>
            </a:r>
            <a:endParaRPr lang="en-US"/>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gn="l" rtl="0">
              <a:lnSpc>
                <a:spcPct val="100000"/>
              </a:lnSpc>
              <a:spcAft>
                <a:spcPts val="1200"/>
              </a:spcAft>
            </a:pPr>
            <a:r>
              <a:rPr lang="en-AU" sz="1400"/>
              <a:t>The final step is to host your conversation. You can do this over the phone with friends, in your home with your family, at work, via online platforms such as Zoom/Teams/FaceTime or over the fence with your neighbours (at an appropriate distance of course!).</a:t>
            </a:r>
          </a:p>
          <a:p>
            <a:pPr algn="l" rtl="0">
              <a:lnSpc>
                <a:spcPct val="100000"/>
              </a:lnSpc>
              <a:spcAft>
                <a:spcPts val="1200"/>
              </a:spcAft>
            </a:pPr>
            <a:r>
              <a:rPr lang="en-AU" sz="1400"/>
              <a:t>To guide you through this we have provided three questions which consider Casey generally (i.e. the whole community/Council area) and some key themes to discuss in your conversation. At a minimum we encourage you to cover all the general questions, but you might be much more interested in some and that’s ok too.  </a:t>
            </a:r>
          </a:p>
          <a:p>
            <a:pPr algn="l" rtl="0">
              <a:lnSpc>
                <a:spcPct val="100000"/>
              </a:lnSpc>
              <a:spcAft>
                <a:spcPts val="1200"/>
              </a:spcAft>
            </a:pPr>
            <a:r>
              <a:rPr lang="en-AU" sz="1400"/>
              <a:t>The themed questions give you an opportunity to concentrate on an area or areas of most interest. You can cover all, some, one or none of the themed questions in your conversation.  </a:t>
            </a:r>
          </a:p>
          <a:p>
            <a:pPr algn="l" rtl="0">
              <a:lnSpc>
                <a:spcPct val="100000"/>
              </a:lnSpc>
              <a:spcAft>
                <a:spcPts val="1200"/>
              </a:spcAft>
            </a:pPr>
            <a:r>
              <a:rPr lang="en-AU" sz="1400"/>
              <a:t>You should be able to complete the discussion in about 45 minutes if you are powering through, or take longer if you are really passionate about something! </a:t>
            </a:r>
          </a:p>
          <a:p>
            <a:pPr algn="l" rtl="0">
              <a:lnSpc>
                <a:spcPct val="100000"/>
              </a:lnSpc>
              <a:spcAft>
                <a:spcPts val="1200"/>
              </a:spcAft>
            </a:pPr>
            <a:endParaRPr lang="en-AU" sz="1400"/>
          </a:p>
        </p:txBody>
      </p:sp>
    </p:spTree>
    <p:extLst>
      <p:ext uri="{BB962C8B-B14F-4D97-AF65-F5344CB8AC3E}">
        <p14:creationId xmlns:p14="http://schemas.microsoft.com/office/powerpoint/2010/main" val="2861336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prs-AF"/>
              <a:t>گفتمان خود را میزبانی کنید</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prs-AF" sz="1400"/>
              <a:t>گام آخر میزبانی گفتمان‌تان است.  شما می‌توانید این کار را از طریق برقراری تماس تیلفونی با دوستانتان، در منزل با خانواده‌ی خود، در محل کار، از طریق پلت‌فرم‌های آنلاین مانند زوم / مایکروسافت تیمز / فیس‌تایم یا از طریق حیاط فنسی با همسایگان خود انجام دهید (البته با فاصله‌گذاری مناسب!).</a:t>
            </a:r>
          </a:p>
          <a:p>
            <a:pPr>
              <a:lnSpc>
                <a:spcPct val="100000"/>
              </a:lnSpc>
              <a:spcAft>
                <a:spcPts val="1200"/>
              </a:spcAft>
            </a:pPr>
            <a:r>
              <a:rPr lang="prs-AF" sz="1400"/>
              <a:t>غرض راهنمایی شما در این زمینه، سه سؤال ارایه شده است كه شهر كیسی را به طور كلی (یعنی كل جامعه/ حوزه‌ی شورا) و برخی موضوعات اصلی برای بحث در گفتمان شما را مورد توجه قرار می‌دهد.  ما حداقل شما را ترغیب می‌کنیم که تمامی سؤالات کلی را پوشش دهید، اما ممکن است شما به برخی از موارد علاقه‌ی بیشتری داشته باشید و این نیز اشکالی ندارد.  </a:t>
            </a:r>
          </a:p>
          <a:p>
            <a:pPr>
              <a:lnSpc>
                <a:spcPct val="100000"/>
              </a:lnSpc>
              <a:spcAft>
                <a:spcPts val="1200"/>
              </a:spcAft>
            </a:pPr>
            <a:r>
              <a:rPr lang="prs-AF" sz="1400"/>
              <a:t>پرسش‌های موضوعی به شما فرصتی می‌دهد تا روی منطقه یا مناطقی که بیشتر مورد علاقه‌یتان است تمرکز کنید. شما می‌توانید تمامی پرسش‌های موضوعی، برخی یا حتی یکی از آنها را در گفتمان خود پوشش دهید یا حتی می‌توانید هیچ یک از این پرسش‌‌ها را مطرح نکنید.  </a:t>
            </a:r>
          </a:p>
          <a:p>
            <a:pPr>
              <a:lnSpc>
                <a:spcPct val="100000"/>
              </a:lnSpc>
              <a:spcAft>
                <a:spcPts val="1200"/>
              </a:spcAft>
            </a:pPr>
            <a:r>
              <a:rPr lang="prs-AF" sz="1400"/>
              <a:t>شما باید قادر باشید که در حدود 45 دقیقه بحث را به اتمام برسانید، یا اینکه اگر واقعاً به مطرح کردن موضوعی به شدت مشتاق هستید می‌توانید مدت زمان بیشتری را اختصاص دهید!</a:t>
            </a:r>
          </a:p>
          <a:p>
            <a:pPr>
              <a:lnSpc>
                <a:spcPct val="100000"/>
              </a:lnSpc>
              <a:spcAft>
                <a:spcPts val="1200"/>
              </a:spcAft>
            </a:pPr>
            <a:endParaRPr lang="en-AU" sz="1400"/>
          </a:p>
        </p:txBody>
      </p:sp>
    </p:spTree>
    <p:extLst>
      <p:ext uri="{BB962C8B-B14F-4D97-AF65-F5344CB8AC3E}">
        <p14:creationId xmlns:p14="http://schemas.microsoft.com/office/powerpoint/2010/main" val="3742861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pPr algn="l" rtl="0"/>
            <a:r>
              <a:rPr lang="en-US">
                <a:solidFill>
                  <a:schemeClr val="accent3"/>
                </a:solidFill>
              </a:rPr>
              <a:t>Now onto the 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gn="l" rtl="0">
              <a:lnSpc>
                <a:spcPct val="100000"/>
              </a:lnSpc>
              <a:spcAft>
                <a:spcPts val="1200"/>
              </a:spcAft>
            </a:pPr>
            <a:r>
              <a:rPr lang="en-AU" sz="1600" b="1">
                <a:solidFill>
                  <a:schemeClr val="accent3"/>
                </a:solidFill>
                <a:latin typeface="Gotham Black" panose="02000603030000020004" pitchFamily="2" charset="77"/>
                <a:ea typeface="+mj-ea"/>
                <a:cs typeface="+mj-cs"/>
              </a:rPr>
              <a:t>ABOUT CASEY GENERALLY</a:t>
            </a:r>
          </a:p>
          <a:p>
            <a:pPr algn="l" rtl="0">
              <a:lnSpc>
                <a:spcPct val="120000"/>
              </a:lnSpc>
              <a:spcBef>
                <a:spcPts val="400"/>
              </a:spcBef>
              <a:spcAft>
                <a:spcPts val="600"/>
              </a:spcAft>
            </a:pPr>
            <a:r>
              <a:rPr lang="en-AU" sz="1400"/>
              <a:t>Try your best to discuss all of the general questions. As a guide spend at least five minutes discussing each one before you decide on your final responses to the question. If you can’t cover them all that’s ok too - but it would be really great to have your responses to all of them. Any feedback is valued. </a:t>
            </a:r>
          </a:p>
          <a:p>
            <a:pPr algn="l" rtl="0">
              <a:lnSpc>
                <a:spcPct val="120000"/>
              </a:lnSpc>
              <a:spcBef>
                <a:spcPts val="400"/>
              </a:spcBef>
              <a:spcAft>
                <a:spcPts val="600"/>
              </a:spcAft>
            </a:pPr>
            <a:endParaRPr lang="en-AU" sz="1400" i="1"/>
          </a:p>
          <a:p>
            <a:pPr marL="342900" indent="-342900" algn="l" rtl="0">
              <a:lnSpc>
                <a:spcPct val="120000"/>
              </a:lnSpc>
              <a:spcBef>
                <a:spcPts val="400"/>
              </a:spcBef>
              <a:spcAft>
                <a:spcPts val="600"/>
              </a:spcAft>
              <a:buFont typeface="+mj-lt"/>
              <a:buAutoNum type="arabicPeriod"/>
            </a:pPr>
            <a:r>
              <a:rPr lang="en-AU" sz="1400"/>
              <a:t>Thinking ahead ten years, to 2030, what is one sentence that you would like to be able to use to describe the place you live and why is that important to you? </a:t>
            </a:r>
          </a:p>
          <a:p>
            <a:pPr marL="342900" indent="-342900" algn="l" rtl="0">
              <a:lnSpc>
                <a:spcPct val="120000"/>
              </a:lnSpc>
              <a:spcBef>
                <a:spcPts val="400"/>
              </a:spcBef>
              <a:spcAft>
                <a:spcPts val="600"/>
              </a:spcAft>
              <a:buFont typeface="+mj-lt"/>
              <a:buAutoNum type="arabicPeriod"/>
            </a:pPr>
            <a:r>
              <a:rPr lang="en-AU" sz="1400"/>
              <a:t>What are some things that make you feel less connected to the place you live or that you think are not working and what can Casey do to solve that challenge? </a:t>
            </a:r>
          </a:p>
          <a:p>
            <a:pPr marL="342900" indent="-342900" algn="l" rtl="0">
              <a:lnSpc>
                <a:spcPct val="120000"/>
              </a:lnSpc>
              <a:spcBef>
                <a:spcPts val="400"/>
              </a:spcBef>
              <a:spcAft>
                <a:spcPts val="600"/>
              </a:spcAft>
              <a:buFont typeface="+mj-lt"/>
              <a:buAutoNum type="arabicPeriod"/>
            </a:pPr>
            <a:r>
              <a:rPr lang="en-AU" sz="1400"/>
              <a:t>What would give you more confidence in Council as your local governing body? </a:t>
            </a:r>
            <a:endParaRPr lang="en-US" sz="1400"/>
          </a:p>
        </p:txBody>
      </p:sp>
    </p:spTree>
    <p:extLst>
      <p:ext uri="{BB962C8B-B14F-4D97-AF65-F5344CB8AC3E}">
        <p14:creationId xmlns:p14="http://schemas.microsoft.com/office/powerpoint/2010/main" val="2004807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prs-AF">
                <a:solidFill>
                  <a:schemeClr val="accent3"/>
                </a:solidFill>
              </a:rPr>
              <a:t>حال به سراغ سؤالات برویم ...</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00000"/>
              </a:lnSpc>
              <a:spcAft>
                <a:spcPts val="1200"/>
              </a:spcAft>
            </a:pPr>
            <a:r>
              <a:rPr lang="prs-AF" sz="1600" b="1">
                <a:solidFill>
                  <a:schemeClr val="accent3"/>
                </a:solidFill>
                <a:latin typeface="Gotham Black" panose="02000603030000020004" pitchFamily="2" charset="77"/>
                <a:ea typeface="+mj-ea"/>
                <a:cs typeface="+mj-cs"/>
              </a:rPr>
              <a:t>درباره‌ی کلیات شهر کیسی</a:t>
            </a:r>
          </a:p>
          <a:p>
            <a:pPr>
              <a:lnSpc>
                <a:spcPct val="120000"/>
              </a:lnSpc>
              <a:spcBef>
                <a:spcPts val="400"/>
              </a:spcBef>
              <a:spcAft>
                <a:spcPts val="600"/>
              </a:spcAft>
            </a:pPr>
            <a:r>
              <a:rPr lang="prs-AF" sz="1400"/>
              <a:t>نهایت تلاش خود را به کار گیرید تا تمامی پرسش‌های کلی را مورد بحث قرار دهید.  قبل از تصمیم‌گیری در مورد پاسخ‌های نهایی خود به سؤال، منحیث راهنما حداقل پنج دقیقه در مورد هر یک از سؤالات بحث کنید. اگر نمی‌توانید تمامی پرسش‌ها را پوشش دهید، مشکلی نیست - اما پاسخ دادن به تمامی آنها واقعاً عالی خواهد بود.  هر بازخوردی ارزشمند است.</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prs-AF" sz="1400"/>
              <a:t> با فکر کردن به ده سال آینده، تا سال 2030، یک جمله ای که دوست دارید با استفاده از آن بتوانید مکان زندگی خود را توصیف کنید چیست و چرا این مساله برای شما مهم است؟</a:t>
            </a:r>
          </a:p>
          <a:p>
            <a:pPr marL="342900" indent="-342900">
              <a:lnSpc>
                <a:spcPct val="120000"/>
              </a:lnSpc>
              <a:spcBef>
                <a:spcPts val="400"/>
              </a:spcBef>
              <a:spcAft>
                <a:spcPts val="600"/>
              </a:spcAft>
              <a:buFont typeface="+mj-lt"/>
              <a:buAutoNum type="arabicPeriod"/>
            </a:pPr>
            <a:r>
              <a:rPr lang="prs-AF" sz="1400"/>
              <a:t> مواردی که باعث می شود کمتر با مکانی که در آن زندگی می کنید ارتباط برقرار کنید یا مواردی که فکر می کنید کار نمی کند چیست و شهر کیسی برای حل این چالش چه کاری می تواند انجام دهد؟</a:t>
            </a:r>
          </a:p>
          <a:p>
            <a:pPr marL="342900" indent="-342900">
              <a:lnSpc>
                <a:spcPct val="120000"/>
              </a:lnSpc>
              <a:spcBef>
                <a:spcPts val="400"/>
              </a:spcBef>
              <a:spcAft>
                <a:spcPts val="600"/>
              </a:spcAft>
              <a:buFont typeface="+mj-lt"/>
              <a:buAutoNum type="arabicPeriod"/>
            </a:pPr>
            <a:r>
              <a:rPr lang="prs-AF" sz="1400"/>
              <a:t> چه چیزی باعث اعتماد بیشتر شما به شورا منحیث نهاد حاکم محلی می شود؟</a:t>
            </a:r>
          </a:p>
        </p:txBody>
      </p:sp>
    </p:spTree>
    <p:extLst>
      <p:ext uri="{BB962C8B-B14F-4D97-AF65-F5344CB8AC3E}">
        <p14:creationId xmlns:p14="http://schemas.microsoft.com/office/powerpoint/2010/main" val="1032929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p:txBody>
          <a:bodyPr/>
          <a:lstStyle/>
          <a:p>
            <a:pPr algn="l" rtl="0"/>
            <a:r>
              <a:rPr lang="en-US" dirty="0">
                <a:latin typeface="Gotham Black"/>
              </a:rPr>
              <a:t>Things to consider</a:t>
            </a:r>
            <a:endParaRPr lang="en-US" dirty="0"/>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pPr algn="l" rtl="0"/>
            <a:r>
              <a:rPr lang="en-AU" sz="1400" b="1" dirty="0">
                <a:latin typeface="Helvetica Light"/>
              </a:rPr>
              <a:t>Thinking ahead ten years, to 2030, what is one sentence that you would like to be able to use to describe the place you live and why is that important to you? </a:t>
            </a:r>
          </a:p>
          <a:p>
            <a:pPr marL="285750" indent="-285750" algn="l" rtl="0">
              <a:lnSpc>
                <a:spcPct val="100000"/>
              </a:lnSpc>
              <a:spcBef>
                <a:spcPts val="400"/>
              </a:spcBef>
              <a:buChar char="•"/>
            </a:pPr>
            <a:r>
              <a:rPr lang="en-AU" sz="1200" dirty="0">
                <a:latin typeface="Helvetica Light"/>
              </a:rPr>
              <a:t>Casey's population will grow by about 100,000 over the next ten years, about a 20% increase, with the most rapid growth being at Clyde, Clyde North, Junction Village and Botanic Ridge</a:t>
            </a:r>
          </a:p>
          <a:p>
            <a:pPr marL="285750" indent="-285750" algn="l" rtl="0">
              <a:lnSpc>
                <a:spcPct val="100000"/>
              </a:lnSpc>
              <a:spcBef>
                <a:spcPts val="400"/>
              </a:spcBef>
              <a:buChar char="•"/>
            </a:pPr>
            <a:r>
              <a:rPr lang="en-AU" sz="1200" dirty="0">
                <a:latin typeface="Helvetica Light"/>
              </a:rPr>
              <a:t>The number of people aged 65 years and over years will increase by 50% for the same period, whereas the population of 0-10-year </a:t>
            </a:r>
            <a:r>
              <a:rPr lang="en-AU" sz="1200" dirty="0" err="1">
                <a:latin typeface="Helvetica Light"/>
              </a:rPr>
              <a:t>olds</a:t>
            </a:r>
            <a:r>
              <a:rPr lang="en-AU" sz="1200" dirty="0">
                <a:latin typeface="Helvetica Light"/>
              </a:rPr>
              <a:t> will increase by around 26%.</a:t>
            </a:r>
          </a:p>
          <a:p>
            <a:pPr marL="285750" indent="-285750" algn="l" rtl="0">
              <a:lnSpc>
                <a:spcPct val="100000"/>
              </a:lnSpc>
              <a:spcBef>
                <a:spcPts val="400"/>
              </a:spcBef>
              <a:buChar char="•"/>
            </a:pPr>
            <a:r>
              <a:rPr lang="en-AU" sz="1200" dirty="0">
                <a:latin typeface="Helvetica Light"/>
              </a:rPr>
              <a:t>38% of Casey population was born overseas; it's a highly multi-cultural city</a:t>
            </a:r>
          </a:p>
          <a:p>
            <a:pPr marL="285750" indent="-285750" algn="l" rtl="0">
              <a:lnSpc>
                <a:spcPct val="100000"/>
              </a:lnSpc>
              <a:spcBef>
                <a:spcPts val="400"/>
              </a:spcBef>
              <a:buChar char="•"/>
            </a:pPr>
            <a:r>
              <a:rPr lang="en-AU" sz="1200" dirty="0">
                <a:latin typeface="Helvetica Light"/>
              </a:rPr>
              <a:t>Average household size is declining, which means we need more 1-2 bed dwellings, which will help cater for our ageing population</a:t>
            </a:r>
          </a:p>
          <a:p>
            <a:pPr marL="285750" indent="-285750" algn="l" rtl="0">
              <a:buChar char="•"/>
            </a:pPr>
            <a:endParaRPr lang="en-AU" sz="1200" dirty="0">
              <a:latin typeface="Helvetica Light"/>
            </a:endParaRPr>
          </a:p>
          <a:p>
            <a:pPr marL="285750" indent="-285750" algn="l" rtl="0">
              <a:buChar char="•"/>
            </a:pPr>
            <a:endParaRPr lang="en-AU" sz="1200" dirty="0">
              <a:latin typeface="Helvetica Light"/>
            </a:endParaRPr>
          </a:p>
          <a:p>
            <a:pPr marL="285750" indent="-285750" algn="l" rtl="0">
              <a:buChar char="•"/>
            </a:pPr>
            <a:endParaRPr lang="en-AU" sz="1200" dirty="0">
              <a:latin typeface="Helvetica Light"/>
            </a:endParaRPr>
          </a:p>
          <a:p>
            <a:pPr marL="285750" indent="-285750" algn="l" rtl="0">
              <a:buChar char="•"/>
            </a:pPr>
            <a:endParaRPr lang="en-AU" sz="1400" dirty="0">
              <a:latin typeface="Helvetica Light"/>
            </a:endParaRPr>
          </a:p>
          <a:p>
            <a:pPr marL="285750" indent="-285750" algn="l" rtl="0">
              <a:buChar char="•"/>
            </a:pPr>
            <a:endParaRPr lang="en-AU" sz="1400" dirty="0">
              <a:latin typeface="Helvetica Light"/>
            </a:endParaRPr>
          </a:p>
          <a:p>
            <a:pPr marL="285750" indent="-285750" algn="l" rtl="0">
              <a:buChar char="•"/>
            </a:pPr>
            <a:endParaRPr lang="en-AU" sz="1400" dirty="0">
              <a:latin typeface="Helvetica Light"/>
            </a:endParaRPr>
          </a:p>
          <a:p>
            <a:pPr marL="285750" indent="-285750" algn="l" rtl="0">
              <a:buChar char="•"/>
            </a:pPr>
            <a:endParaRPr lang="en-AU" sz="1400" dirty="0">
              <a:latin typeface="Helvetica Light"/>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5037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AU" sz="1400" b="1" dirty="0">
                <a:latin typeface="Helvetica Light"/>
              </a:rPr>
              <a:t>What are some things that make you feel less connected to the place you live or that you think are not working and what can Casey do to solve that challenge? </a:t>
            </a:r>
            <a:endParaRPr lang="en-AU" sz="1200" dirty="0">
              <a:latin typeface="Helvetica Light"/>
            </a:endParaRPr>
          </a:p>
          <a:p>
            <a:pPr marL="285750" indent="-285750" algn="l" rtl="0">
              <a:spcBef>
                <a:spcPts val="400"/>
              </a:spcBef>
              <a:buFont typeface="Arial" panose="020B0604020202020204" pitchFamily="34" charset="0"/>
              <a:buChar char="•"/>
            </a:pPr>
            <a:r>
              <a:rPr lang="en-AU" sz="1200" dirty="0">
                <a:latin typeface="Helvetica Light"/>
              </a:rPr>
              <a:t>For new Casey residents it can take a while to settle in and feel part of the community</a:t>
            </a:r>
          </a:p>
          <a:p>
            <a:pPr marL="285750" indent="-285750" algn="l" rtl="0">
              <a:spcBef>
                <a:spcPts val="400"/>
              </a:spcBef>
              <a:buFont typeface="Arial" panose="020B0604020202020204" pitchFamily="34" charset="0"/>
              <a:buChar char="•"/>
            </a:pPr>
            <a:r>
              <a:rPr lang="en-AU" sz="1200" dirty="0">
                <a:latin typeface="Helvetica Light"/>
              </a:rPr>
              <a:t>Young parents, migrants and elderly have been identified as being at risk, and experience loneliness</a:t>
            </a:r>
          </a:p>
          <a:p>
            <a:pPr marL="285750" indent="-285750" algn="l" rtl="0">
              <a:spcBef>
                <a:spcPts val="400"/>
              </a:spcBef>
              <a:buFont typeface="Arial" panose="020B0604020202020204" pitchFamily="34" charset="0"/>
              <a:buChar char="•"/>
            </a:pPr>
            <a:r>
              <a:rPr lang="en-AU" sz="1200" dirty="0">
                <a:latin typeface="Helvetica Light"/>
              </a:rPr>
              <a:t>More culturally inclusive events and activities for young people and families has also been suggested in previous consultation </a:t>
            </a:r>
          </a:p>
          <a:p>
            <a:pPr marL="285750" indent="-285750" algn="l" rtl="0">
              <a:buFont typeface="Arial"/>
              <a:buChar char="•"/>
            </a:pPr>
            <a:endParaRPr lang="en-AU" sz="1200" dirty="0">
              <a:latin typeface="Helvetica Light"/>
            </a:endParaRPr>
          </a:p>
          <a:p>
            <a:pPr algn="l" rtl="0"/>
            <a:r>
              <a:rPr lang="en-AU" sz="1400" b="1" dirty="0">
                <a:latin typeface="Helvetica Light"/>
              </a:rPr>
              <a:t>What would give you more confidence in Council as your local governing body?</a:t>
            </a:r>
            <a:endParaRPr lang="en-US" sz="1400" b="1" dirty="0">
              <a:latin typeface="Helvetica Light"/>
            </a:endParaRPr>
          </a:p>
          <a:p>
            <a:pPr marL="285750" indent="-285750" algn="l" rtl="0">
              <a:spcBef>
                <a:spcPts val="400"/>
              </a:spcBef>
              <a:buFont typeface="Arial" panose="020B0604020202020204" pitchFamily="34" charset="0"/>
              <a:buChar char="•"/>
            </a:pPr>
            <a:r>
              <a:rPr lang="en-US" sz="1200" dirty="0">
                <a:latin typeface="Helvetica Light"/>
              </a:rPr>
              <a:t>Recent research found that many Casey residents did not believe Council used resident feedback, or genuinely listened, when consulted, and felt there was a lack of information as to how Council had considered their input</a:t>
            </a:r>
          </a:p>
          <a:p>
            <a:pPr marL="285750" indent="-285750" algn="l" rtl="0">
              <a:spcBef>
                <a:spcPts val="400"/>
              </a:spcBef>
              <a:buFont typeface="Arial" panose="020B0604020202020204" pitchFamily="34" charset="0"/>
              <a:buChar char="•"/>
            </a:pPr>
            <a:r>
              <a:rPr lang="en-US" sz="1200" dirty="0">
                <a:latin typeface="Helvetica Light"/>
              </a:rPr>
              <a:t>Another barrier identified was the inability to find out how/when to provide feedback</a:t>
            </a:r>
          </a:p>
          <a:p>
            <a:pPr marL="285750" indent="-285750" algn="l" rtl="0">
              <a:spcBef>
                <a:spcPts val="400"/>
              </a:spcBef>
              <a:buFont typeface="Arial" panose="020B0604020202020204" pitchFamily="34" charset="0"/>
              <a:buChar char="•"/>
            </a:pPr>
            <a:r>
              <a:rPr lang="en-US" sz="1200" dirty="0">
                <a:latin typeface="Helvetica Light"/>
              </a:rPr>
              <a:t>Others were seeking more digital, and time efficient ways to provide feedback/ input</a:t>
            </a:r>
          </a:p>
          <a:p>
            <a:pPr marL="285750" indent="-285750" algn="l" rtl="0">
              <a:spcBef>
                <a:spcPts val="400"/>
              </a:spcBef>
              <a:buFont typeface="Arial" panose="020B0604020202020204" pitchFamily="34" charset="0"/>
              <a:buChar char="•"/>
            </a:pPr>
            <a:r>
              <a:rPr lang="en-US" sz="1200" dirty="0">
                <a:latin typeface="Helvetica Light"/>
              </a:rPr>
              <a:t>Despite these concerns nearly half of respondents to a survey said they were satisfied with consultative processes run by Council</a:t>
            </a:r>
          </a:p>
          <a:p>
            <a:pPr marL="285750" indent="-285750" algn="l" rtl="0">
              <a:buFont typeface="Arial"/>
              <a:buChar char="•"/>
            </a:pPr>
            <a:endParaRPr lang="en-AU" sz="1200" dirty="0">
              <a:latin typeface="Helvetica Light"/>
            </a:endParaRPr>
          </a:p>
          <a:p>
            <a:pPr marL="285750" indent="-285750" algn="l" rtl="0">
              <a:buFont typeface="Arial"/>
              <a:buChar char="•"/>
            </a:pPr>
            <a:endParaRPr lang="en-AU" sz="1200" dirty="0">
              <a:latin typeface="Helvetica Light"/>
            </a:endParaRPr>
          </a:p>
          <a:p>
            <a:pPr marL="285750" indent="-285750" algn="l" rtl="0">
              <a:buFont typeface="Arial"/>
              <a:buChar char="•"/>
            </a:pPr>
            <a:endParaRPr lang="en-AU" sz="1200" dirty="0">
              <a:latin typeface="Helvetica Light"/>
            </a:endParaRPr>
          </a:p>
        </p:txBody>
      </p:sp>
    </p:spTree>
    <p:extLst>
      <p:ext uri="{BB962C8B-B14F-4D97-AF65-F5344CB8AC3E}">
        <p14:creationId xmlns:p14="http://schemas.microsoft.com/office/powerpoint/2010/main" val="2795047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p:txBody>
          <a:bodyPr/>
          <a:lstStyle/>
          <a:p>
            <a:r>
              <a:rPr lang="prs-AF">
                <a:latin typeface="Gotham Black"/>
              </a:rPr>
              <a:t>چیزهایی که باید در نظر گرفت</a:t>
            </a:r>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prs-AF" sz="1400" b="1">
                <a:latin typeface="Helvetica Light"/>
              </a:rPr>
              <a:t>با فکر کردن به ده سال آینده، تا سال 2030، یک جمله ای که دوست دارید با استفاده از آن بتوانید مکان زندگی خود را توصیف کنید چیست و چرا این مساله برای شما مهم است؟ </a:t>
            </a:r>
          </a:p>
          <a:p>
            <a:pPr marL="285750" indent="-285750">
              <a:lnSpc>
                <a:spcPct val="100000"/>
              </a:lnSpc>
              <a:spcBef>
                <a:spcPts val="400"/>
              </a:spcBef>
              <a:buChar char="•"/>
            </a:pPr>
            <a:r>
              <a:rPr lang="prs-AF" sz="1200">
                <a:latin typeface="Helvetica Light"/>
              </a:rPr>
              <a:t>با توجه به رشد سریع جمعیت در کلاید، کلاید نورث، جانکشن ویلج و بوتانیک ریج، جمعیت شهر کیسی طی ده سال آینده حدود 100000 نفر، حدود 20٪ رشد خواهد کرد.</a:t>
            </a:r>
          </a:p>
          <a:p>
            <a:pPr marL="285750" indent="-285750">
              <a:lnSpc>
                <a:spcPct val="100000"/>
              </a:lnSpc>
              <a:spcBef>
                <a:spcPts val="400"/>
              </a:spcBef>
              <a:buChar char="•"/>
            </a:pPr>
            <a:r>
              <a:rPr lang="prs-AF" sz="1200">
                <a:latin typeface="Helvetica Light"/>
              </a:rPr>
              <a:t>تعداد افراد 65 ساله و بالاتر در همین بازه‌ی زمانی 50٪ افزایش خواهد یافت، در حالی که جمعیت افراد 0-10 ساله حدود 26٪ افزایش می‌یابد</a:t>
            </a:r>
          </a:p>
          <a:p>
            <a:pPr marL="285750" indent="-285750">
              <a:lnSpc>
                <a:spcPct val="100000"/>
              </a:lnSpc>
              <a:spcBef>
                <a:spcPts val="400"/>
              </a:spcBef>
              <a:buChar char="•"/>
            </a:pPr>
            <a:r>
              <a:rPr lang="prs-AF" sz="1200">
                <a:latin typeface="Helvetica Light"/>
              </a:rPr>
              <a:t>38٪ از جمعیت شهر کیسی در خارج از کشور متولد شده‌اند. این شهر یک شهر کاملاً چند فرهنگی است</a:t>
            </a:r>
          </a:p>
          <a:p>
            <a:pPr marL="285750" indent="-285750">
              <a:lnSpc>
                <a:spcPct val="100000"/>
              </a:lnSpc>
              <a:spcBef>
                <a:spcPts val="400"/>
              </a:spcBef>
              <a:buChar char="•"/>
            </a:pPr>
            <a:r>
              <a:rPr lang="prs-AF" sz="1200">
                <a:latin typeface="Helvetica Light"/>
              </a:rPr>
              <a:t>سایز متوسط خانوار در حال کاهش است، این بدان معناست که ما به خانه‌های 1-2 تختی بیشتری ضرورت داریم تا جمعیت سالخورده‌ی ما را تأمین کند</a:t>
            </a:r>
          </a:p>
          <a:p>
            <a:pPr marL="285750" indent="-285750">
              <a:buChar char="•"/>
            </a:pPr>
            <a:endParaRPr lang="en-AU" sz="1200" dirty="0">
              <a:latin typeface="Helvetica Light"/>
            </a:endParaRPr>
          </a:p>
          <a:p>
            <a:pPr marL="285750" indent="-285750">
              <a:buChar char="•"/>
            </a:pPr>
            <a:endParaRPr lang="en-AU" sz="1200" dirty="0">
              <a:latin typeface="Helvetica Light"/>
            </a:endParaRPr>
          </a:p>
          <a:p>
            <a:pPr marL="285750" indent="-285750">
              <a:buChar char="•"/>
            </a:pPr>
            <a:endParaRPr lang="en-AU" sz="12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a:p>
            <a:pPr marL="285750" indent="-285750">
              <a:buChar char="•"/>
            </a:pPr>
            <a:endParaRPr lang="en-AU" sz="1400" dirty="0">
              <a:latin typeface="Helvetica Light"/>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50372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prs-AF" sz="1400" b="1">
                <a:latin typeface="Helvetica Light"/>
              </a:rPr>
              <a:t>مواردی که باعث می شود کمتر با مکانی که در آن زندگی می کنید ارتباط برقرار کنید یا مواردی که فکر می کنید کار نمی کند چیست و شهر کیسی برای حل این چالش چه کاری می تواند انجام دهد؟ </a:t>
            </a:r>
          </a:p>
          <a:p>
            <a:pPr marL="285750" indent="-285750">
              <a:spcBef>
                <a:spcPts val="400"/>
              </a:spcBef>
              <a:buFont typeface="Arial" panose="020B0604020202020204" pitchFamily="34" charset="0"/>
              <a:buChar char="•"/>
            </a:pPr>
            <a:r>
              <a:rPr lang="prs-AF" sz="1200">
                <a:latin typeface="Helvetica Light"/>
              </a:rPr>
              <a:t>برای ساکنان جدید شهر کیسی ممکن است مدتی طول بکشد تا در این شهر ساکن شوند و احساس کنند که عضوی از جامعه هستند</a:t>
            </a:r>
          </a:p>
          <a:p>
            <a:pPr marL="285750" indent="-285750">
              <a:spcBef>
                <a:spcPts val="400"/>
              </a:spcBef>
              <a:buFont typeface="Arial" panose="020B0604020202020204" pitchFamily="34" charset="0"/>
              <a:buChar char="•"/>
            </a:pPr>
            <a:r>
              <a:rPr lang="prs-AF" sz="1200">
                <a:latin typeface="Helvetica Light"/>
              </a:rPr>
              <a:t>والدین جوان، مهاجران و افراد مسن به شمول افراد در معرض خطر شناخته شده‌اند که احساس تنهایی می‌کنند</a:t>
            </a:r>
          </a:p>
          <a:p>
            <a:pPr marL="285750" indent="-285750">
              <a:spcBef>
                <a:spcPts val="400"/>
              </a:spcBef>
              <a:buFont typeface="Arial" panose="020B0604020202020204" pitchFamily="34" charset="0"/>
              <a:buChar char="•"/>
            </a:pPr>
            <a:r>
              <a:rPr lang="prs-AF" sz="1200">
                <a:latin typeface="Helvetica Light"/>
              </a:rPr>
              <a:t>همچنین در جلسات مشوره‌ی قبلی، رویدادها و فعالیت‌های فرهنگی بیشتری برای جوانان و خانواده‌ها پیشنهاد شده است </a:t>
            </a:r>
          </a:p>
          <a:p>
            <a:pPr marL="285750" indent="-285750">
              <a:buFont typeface="Arial"/>
              <a:buChar char="•"/>
            </a:pPr>
            <a:endParaRPr lang="en-AU" sz="1200" dirty="0">
              <a:latin typeface="Helvetica Light"/>
            </a:endParaRPr>
          </a:p>
          <a:p>
            <a:r>
              <a:rPr lang="prs-AF" sz="1400" b="1">
                <a:latin typeface="Helvetica Light"/>
              </a:rPr>
              <a:t>چه چیزی باعث اعتماد بیشتر شما به شورا منحیث نهاد حاکم محلی می شود؟</a:t>
            </a:r>
          </a:p>
          <a:p>
            <a:pPr marL="285750" indent="-285750">
              <a:spcBef>
                <a:spcPts val="400"/>
              </a:spcBef>
              <a:buFont typeface="Arial" panose="020B0604020202020204" pitchFamily="34" charset="0"/>
              <a:buChar char="•"/>
            </a:pPr>
            <a:r>
              <a:rPr lang="prs-AF" sz="1200">
                <a:latin typeface="Helvetica Light"/>
              </a:rPr>
              <a:t>تحقیقات اخیر نشان داد که بسیاری از ساکنان شهر کیسی اعتقاد ندارند که شورای شهر در هنگام مشوره و رایزنی به بازخوردهای ساکنین توجه کرده باشد و یا واقعاً به حرف‌های آنها گوش داده باشد و احساس می‌کردند که راجع به چگونگی پرداختن شورا به نظرات آنها معلومات کمی وجود دارد</a:t>
            </a:r>
          </a:p>
          <a:p>
            <a:pPr marL="285750" indent="-285750">
              <a:spcBef>
                <a:spcPts val="400"/>
              </a:spcBef>
              <a:buFont typeface="Arial" panose="020B0604020202020204" pitchFamily="34" charset="0"/>
              <a:buChar char="•"/>
            </a:pPr>
            <a:r>
              <a:rPr lang="prs-AF" sz="1200">
                <a:latin typeface="Helvetica Light"/>
              </a:rPr>
              <a:t>یکی دیگر از موانع شناسایی‌شده، عدم توانایی در تشخیص نحوه / زمان ارایه‌ی بازخورد بود</a:t>
            </a:r>
          </a:p>
          <a:p>
            <a:pPr marL="285750" indent="-285750">
              <a:spcBef>
                <a:spcPts val="400"/>
              </a:spcBef>
              <a:buFont typeface="Arial" panose="020B0604020202020204" pitchFamily="34" charset="0"/>
              <a:buChar char="•"/>
            </a:pPr>
            <a:r>
              <a:rPr lang="prs-AF" sz="1200">
                <a:latin typeface="Helvetica Light"/>
              </a:rPr>
              <a:t>دیگران به دنبال روش‌های دیجیتالی و کارآمدتری برای ارایه‌ی بازخورد بودند</a:t>
            </a:r>
          </a:p>
          <a:p>
            <a:pPr marL="285750" indent="-285750">
              <a:spcBef>
                <a:spcPts val="400"/>
              </a:spcBef>
              <a:buFont typeface="Arial" panose="020B0604020202020204" pitchFamily="34" charset="0"/>
              <a:buChar char="•"/>
            </a:pPr>
            <a:r>
              <a:rPr lang="prs-AF" sz="1200">
                <a:latin typeface="Helvetica Light"/>
              </a:rPr>
              <a:t>علی رغم چنین نگرانی‌هایی، تقریباً نیمی از پاسخ‌دهندگان به سروی اظهار داشتند که از روند مشوره و رایزنی ارایه‌شده توسط شورا راضی بودند</a:t>
            </a: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p:txBody>
      </p:sp>
    </p:spTree>
    <p:extLst>
      <p:ext uri="{BB962C8B-B14F-4D97-AF65-F5344CB8AC3E}">
        <p14:creationId xmlns:p14="http://schemas.microsoft.com/office/powerpoint/2010/main" val="895389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pPr algn="l" rtl="0"/>
            <a:r>
              <a:rPr lang="en-US"/>
              <a:t>Theme 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gn="l" rtl="0">
              <a:lnSpc>
                <a:spcPct val="100000"/>
              </a:lnSpc>
              <a:spcAft>
                <a:spcPts val="1200"/>
              </a:spcAft>
            </a:pPr>
            <a:r>
              <a:rPr lang="en-GB" sz="1400"/>
              <a:t>Once you’ve answered the general questions you can respond to all, some, one or none of the following questions. </a:t>
            </a:r>
            <a:endParaRPr lang="en-AU" sz="1400"/>
          </a:p>
          <a:p>
            <a:pPr algn="l" rtl="0">
              <a:lnSpc>
                <a:spcPct val="100000"/>
              </a:lnSpc>
              <a:spcAft>
                <a:spcPts val="1200"/>
              </a:spcAft>
            </a:pPr>
            <a:r>
              <a:rPr lang="en-GB" sz="1400"/>
              <a:t>If you do discuss at least one, then start with the one you are all most passionate about. </a:t>
            </a:r>
            <a:endParaRPr lang="en-AU" sz="1400"/>
          </a:p>
          <a:p>
            <a:pPr algn="l" rtl="0">
              <a:lnSpc>
                <a:spcPct val="100000"/>
              </a:lnSpc>
              <a:spcAft>
                <a:spcPts val="1200"/>
              </a:spcAft>
            </a:pPr>
            <a:r>
              <a:rPr lang="en-GB" sz="1400"/>
              <a:t>In the questions you will notice the word ‘we’. When it says ‘What can </a:t>
            </a:r>
            <a:r>
              <a:rPr lang="en-GB" sz="1400" b="1"/>
              <a:t>we</a:t>
            </a:r>
            <a:r>
              <a:rPr lang="en-GB" sz="1400"/>
              <a:t> do…' it means all of us. It can include what you expect Council to do, but it also means what we can do as a community, workers and/or visitors to the City of Casey. It might also include what businesses, not-for-profits or state government could contribute. </a:t>
            </a:r>
            <a:endParaRPr lang="en-AU" sz="1400"/>
          </a:p>
          <a:p>
            <a:pPr algn="l" rtl="0">
              <a:lnSpc>
                <a:spcPct val="100000"/>
              </a:lnSpc>
              <a:spcAft>
                <a:spcPts val="1200"/>
              </a:spcAft>
            </a:pPr>
            <a:r>
              <a:rPr lang="en-GB" sz="1400"/>
              <a:t>Also it’s important to remember, there are things that you may raise that are outside of council control, it doesn’t mean they are not important, your insights on what’s important gives Council a much better idea of areas or issues they can influence or advocate for on your behalf. </a:t>
            </a:r>
            <a:endParaRPr lang="en-AU" sz="1400"/>
          </a:p>
          <a:p>
            <a:pPr algn="l" rtl="0">
              <a:lnSpc>
                <a:spcPct val="100000"/>
              </a:lnSpc>
              <a:spcAft>
                <a:spcPts val="1200"/>
              </a:spcAft>
            </a:pPr>
            <a:r>
              <a:rPr lang="en-GB" sz="1400"/>
              <a:t>Sometimes the best solutions are those that involve partnerships. We want to know what you expect of Council but we are also keen to how you as a community can help shape our city. It's a team effort!</a:t>
            </a:r>
            <a:r>
              <a:rPr lang="en-AU" sz="1400"/>
              <a:t> </a:t>
            </a:r>
            <a:endParaRPr lang="en-US" sz="1400"/>
          </a:p>
        </p:txBody>
      </p:sp>
    </p:spTree>
    <p:extLst>
      <p:ext uri="{BB962C8B-B14F-4D97-AF65-F5344CB8AC3E}">
        <p14:creationId xmlns:p14="http://schemas.microsoft.com/office/powerpoint/2010/main" val="3749745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prs-AF"/>
              <a:t>پرسش‌های موضوعی</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00000"/>
              </a:lnSpc>
              <a:spcAft>
                <a:spcPts val="1200"/>
              </a:spcAft>
            </a:pPr>
            <a:r>
              <a:rPr lang="prs-AF" sz="1400"/>
              <a:t>هنگامیکه به سؤالات کلی پاسخ دادید، می‌توانید به همه، برخی یا یکی از سؤالات زیر پاسخ دهید یا حتی می‌توانید هیچ کدام را پاسخ ندهید.</a:t>
            </a:r>
          </a:p>
          <a:p>
            <a:pPr>
              <a:lnSpc>
                <a:spcPct val="100000"/>
              </a:lnSpc>
              <a:spcAft>
                <a:spcPts val="1200"/>
              </a:spcAft>
            </a:pPr>
            <a:r>
              <a:rPr lang="prs-AF" sz="1400"/>
              <a:t> اگر حداقل در مورد یكی از پرسش‌ها بحث كردید، پس به آن پرسشی بپردازید که بیشتر به آن علاقه دارید.</a:t>
            </a:r>
          </a:p>
          <a:p>
            <a:pPr>
              <a:lnSpc>
                <a:spcPct val="100000"/>
              </a:lnSpc>
              <a:spcAft>
                <a:spcPts val="1200"/>
              </a:spcAft>
            </a:pPr>
            <a:r>
              <a:rPr lang="prs-AF" sz="1400"/>
              <a:t> در پرسش‌ها متوجه کلمه «ما» خواهید شد.  وقتی سؤال می‌گوید «</a:t>
            </a:r>
            <a:r>
              <a:rPr lang="prs-AF" sz="1400" b="1"/>
              <a:t>ما</a:t>
            </a:r>
            <a:r>
              <a:rPr lang="prs-AF" sz="1400"/>
              <a:t> چه کاری می‌توانیم انجام دهیم ...» به معنای همه‌ی ما است. هم می‌تواند شامل کارهایی باشد که شما از شورا انتظار دارید که انجام دهد، هم کارهایی که ما می‌توانیم منحیث افراد یک جامعه‌، کارگران و یا بازدیدکنندگان از شهر کیسی انجام دهیم.  همچنین ممکن است شامل مواردی شود که مشاغل غیر انتفاعی یا دولت ایالتی می‌توانند در آنها مشارکت داشته باشند.</a:t>
            </a:r>
          </a:p>
          <a:p>
            <a:pPr>
              <a:lnSpc>
                <a:spcPct val="100000"/>
              </a:lnSpc>
              <a:spcAft>
                <a:spcPts val="1200"/>
              </a:spcAft>
            </a:pPr>
            <a:r>
              <a:rPr lang="prs-AF" sz="1400"/>
              <a:t> یادآوری این نکته نیز حائز اهمیت است که مواردی وجود دارد که شما ممکن است مطرح کنید که خارج از کنترول شورا هستند، این بدان معنی نیست که این موارد اهمیت ندارند، بینش شما در مورد آنچه که حائز اهمیت است به شورا ایده‌ی بسیار بهتری در مورد حوزه‌ها یا موضوعاتی می‌دهد که آنها می‌توانند بر روی آنها تأثیر بگذارند و یا از جانب شما از آنها دفاع کنند.</a:t>
            </a:r>
          </a:p>
          <a:p>
            <a:pPr>
              <a:lnSpc>
                <a:spcPct val="100000"/>
              </a:lnSpc>
              <a:spcAft>
                <a:spcPts val="1200"/>
              </a:spcAft>
            </a:pPr>
            <a:r>
              <a:rPr lang="prs-AF" sz="1400"/>
              <a:t> گاهی اوقات بهترین راه حل‌ها آنهایی هستند که شامل مشارکت می‌باشد.  ما می‌خواهیم بدانیم كه شما چه انتظاراتی از شورا دارید، اما در عین حال مشتاقیم که بدانیم شما منحیث عضوی از جامعه چطور می‌توانید به شهر ما كمك كنید.  این یک کار تیمی است!</a:t>
            </a:r>
          </a:p>
        </p:txBody>
      </p:sp>
    </p:spTree>
    <p:extLst>
      <p:ext uri="{BB962C8B-B14F-4D97-AF65-F5344CB8AC3E}">
        <p14:creationId xmlns:p14="http://schemas.microsoft.com/office/powerpoint/2010/main" val="181900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pPr algn="l" rtl="0"/>
            <a:r>
              <a:rPr lang="en-US" dirty="0"/>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gn="l" rtl="0">
              <a:spcBef>
                <a:spcPct val="0"/>
              </a:spcBef>
              <a:spcAft>
                <a:spcPts val="1200"/>
              </a:spcAft>
            </a:pPr>
            <a:r>
              <a:rPr lang="en-AU" sz="1600" b="1" dirty="0">
                <a:solidFill>
                  <a:schemeClr val="accent2"/>
                </a:solidFill>
                <a:latin typeface="Gotham Black" panose="02000603030000020004" pitchFamily="2" charset="77"/>
                <a:ea typeface="+mj-ea"/>
                <a:cs typeface="+mj-cs"/>
              </a:rPr>
              <a:t>WHERE WE LIVE</a:t>
            </a:r>
          </a:p>
          <a:p>
            <a:pPr algn="l" rtl="0">
              <a:lnSpc>
                <a:spcPct val="120000"/>
              </a:lnSpc>
              <a:spcBef>
                <a:spcPts val="400"/>
              </a:spcBef>
              <a:spcAft>
                <a:spcPts val="600"/>
              </a:spcAft>
            </a:pPr>
            <a:r>
              <a:rPr lang="en-US" sz="1400" dirty="0"/>
              <a:t>Your neighbourhood should be a place that makes you feel ‘at home’, safe and connected. Your neighbourhood is about your home, your local surrounds and the places where you spend your everyday life, including local parks and community facilities.</a:t>
            </a:r>
          </a:p>
          <a:p>
            <a:pPr algn="l" rtl="0">
              <a:lnSpc>
                <a:spcPct val="120000"/>
              </a:lnSpc>
              <a:spcBef>
                <a:spcPts val="400"/>
              </a:spcBef>
              <a:spcAft>
                <a:spcPts val="600"/>
              </a:spcAft>
            </a:pPr>
            <a:endParaRPr lang="en-AU" sz="1400" dirty="0"/>
          </a:p>
          <a:p>
            <a:pPr marL="342900" indent="-342900" algn="l" rtl="0">
              <a:lnSpc>
                <a:spcPct val="120000"/>
              </a:lnSpc>
              <a:spcBef>
                <a:spcPts val="400"/>
              </a:spcBef>
              <a:spcAft>
                <a:spcPts val="600"/>
              </a:spcAft>
              <a:buFont typeface="+mj-lt"/>
              <a:buAutoNum type="arabicPeriod" startAt="4"/>
            </a:pPr>
            <a:r>
              <a:rPr lang="en-US" sz="1400" dirty="0"/>
              <a:t>What can we do to ensure that our </a:t>
            </a:r>
            <a:r>
              <a:rPr lang="en-US" sz="1400" dirty="0" err="1"/>
              <a:t>neighbourhoods</a:t>
            </a:r>
            <a:r>
              <a:rPr lang="en-US" sz="1400" dirty="0"/>
              <a:t> provide a welcoming, healthy and safe place for all members of the community, to encourage a greater sense of community and pride in our spaces?</a:t>
            </a:r>
          </a:p>
        </p:txBody>
      </p:sp>
    </p:spTree>
    <p:extLst>
      <p:ext uri="{BB962C8B-B14F-4D97-AF65-F5344CB8AC3E}">
        <p14:creationId xmlns:p14="http://schemas.microsoft.com/office/powerpoint/2010/main" val="2783828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prs-AF"/>
              <a:t>سوالات</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spcBef>
                <a:spcPct val="0"/>
              </a:spcBef>
              <a:spcAft>
                <a:spcPts val="1200"/>
              </a:spcAft>
            </a:pPr>
            <a:r>
              <a:rPr lang="prs-AF" sz="1600" b="1">
                <a:solidFill>
                  <a:schemeClr val="accent2"/>
                </a:solidFill>
                <a:latin typeface="Gotham Black" panose="02000603030000020004" pitchFamily="2" charset="77"/>
                <a:ea typeface="+mj-ea"/>
                <a:cs typeface="+mj-cs"/>
              </a:rPr>
              <a:t>جایی که ما زندگی می کنیم</a:t>
            </a:r>
          </a:p>
          <a:p>
            <a:pPr>
              <a:lnSpc>
                <a:spcPct val="120000"/>
              </a:lnSpc>
              <a:spcBef>
                <a:spcPts val="400"/>
              </a:spcBef>
              <a:spcAft>
                <a:spcPts val="600"/>
              </a:spcAft>
            </a:pPr>
            <a:r>
              <a:rPr lang="prs-AF" sz="1400"/>
              <a:t>محله شما باید مکانی باشد که باعث شود شما احساس "در خانه" بودن بکنید، مصئونیت داشته و در ارتباط باشید. محله شما یعنی خانه، محیط اطراف و مکانهایی که زندگی روزمره خود را در آن سپری می کنید، به شمول پارک های محلی و امکانات محله.</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prs-AF" sz="1400"/>
              <a:t>ما چه کاری می توانیم انجام دهیم تا اطمینان حاصل کنیم محله های ما غرض ایجاد حس تعلق به محله و افتخار به فضاهای ما، مکانی دوستانه، صحی و مصئون را برای همه افراد جامعه فراهم می کنند؟</a:t>
            </a:r>
          </a:p>
        </p:txBody>
      </p:sp>
    </p:spTree>
    <p:extLst>
      <p:ext uri="{BB962C8B-B14F-4D97-AF65-F5344CB8AC3E}">
        <p14:creationId xmlns:p14="http://schemas.microsoft.com/office/powerpoint/2010/main" val="1182146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lstStyle/>
          <a:p>
            <a:pPr algn="l" rtl="0"/>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p:txBody>
          <a:bodyPr vert="horz" lIns="91440" tIns="45720" rIns="91440" bIns="45720" rtlCol="0" anchor="t">
            <a:normAutofit fontScale="85000" lnSpcReduction="10000"/>
          </a:bodyPr>
          <a:lstStyle/>
          <a:p>
            <a:pPr algn="l" rtl="0">
              <a:lnSpc>
                <a:spcPct val="120000"/>
              </a:lnSpc>
              <a:spcBef>
                <a:spcPts val="400"/>
              </a:spcBef>
              <a:spcAft>
                <a:spcPts val="600"/>
              </a:spcAft>
            </a:pPr>
            <a:r>
              <a:rPr lang="en-US" sz="1800" b="1" dirty="0">
                <a:latin typeface="Helvetica Light"/>
              </a:rPr>
              <a:t>What can we do to ensure that our </a:t>
            </a:r>
            <a:r>
              <a:rPr lang="en-US" sz="1800" b="1" dirty="0" err="1">
                <a:latin typeface="Helvetica Light"/>
              </a:rPr>
              <a:t>neighbourhoods</a:t>
            </a:r>
            <a:r>
              <a:rPr lang="en-US" sz="1800" b="1" dirty="0">
                <a:latin typeface="Helvetica Light"/>
              </a:rPr>
              <a:t> provide a welcoming, healthy and safe place for all members of the community, to encourage a greater sense of community and pride in our spaces?</a:t>
            </a:r>
            <a:endParaRPr lang="en-AU" sz="1800" b="1" dirty="0">
              <a:latin typeface="Helvetica Light"/>
            </a:endParaRPr>
          </a:p>
          <a:p>
            <a:pPr marL="285750" indent="-285750" algn="l" rtl="0">
              <a:lnSpc>
                <a:spcPct val="120000"/>
              </a:lnSpc>
              <a:spcBef>
                <a:spcPts val="400"/>
              </a:spcBef>
              <a:spcAft>
                <a:spcPts val="600"/>
              </a:spcAft>
              <a:buChar char="•"/>
            </a:pPr>
            <a:endParaRPr lang="en-US" sz="1800" b="1" dirty="0"/>
          </a:p>
          <a:p>
            <a:pPr marL="285750" indent="-285750" algn="l" rtl="0">
              <a:lnSpc>
                <a:spcPct val="100000"/>
              </a:lnSpc>
              <a:spcBef>
                <a:spcPts val="0"/>
              </a:spcBef>
              <a:buFont typeface="Arial,Sans-Serif" panose="020B0604020202020204" pitchFamily="34" charset="0"/>
              <a:buChar char="•"/>
            </a:pPr>
            <a:r>
              <a:rPr lang="en-AU" sz="1500" dirty="0">
                <a:latin typeface="Helvetica Light"/>
              </a:rPr>
              <a:t>Not everyone feels at home, welcome, or safe in Casey. </a:t>
            </a:r>
          </a:p>
          <a:p>
            <a:pPr marL="285750" indent="-285750" algn="l" rtl="0">
              <a:lnSpc>
                <a:spcPct val="100000"/>
              </a:lnSpc>
              <a:spcBef>
                <a:spcPts val="0"/>
              </a:spcBef>
              <a:buFont typeface="Arial,Sans-Serif" panose="020B0604020202020204" pitchFamily="34" charset="0"/>
              <a:buChar char="•"/>
            </a:pPr>
            <a:endParaRPr lang="en-AU" sz="1500" dirty="0">
              <a:latin typeface="Helvetica Light"/>
            </a:endParaRPr>
          </a:p>
          <a:p>
            <a:pPr marL="285750" indent="-285750" algn="l" rtl="0">
              <a:lnSpc>
                <a:spcPct val="100000"/>
              </a:lnSpc>
              <a:spcBef>
                <a:spcPts val="0"/>
              </a:spcBef>
              <a:buFont typeface="Arial,Sans-Serif" panose="020B0604020202020204" pitchFamily="34" charset="0"/>
              <a:buChar char="•"/>
            </a:pPr>
            <a:r>
              <a:rPr lang="en-AU" sz="1500" dirty="0">
                <a:latin typeface="Helvetica Light"/>
              </a:rPr>
              <a:t>Knowledge of, and access to, services when people are at risk is needed in every community. How is Casey doing in this regard?</a:t>
            </a:r>
          </a:p>
          <a:p>
            <a:pPr marL="285750" indent="-285750" algn="l" rtl="0">
              <a:lnSpc>
                <a:spcPct val="100000"/>
              </a:lnSpc>
              <a:spcBef>
                <a:spcPts val="0"/>
              </a:spcBef>
              <a:buFont typeface="Arial,Sans-Serif" panose="020B0604020202020204" pitchFamily="34" charset="0"/>
              <a:buChar char="•"/>
            </a:pPr>
            <a:endParaRPr lang="en-AU" sz="1500" dirty="0">
              <a:latin typeface="Helvetica Light"/>
            </a:endParaRPr>
          </a:p>
          <a:p>
            <a:pPr marL="285750" indent="-285750" algn="l" rtl="0">
              <a:lnSpc>
                <a:spcPct val="100000"/>
              </a:lnSpc>
              <a:spcBef>
                <a:spcPts val="0"/>
              </a:spcBef>
              <a:buFont typeface="Arial,Sans-Serif" panose="020B0604020202020204" pitchFamily="34" charset="0"/>
              <a:buChar char="•"/>
            </a:pPr>
            <a:r>
              <a:rPr lang="en-AU" sz="1500" dirty="0">
                <a:latin typeface="Helvetica Light"/>
              </a:rPr>
              <a:t>For new Casey residents it can take a while to settle in and feel part of the community.</a:t>
            </a:r>
            <a:endParaRPr lang="en-US" sz="1500" dirty="0">
              <a:latin typeface="Helvetica Light"/>
            </a:endParaRPr>
          </a:p>
          <a:p>
            <a:pPr marL="285750" indent="-285750" algn="l" rtl="0">
              <a:lnSpc>
                <a:spcPct val="100000"/>
              </a:lnSpc>
              <a:spcBef>
                <a:spcPts val="0"/>
              </a:spcBef>
              <a:buFont typeface="Arial,Sans-Serif" panose="020B0604020202020204" pitchFamily="34" charset="0"/>
              <a:buChar char="•"/>
            </a:pPr>
            <a:endParaRPr lang="en-AU" sz="1500" dirty="0">
              <a:latin typeface="Helvetica Light"/>
            </a:endParaRPr>
          </a:p>
          <a:p>
            <a:pPr marL="285750" indent="-285750" algn="l" rtl="0">
              <a:lnSpc>
                <a:spcPct val="100000"/>
              </a:lnSpc>
              <a:spcBef>
                <a:spcPts val="0"/>
              </a:spcBef>
              <a:buFont typeface="Arial,Sans-Serif" panose="020B0604020202020204" pitchFamily="34" charset="0"/>
              <a:buChar char="•"/>
            </a:pPr>
            <a:r>
              <a:rPr lang="en-AU" sz="1500" dirty="0">
                <a:latin typeface="Helvetica Light"/>
              </a:rPr>
              <a:t>Previous consultation has identified 'hoon' drivers as a common issue of concern.</a:t>
            </a:r>
          </a:p>
          <a:p>
            <a:pPr marL="285750" indent="-285750" algn="l" rtl="0">
              <a:lnSpc>
                <a:spcPct val="100000"/>
              </a:lnSpc>
              <a:spcBef>
                <a:spcPts val="0"/>
              </a:spcBef>
              <a:buFont typeface="Arial,Sans-Serif" panose="020B0604020202020204" pitchFamily="34" charset="0"/>
              <a:buChar char="•"/>
            </a:pPr>
            <a:endParaRPr lang="en-AU" sz="1500" dirty="0">
              <a:latin typeface="Helvetica Light"/>
            </a:endParaRPr>
          </a:p>
          <a:p>
            <a:pPr marL="285750" indent="-285750" algn="l" rtl="0">
              <a:lnSpc>
                <a:spcPct val="100000"/>
              </a:lnSpc>
              <a:spcBef>
                <a:spcPts val="0"/>
              </a:spcBef>
              <a:buFont typeface="Arial,Sans-Serif" panose="020B0604020202020204" pitchFamily="34" charset="0"/>
              <a:buChar char="•"/>
            </a:pPr>
            <a:r>
              <a:rPr lang="en-AU" sz="1500" dirty="0">
                <a:latin typeface="Helvetica Light"/>
              </a:rPr>
              <a:t>Also identified previously is the need for more playgrounds, toilets and shaded areas for parks.</a:t>
            </a:r>
          </a:p>
          <a:p>
            <a:pPr marL="285750" indent="-285750" algn="l" rtl="0">
              <a:lnSpc>
                <a:spcPct val="100000"/>
              </a:lnSpc>
              <a:spcBef>
                <a:spcPts val="0"/>
              </a:spcBef>
              <a:buFont typeface="Arial,Sans-Serif" panose="020B0604020202020204" pitchFamily="34" charset="0"/>
              <a:buChar char="•"/>
            </a:pPr>
            <a:endParaRPr lang="en-AU" sz="1500" dirty="0">
              <a:latin typeface="Helvetica Light"/>
            </a:endParaRPr>
          </a:p>
          <a:p>
            <a:pPr marL="285750" indent="-285750" algn="l" rtl="0">
              <a:lnSpc>
                <a:spcPct val="100000"/>
              </a:lnSpc>
              <a:spcBef>
                <a:spcPts val="0"/>
              </a:spcBef>
              <a:buFont typeface="Arial,Sans-Serif" panose="020B0604020202020204" pitchFamily="34" charset="0"/>
              <a:buChar char="•"/>
            </a:pPr>
            <a:r>
              <a:rPr lang="en-AU" sz="1500" dirty="0">
                <a:latin typeface="Helvetica Light"/>
              </a:rPr>
              <a:t>Young parents, migrants and elderly have been identified as being at risk, and experience loneliness.</a:t>
            </a:r>
            <a:endParaRPr lang="en-US" sz="1500" dirty="0">
              <a:latin typeface="Helvetica Light"/>
            </a:endParaRPr>
          </a:p>
          <a:p>
            <a:pPr marL="285750" indent="-285750" algn="l" rtl="0">
              <a:lnSpc>
                <a:spcPct val="100000"/>
              </a:lnSpc>
              <a:spcBef>
                <a:spcPts val="0"/>
              </a:spcBef>
              <a:buFont typeface="Arial,Sans-Serif" panose="020B0604020202020204" pitchFamily="34" charset="0"/>
              <a:buChar char="•"/>
            </a:pPr>
            <a:endParaRPr lang="en-AU" sz="1500" dirty="0">
              <a:latin typeface="Helvetica Light"/>
            </a:endParaRPr>
          </a:p>
          <a:p>
            <a:pPr marL="285750" indent="-285750" algn="l" rtl="0">
              <a:lnSpc>
                <a:spcPct val="100000"/>
              </a:lnSpc>
              <a:spcBef>
                <a:spcPts val="0"/>
              </a:spcBef>
              <a:buFont typeface="Arial,Sans-Serif" panose="020B0604020202020204" pitchFamily="34" charset="0"/>
              <a:buChar char="•"/>
            </a:pPr>
            <a:r>
              <a:rPr lang="en-AU" sz="1500" dirty="0">
                <a:latin typeface="Helvetica Light"/>
              </a:rPr>
              <a:t>More culturally inclusive events and activities for young people and families has also been suggested in previous consultation. </a:t>
            </a:r>
            <a:endParaRPr lang="en-US" sz="1500" dirty="0">
              <a:latin typeface="Helvetica Light"/>
            </a:endParaRPr>
          </a:p>
          <a:p>
            <a:pPr algn="l" rtl="0"/>
            <a:endParaRPr lang="en-US" dirty="0"/>
          </a:p>
        </p:txBody>
      </p:sp>
    </p:spTree>
    <p:extLst>
      <p:ext uri="{BB962C8B-B14F-4D97-AF65-F5344CB8AC3E}">
        <p14:creationId xmlns:p14="http://schemas.microsoft.com/office/powerpoint/2010/main" val="3367920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lstStyle/>
          <a:p>
            <a:r>
              <a:rPr lang="prs-AF"/>
              <a:t>چیزهایی که باید در نظر گرفت</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p:txBody>
          <a:bodyPr vert="horz" lIns="91440" tIns="45720" rIns="91440" bIns="45720" rtlCol="0" anchor="t">
            <a:normAutofit fontScale="85000" lnSpcReduction="10000"/>
          </a:bodyPr>
          <a:lstStyle/>
          <a:p>
            <a:pPr>
              <a:lnSpc>
                <a:spcPct val="120000"/>
              </a:lnSpc>
              <a:spcBef>
                <a:spcPts val="400"/>
              </a:spcBef>
              <a:spcAft>
                <a:spcPts val="600"/>
              </a:spcAft>
            </a:pPr>
            <a:r>
              <a:rPr lang="prs-AF" sz="1800" b="1">
                <a:latin typeface="Helvetica Light"/>
              </a:rPr>
              <a:t>ما چه کاری می توانیم انجام دهیم تا اطمینان حاصل کنیم محله های ما غرض ایجاد حس تعلق به محله و افتخار به فضاهای ما، مکانی دوستانه، صحی و مصئون را برای همه افراد جامعه فراهم می کنند؟</a:t>
            </a: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prs-AF" sz="1500">
                <a:latin typeface="Helvetica Light"/>
              </a:rPr>
              <a:t>همه افراد در شهر کیسی احساس نمی‌کنند که در خانه هستند، از آنها استقبال می‌شود یا اینکه مصئونیت دارند.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rs-AF" sz="1500">
                <a:latin typeface="Helvetica Light"/>
              </a:rPr>
              <a:t>آگاهی داشتن از خدمات و دسترسی به آنها در هنگامی که افراد در معرض خطر هستند در هر جامعه‌ای مورد ضرورت است.  شهر کیسی در این زمینه چطور عمل می‌کند؟</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rs-AF" sz="1500">
                <a:latin typeface="Helvetica Light"/>
              </a:rPr>
              <a:t>برای ساکنان جدید شهر کیسی ممکن است مدتی طول بکشد تا در این شهر ساکن شوند و احساس کنند که عضوی از جامعه هستند.</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rs-AF" sz="1500">
                <a:latin typeface="Helvetica Light"/>
              </a:rPr>
              <a:t>مشوره‌ی قبلی رانندگان «پرخطر» را منحیث یک مسئله نگران‌کننده‌ی مرسوم در نظر گرفته است.</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rs-AF" sz="1500">
                <a:latin typeface="Helvetica Light"/>
              </a:rPr>
              <a:t>همچنین قبلاً ضرورت به زمین‌های بازی بیشتر، توالت و مناطق سایه‌دار پارک‌ها شناسایی شده است.</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rs-AF" sz="1500">
                <a:latin typeface="Helvetica Light"/>
              </a:rPr>
              <a:t>والدین جوان، مهاجران و افراد مسن به شمول افراد در معرض خطر شناخته شده‌اند که احساس تنهایی می‌کنند.</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prs-AF" sz="1500">
                <a:latin typeface="Helvetica Light"/>
              </a:rPr>
              <a:t>همچنین در جلسات مشوره‌ی قبلی، رویدادها و فعالیت‌های فرهنگی بیشتری برای جوانان و خانواده‌ها پیشنهاد شده است. </a:t>
            </a:r>
          </a:p>
          <a:p>
            <a:endParaRPr lang="en-US" dirty="0"/>
          </a:p>
        </p:txBody>
      </p:sp>
    </p:spTree>
    <p:extLst>
      <p:ext uri="{BB962C8B-B14F-4D97-AF65-F5344CB8AC3E}">
        <p14:creationId xmlns:p14="http://schemas.microsoft.com/office/powerpoint/2010/main" val="23706966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pPr algn="l" rtl="0"/>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gn="l" rtl="0">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DESTINATIONS</a:t>
            </a:r>
          </a:p>
          <a:p>
            <a:pPr algn="l" rtl="0">
              <a:lnSpc>
                <a:spcPct val="120000"/>
              </a:lnSpc>
              <a:spcBef>
                <a:spcPts val="400"/>
              </a:spcBef>
              <a:spcAft>
                <a:spcPts val="600"/>
              </a:spcAft>
            </a:pPr>
            <a:r>
              <a:rPr lang="en-AU" sz="1400" dirty="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p>
          <a:p>
            <a:pPr marL="342900" indent="-342900" algn="l" rtl="0">
              <a:lnSpc>
                <a:spcPct val="120000"/>
              </a:lnSpc>
              <a:spcBef>
                <a:spcPts val="400"/>
              </a:spcBef>
              <a:spcAft>
                <a:spcPts val="600"/>
              </a:spcAft>
              <a:buFont typeface="+mj-lt"/>
              <a:buAutoNum type="arabicPeriod"/>
            </a:pPr>
            <a:endParaRPr lang="en-GB" sz="1400" dirty="0"/>
          </a:p>
          <a:p>
            <a:pPr marL="342900" indent="-342900" algn="l" rtl="0">
              <a:lnSpc>
                <a:spcPct val="120000"/>
              </a:lnSpc>
              <a:spcBef>
                <a:spcPts val="400"/>
              </a:spcBef>
              <a:spcAft>
                <a:spcPts val="600"/>
              </a:spcAft>
              <a:buFont typeface="+mj-lt"/>
              <a:buAutoNum type="arabicPeriod" startAt="5"/>
            </a:pPr>
            <a:r>
              <a:rPr lang="en-GB" sz="1400" dirty="0"/>
              <a:t>What can we do to make our local centres thrive, to make them safe and attractive destinations that you want to keep coming back to, and ensure our businesses and services grow and are able to adapt to change?</a:t>
            </a:r>
          </a:p>
          <a:p>
            <a:pPr marL="342900" indent="-342900" algn="l" rtl="0">
              <a:lnSpc>
                <a:spcPct val="120000"/>
              </a:lnSpc>
              <a:spcBef>
                <a:spcPts val="400"/>
              </a:spcBef>
              <a:spcAft>
                <a:spcPts val="600"/>
              </a:spcAft>
              <a:buFont typeface="+mj-lt"/>
              <a:buAutoNum type="arabicPeriod" startAt="5"/>
            </a:pPr>
            <a:endParaRPr lang="en-GB" sz="1400" dirty="0"/>
          </a:p>
          <a:p>
            <a:pPr marL="342900" indent="-342900" algn="l" rtl="0">
              <a:lnSpc>
                <a:spcPct val="120000"/>
              </a:lnSpc>
              <a:spcBef>
                <a:spcPts val="400"/>
              </a:spcBef>
              <a:spcAft>
                <a:spcPts val="600"/>
              </a:spcAft>
              <a:buFont typeface="+mj-lt"/>
              <a:buAutoNum type="arabicPeriod" startAt="5"/>
            </a:pPr>
            <a:r>
              <a:rPr lang="en-AU" sz="1400" dirty="0"/>
              <a:t>How can Casey support and facilitate local businesses/services to be resilient/ flexible to meet ever changing needs and expectations of the City? </a:t>
            </a:r>
          </a:p>
        </p:txBody>
      </p:sp>
    </p:spTree>
    <p:extLst>
      <p:ext uri="{BB962C8B-B14F-4D97-AF65-F5344CB8AC3E}">
        <p14:creationId xmlns:p14="http://schemas.microsoft.com/office/powerpoint/2010/main" val="7161279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prs-AF"/>
              <a:t>سوالات</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prs-AF" sz="1600" b="1">
                <a:solidFill>
                  <a:schemeClr val="accent2"/>
                </a:solidFill>
                <a:latin typeface="Gotham Black" panose="02000603030000020004" pitchFamily="2" charset="77"/>
                <a:ea typeface="+mj-ea"/>
                <a:cs typeface="+mj-cs"/>
              </a:rPr>
              <a:t>مقصدها</a:t>
            </a:r>
          </a:p>
          <a:p>
            <a:pPr>
              <a:lnSpc>
                <a:spcPct val="120000"/>
              </a:lnSpc>
              <a:spcBef>
                <a:spcPts val="400"/>
              </a:spcBef>
              <a:spcAft>
                <a:spcPts val="600"/>
              </a:spcAft>
            </a:pPr>
            <a:r>
              <a:rPr lang="prs-AF" sz="1400"/>
              <a:t>مقصد به معنی جایی است که ما روز خود را در آنجا سپری می کنیم - جایی که به سر کار می رویم، یا جایی که خریدمان را انجام میدهیم یا برای شام به آنجا میرویم (الان نه !)  مقصد به معنی فعالیت و عوامل اقتصادی است که شهر کیسی را به مکانی مناسب برای انجام مشاغل تبدیل می کند.  اینها مکانهایی است که ما در آن با افرادی ملاقات می کنیم که لزوماً در خیابان ما زندگی نمی کنند اما ممکن است در کد پستی ما زندگی کنند.</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prs-AF" sz="1400"/>
              <a:t>چه کاری می توانیم انجام دهیم تا به مراکز محلی خود رونق بخشیده، مکانهای امن و جذاب که می خواهید دوباره به آنها بازگردید ایجاد کرده و اطمینان حاصل کنیم که مشاغل و خدمات رشد می کنند و با تغییر سازگار هستند؟</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prs-AF" sz="1400"/>
              <a:t>چگونه شهر کیسی می تواند کسب و کارها / خدمات محلی را حمایت و تسهیل کند تا غرض برآورده کردن نیازها و انتظارات در حال تغییر شهر، قوی تر/ انعطاف پذیر شوند؟  </a:t>
            </a:r>
          </a:p>
        </p:txBody>
      </p:sp>
    </p:spTree>
    <p:extLst>
      <p:ext uri="{BB962C8B-B14F-4D97-AF65-F5344CB8AC3E}">
        <p14:creationId xmlns:p14="http://schemas.microsoft.com/office/powerpoint/2010/main" val="4049062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gn="l" rtl="0">
              <a:lnSpc>
                <a:spcPct val="120000"/>
              </a:lnSpc>
              <a:spcBef>
                <a:spcPts val="400"/>
              </a:spcBef>
              <a:spcAft>
                <a:spcPts val="600"/>
              </a:spcAft>
            </a:pPr>
            <a:r>
              <a:rPr lang="en-GB" sz="1400" b="1" dirty="0">
                <a:latin typeface="Helvetica Light"/>
              </a:rPr>
              <a:t>What can we do to make our local centres thrive, to make them safe and attractive destinations that you want to keep coming back to, and ensure our businesses and services grow and are able to adapt to change?</a:t>
            </a:r>
            <a:endParaRPr lang="en-GB" b="1" dirty="0"/>
          </a:p>
          <a:p>
            <a:pPr marL="285750" indent="-285750" algn="l" rtl="0">
              <a:lnSpc>
                <a:spcPct val="100000"/>
              </a:lnSpc>
              <a:spcBef>
                <a:spcPts val="400"/>
              </a:spcBef>
              <a:buFont typeface="Arial,Sans-Serif" panose="020B0604020202020204" pitchFamily="34" charset="0"/>
              <a:buChar char="•"/>
            </a:pPr>
            <a:r>
              <a:rPr lang="en-AU" sz="1200" dirty="0">
                <a:latin typeface="Helvetica Light"/>
              </a:rPr>
              <a:t>Vast majority of people who live in Casey, and who are employed, commute long distances – not so many local employment opportunities in Casey</a:t>
            </a:r>
          </a:p>
          <a:p>
            <a:pPr marL="285750" indent="-285750" algn="l" rtl="0">
              <a:lnSpc>
                <a:spcPct val="100000"/>
              </a:lnSpc>
              <a:spcBef>
                <a:spcPts val="400"/>
              </a:spcBef>
              <a:buFont typeface="Arial,Sans-Serif" panose="020B0604020202020204" pitchFamily="34" charset="0"/>
              <a:buChar char="•"/>
            </a:pPr>
            <a:r>
              <a:rPr lang="en-AU" sz="1200" dirty="0">
                <a:latin typeface="Helvetica Light"/>
              </a:rPr>
              <a:t>Casey jobs amount to 3.2% of all Greater Melbourne job, despite having over 7.5% of Greater Melbourne's population</a:t>
            </a:r>
          </a:p>
          <a:p>
            <a:pPr marL="285750" indent="-285750" algn="l" rtl="0">
              <a:lnSpc>
                <a:spcPct val="100000"/>
              </a:lnSpc>
              <a:spcBef>
                <a:spcPts val="400"/>
              </a:spcBef>
              <a:buFont typeface="Arial,Sans-Serif" panose="020B0604020202020204" pitchFamily="34" charset="0"/>
              <a:buChar char="•"/>
            </a:pPr>
            <a:r>
              <a:rPr lang="en-AU" sz="1200" dirty="0">
                <a:latin typeface="Helvetica Light"/>
              </a:rPr>
              <a:t>Do young people and young adults see local centres as attractive destinations, or do they go elsewhere? What could be done to entice more people to spend time in Casey?</a:t>
            </a:r>
          </a:p>
          <a:p>
            <a:pPr marL="285750" indent="-285750" algn="l" rtl="0">
              <a:lnSpc>
                <a:spcPct val="100000"/>
              </a:lnSpc>
              <a:spcBef>
                <a:spcPts val="0"/>
              </a:spcBef>
              <a:buFont typeface="Arial,Sans-Serif" panose="020B0604020202020204" pitchFamily="34" charset="0"/>
              <a:buChar char="•"/>
            </a:pPr>
            <a:endParaRPr lang="en-AU" sz="1100" dirty="0">
              <a:latin typeface="Helvetica Light"/>
            </a:endParaRPr>
          </a:p>
          <a:p>
            <a:pPr marL="285750" indent="-285750" algn="l" rtl="0">
              <a:lnSpc>
                <a:spcPct val="100000"/>
              </a:lnSpc>
              <a:spcBef>
                <a:spcPts val="0"/>
              </a:spcBef>
              <a:buFont typeface="Arial,Sans-Serif" panose="020B0604020202020204" pitchFamily="34" charset="0"/>
              <a:buChar char="•"/>
            </a:pPr>
            <a:endParaRPr lang="en-AU" sz="1100" dirty="0"/>
          </a:p>
          <a:p>
            <a:pPr marL="285750" indent="-285750" algn="l" rtl="0">
              <a:lnSpc>
                <a:spcPct val="100000"/>
              </a:lnSpc>
              <a:spcBef>
                <a:spcPts val="0"/>
              </a:spcBef>
              <a:buFont typeface="Arial,Sans-Serif" panose="020B0604020202020204" pitchFamily="34" charset="0"/>
              <a:buChar char="•"/>
            </a:pPr>
            <a:endParaRPr lang="en-AU" sz="1100" dirty="0"/>
          </a:p>
          <a:p>
            <a:pPr marL="285750" indent="-285750" algn="l" rtl="0">
              <a:lnSpc>
                <a:spcPct val="100000"/>
              </a:lnSpc>
              <a:spcBef>
                <a:spcPts val="0"/>
              </a:spcBef>
              <a:buFont typeface="Arial,Sans-Serif" panose="020B0604020202020204" pitchFamily="34" charset="0"/>
              <a:buChar char="•"/>
            </a:pPr>
            <a:endParaRPr lang="en-AU" sz="1100" dirty="0"/>
          </a:p>
          <a:p>
            <a:pPr marL="285750" indent="-285750" algn="l" rtl="0">
              <a:lnSpc>
                <a:spcPct val="100000"/>
              </a:lnSpc>
              <a:spcBef>
                <a:spcPts val="0"/>
              </a:spcBef>
              <a:buFont typeface="Arial,Sans-Serif" panose="020B0604020202020204" pitchFamily="34" charset="0"/>
              <a:buChar char="•"/>
            </a:pPr>
            <a:endParaRPr lang="en-AU" sz="1100" dirty="0"/>
          </a:p>
          <a:p>
            <a:pPr algn="l" rtl="0"/>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en-AU" sz="1400" b="1" dirty="0">
                <a:latin typeface="Helvetica Light"/>
              </a:rPr>
              <a:t>How can Casey support and facilitate local businesses/services to be resilient/ flexible to meet ever changing needs and expectations of the City? </a:t>
            </a:r>
            <a:endParaRPr lang="en-US" b="1" dirty="0"/>
          </a:p>
          <a:p>
            <a:pPr marL="285750" indent="-285750">
              <a:lnSpc>
                <a:spcPct val="100000"/>
              </a:lnSpc>
              <a:spcBef>
                <a:spcPts val="400"/>
              </a:spcBef>
              <a:buFont typeface="Arial,Sans-Serif" panose="020B0604020202020204" pitchFamily="34" charset="0"/>
              <a:buChar char="•"/>
            </a:pPr>
            <a:r>
              <a:rPr lang="en-AU" sz="1200" dirty="0">
                <a:latin typeface="Helvetica Light"/>
              </a:rPr>
              <a:t>Casey relies heavily on retail (over 15% of all jobs); and therefore has been hit hard with COVID-19 restrictions. Should Casey be developing other employment sectors? If so, which ones have potential and how might we better take advantage of these opportunities?</a:t>
            </a:r>
          </a:p>
          <a:p>
            <a:pPr marL="285750" indent="-285750">
              <a:lnSpc>
                <a:spcPct val="100000"/>
              </a:lnSpc>
              <a:spcBef>
                <a:spcPts val="400"/>
              </a:spcBef>
              <a:buFont typeface="Arial,Sans-Serif" panose="020B0604020202020204" pitchFamily="34" charset="0"/>
              <a:buChar char="•"/>
            </a:pPr>
            <a:r>
              <a:rPr lang="en-AU" sz="1200" dirty="0">
                <a:latin typeface="Helvetica Light"/>
              </a:rPr>
              <a:t>What do you consider to be Councils key role in direct support of local business? Currently Council provides a range of business support programs but  is there more direct business support that council can provide?</a:t>
            </a:r>
          </a:p>
          <a:p>
            <a:pPr marL="285750" indent="-285750">
              <a:lnSpc>
                <a:spcPct val="100000"/>
              </a:lnSpc>
              <a:spcBef>
                <a:spcPts val="400"/>
              </a:spcBef>
              <a:buFont typeface="Arial,Sans-Serif" panose="020B0604020202020204" pitchFamily="34" charset="0"/>
              <a:buChar char="•"/>
            </a:pPr>
            <a:r>
              <a:rPr lang="en-US" sz="1200" dirty="0">
                <a:latin typeface="Helvetica Light"/>
              </a:rPr>
              <a:t>Employment in the startup sector is dominated by five main sectors: health, eCommerce, financial services, enterprise and IT /digital. How can Casey better support local startups and entrepreneurs and build a culture of innovation across our local business community?</a:t>
            </a:r>
          </a:p>
          <a:p>
            <a:pPr marL="285750" indent="-285750">
              <a:lnSpc>
                <a:spcPct val="100000"/>
              </a:lnSpc>
              <a:spcBef>
                <a:spcPts val="400"/>
              </a:spcBef>
              <a:buFont typeface="Arial,Sans-Serif" panose="020B0604020202020204" pitchFamily="34" charset="0"/>
              <a:buChar char="•"/>
            </a:pPr>
            <a:r>
              <a:rPr lang="en-US" sz="1200" dirty="0">
                <a:latin typeface="Helvetica Light"/>
              </a:rPr>
              <a:t>Of the almost 25,000 businesses located in the City of Casey a high proportion of these are sole-traders and home-based business. It is often a challenge for Council to find and connect with these businesses. How can council do this more effectively?</a:t>
            </a:r>
          </a:p>
        </p:txBody>
      </p:sp>
      <p:sp>
        <p:nvSpPr>
          <p:cNvPr id="7"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pPr algn="l" rtl="0"/>
            <a:r>
              <a:rPr lang="en-US" dirty="0"/>
              <a:t>Things to consider</a:t>
            </a:r>
          </a:p>
        </p:txBody>
      </p:sp>
    </p:spTree>
    <p:extLst>
      <p:ext uri="{BB962C8B-B14F-4D97-AF65-F5344CB8AC3E}">
        <p14:creationId xmlns:p14="http://schemas.microsoft.com/office/powerpoint/2010/main" val="4132523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prs-AF" sz="1400" b="1">
                <a:latin typeface="Helvetica Light"/>
              </a:rPr>
              <a:t>چه کاری می توانیم انجام دهیم تا به مراکز محلی خود رونق بخشیده، مکانهای امن و جذاب که می خواهید دوباره به آنها بازگردید ایجاد کرده و اطمینان حاصل کنیم که مشاغل و خدمات رشد می کنند و با تغییر سازگار هستند؟</a:t>
            </a:r>
          </a:p>
          <a:p>
            <a:pPr marL="285750" indent="-285750">
              <a:lnSpc>
                <a:spcPct val="100000"/>
              </a:lnSpc>
              <a:spcBef>
                <a:spcPts val="400"/>
              </a:spcBef>
              <a:buFont typeface="Arial,Sans-Serif" panose="020B0604020202020204" pitchFamily="34" charset="0"/>
              <a:buChar char="•"/>
            </a:pPr>
            <a:r>
              <a:rPr lang="prs-AF" sz="1200">
                <a:latin typeface="Helvetica Light"/>
              </a:rPr>
              <a:t>اکثریت افرادی که در شهر کیسی زندگی می کنند و شاغل هستند، به فواصل دور رفت و آمد می کنند - فرصت های شغلی محلی زیادی در شهر کیسی وجود ندارد.</a:t>
            </a:r>
          </a:p>
          <a:p>
            <a:pPr marL="285750" indent="-285750">
              <a:lnSpc>
                <a:spcPct val="100000"/>
              </a:lnSpc>
              <a:spcBef>
                <a:spcPts val="400"/>
              </a:spcBef>
              <a:buFont typeface="Arial,Sans-Serif" panose="020B0604020202020204" pitchFamily="34" charset="0"/>
              <a:buChar char="•"/>
            </a:pPr>
            <a:r>
              <a:rPr lang="prs-AF" sz="1200">
                <a:latin typeface="Helvetica Light"/>
              </a:rPr>
              <a:t>شهر کیسی با وجود داشتن بیش از 7.5٪ از جمعیت ملبورن بزرگ، تنها 3.2٪ از کل مشاغل ملبورن کلان را دارا است.</a:t>
            </a:r>
          </a:p>
          <a:p>
            <a:pPr marL="285750" indent="-285750">
              <a:lnSpc>
                <a:spcPct val="100000"/>
              </a:lnSpc>
              <a:spcBef>
                <a:spcPts val="400"/>
              </a:spcBef>
              <a:buFont typeface="Arial,Sans-Serif" panose="020B0604020202020204" pitchFamily="34" charset="0"/>
              <a:buChar char="•"/>
            </a:pPr>
            <a:r>
              <a:rPr lang="prs-AF" sz="1200">
                <a:latin typeface="Helvetica Light"/>
              </a:rPr>
              <a:t>آیا جوانان و بزرگسالان مراکز محلی را منحیث مقاصد جذاب می بینند یا اینکه آنها به جای دیگری مراجعه می کنند؟  برای ترغیب افراد بیشتر برای گذراندن وقت در شهر کیسی چه کاری می توان انجام داد؟</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r" defTabSz="914400" rtl="1"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r" defTabSz="914400" rtl="1"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r" defTabSz="914400" rtl="1"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r" defTabSz="914400" rtl="1"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r" defTabSz="914400" rtl="1"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prs-AF" sz="1400" b="1">
                <a:latin typeface="Helvetica Light"/>
              </a:rPr>
              <a:t>چگونه شهر کیسی می تواند کسب و کارها / خدمات محلی را حمایت و تسهیل کند تا غرض برآورده کردن نیازها و انتظارات در حال تغییر شهر، قوی تر/ انعطاف پذیر شوند؟ </a:t>
            </a:r>
          </a:p>
          <a:p>
            <a:pPr marL="285750" indent="-285750">
              <a:lnSpc>
                <a:spcPct val="100000"/>
              </a:lnSpc>
              <a:spcBef>
                <a:spcPts val="400"/>
              </a:spcBef>
              <a:buFont typeface="Arial,Sans-Serif" panose="020B0604020202020204" pitchFamily="34" charset="0"/>
              <a:buChar char="•"/>
            </a:pPr>
            <a:r>
              <a:rPr lang="prs-AF" sz="1200">
                <a:latin typeface="Helvetica Light"/>
              </a:rPr>
              <a:t>شهر کیسی به شدت به خرده فروشی وابسته است (بیش از 15% تمام مشاغل)؛ و بنابراین به شدت تحت تأثیر محدودیت های کووید 19 قرار گرفته است. آیا شهر کیسی باید سایر بخشهای اشتغال را نیز توسعه دهد؟ اگر چنین است، کدام یک پتانسیل دارند و چگونه ممکن است بهتر از این فرصت ها استفاده کنیم؟</a:t>
            </a:r>
          </a:p>
          <a:p>
            <a:pPr marL="285750" indent="-285750">
              <a:lnSpc>
                <a:spcPct val="100000"/>
              </a:lnSpc>
              <a:spcBef>
                <a:spcPts val="400"/>
              </a:spcBef>
              <a:buFont typeface="Arial,Sans-Serif" panose="020B0604020202020204" pitchFamily="34" charset="0"/>
              <a:buChar char="•"/>
            </a:pPr>
            <a:r>
              <a:rPr lang="prs-AF" sz="1200">
                <a:latin typeface="Helvetica Light"/>
              </a:rPr>
              <a:t>به نظر شما نقش اصلی شوراها در حمایت مستقیم از مشاغل محلی چیست؟  در حال حاضر شورا طیف وسیعی از برنامه های پشتیبانی مشاغل را ارایه می دهد اما آیا پشتیبانی مستقیم تجاری بیشتری وجود دارد که شورا بتواند فراهم آورد؟</a:t>
            </a:r>
          </a:p>
          <a:p>
            <a:pPr marL="285750" indent="-285750">
              <a:lnSpc>
                <a:spcPct val="100000"/>
              </a:lnSpc>
              <a:spcBef>
                <a:spcPts val="400"/>
              </a:spcBef>
              <a:buFont typeface="Arial,Sans-Serif" panose="020B0604020202020204" pitchFamily="34" charset="0"/>
              <a:buChar char="•"/>
            </a:pPr>
            <a:r>
              <a:rPr lang="prs-AF" sz="1200">
                <a:latin typeface="Helvetica Light"/>
              </a:rPr>
              <a:t>اشتغال در بخش استارآپ تحت تأثیر پنج بخش اصلی قرار دارد: صحت، تجارت الکترونیکی، خدمات ملی شرکتی آی تی (تکنالوژی معلوماتی) یا دیجیتال.  چگونه شهر کیسی می تواند از استارتاپ های محلی و کارآفرینان بهتر حمایت کند و فرهنگ نوآوری را در جامعه تجارت محلی ما ایجاد کند؟</a:t>
            </a:r>
          </a:p>
          <a:p>
            <a:pPr marL="285750" indent="-285750">
              <a:lnSpc>
                <a:spcPct val="100000"/>
              </a:lnSpc>
              <a:spcBef>
                <a:spcPts val="400"/>
              </a:spcBef>
              <a:buFont typeface="Arial,Sans-Serif" panose="020B0604020202020204" pitchFamily="34" charset="0"/>
              <a:buChar char="•"/>
            </a:pPr>
            <a:r>
              <a:rPr lang="prs-AF" sz="1200">
                <a:latin typeface="Helvetica Light"/>
              </a:rPr>
              <a:t>از تقریباً 25000 کسب و کار مستقر در شهر کیسی، بخش عمده ای از این کسب و کارها بازرگانان و مشاغل مستقر در خانه هستند. یافتن و برقراری ارتباط با این مشاغل برای شورای اغلب چالش برانگیز است. چگونه شورا می تواند این کار را موثرتر انجام دهد؟ شورا چگونه می تواند این کار را بهتر انجام دهد؟</a:t>
            </a:r>
          </a:p>
        </p:txBody>
      </p:sp>
      <p:sp>
        <p:nvSpPr>
          <p:cNvPr id="7"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prs-AF"/>
              <a:t>چیزهایی که باید در نظر گرفت</a:t>
            </a:r>
          </a:p>
        </p:txBody>
      </p:sp>
    </p:spTree>
    <p:extLst>
      <p:ext uri="{BB962C8B-B14F-4D97-AF65-F5344CB8AC3E}">
        <p14:creationId xmlns:p14="http://schemas.microsoft.com/office/powerpoint/2010/main" val="4144985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pPr algn="l" rtl="0"/>
            <a:r>
              <a:rPr lang="en-US"/>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gn="l" rtl="0">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HOW WE GET AROUND</a:t>
            </a:r>
          </a:p>
          <a:p>
            <a:pPr algn="l" rtl="0">
              <a:lnSpc>
                <a:spcPct val="120000"/>
              </a:lnSpc>
              <a:spcBef>
                <a:spcPts val="400"/>
              </a:spcBef>
              <a:spcAft>
                <a:spcPts val="600"/>
              </a:spcAft>
            </a:pPr>
            <a:r>
              <a:rPr lang="en-US" sz="1400" dirty="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dirty="0"/>
          </a:p>
          <a:p>
            <a:pPr marL="342900" indent="-342900" algn="l" rtl="0">
              <a:lnSpc>
                <a:spcPct val="120000"/>
              </a:lnSpc>
              <a:spcBef>
                <a:spcPts val="400"/>
              </a:spcBef>
              <a:spcAft>
                <a:spcPts val="600"/>
              </a:spcAft>
              <a:buFont typeface="+mj-lt"/>
              <a:buAutoNum type="arabicPeriod"/>
            </a:pPr>
            <a:endParaRPr lang="en-US" sz="1400" dirty="0"/>
          </a:p>
          <a:p>
            <a:pPr marL="342900" indent="-342900" algn="l" rtl="0" fontAlgn="base">
              <a:buFont typeface="+mj-lt"/>
              <a:buAutoNum type="arabicPeriod" startAt="7"/>
            </a:pPr>
            <a:r>
              <a:rPr lang="en-GB" sz="1400" dirty="0"/>
              <a:t>In what ways could transport be made more accessible and affordable for everyone in the City of Casey?​</a:t>
            </a:r>
          </a:p>
          <a:p>
            <a:pPr marL="342900" indent="-342900" algn="l" rtl="0" fontAlgn="base">
              <a:buFont typeface="+mj-lt"/>
              <a:buAutoNum type="arabicPeriod" startAt="7"/>
            </a:pPr>
            <a:endParaRPr lang="en-GB" sz="1400" dirty="0"/>
          </a:p>
          <a:p>
            <a:pPr marL="342900" indent="-342900" algn="l" rtl="0" fontAlgn="base">
              <a:buFont typeface="+mj-lt"/>
              <a:buAutoNum type="arabicPeriod" startAt="7"/>
            </a:pPr>
            <a:r>
              <a:rPr lang="en-GB" sz="1400" dirty="0"/>
              <a:t>How could Casey support more active modes of getting around such as walking or cycling?</a:t>
            </a:r>
            <a:endParaRPr lang="en-US" sz="1400" dirty="0"/>
          </a:p>
        </p:txBody>
      </p:sp>
    </p:spTree>
    <p:extLst>
      <p:ext uri="{BB962C8B-B14F-4D97-AF65-F5344CB8AC3E}">
        <p14:creationId xmlns:p14="http://schemas.microsoft.com/office/powerpoint/2010/main" val="1924063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prs-AF"/>
              <a:t>سوالات</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20000"/>
              </a:lnSpc>
              <a:spcBef>
                <a:spcPts val="400"/>
              </a:spcBef>
              <a:spcAft>
                <a:spcPts val="600"/>
              </a:spcAft>
            </a:pPr>
            <a:r>
              <a:rPr lang="prs-AF" sz="1600" b="1">
                <a:solidFill>
                  <a:schemeClr val="accent2"/>
                </a:solidFill>
                <a:latin typeface="Gotham Black" panose="02000603030000020004" pitchFamily="2" charset="77"/>
                <a:ea typeface="+mj-ea"/>
                <a:cs typeface="+mj-cs"/>
              </a:rPr>
              <a:t>چطور ما به این طرف و آن طرف می رویم.</a:t>
            </a:r>
          </a:p>
          <a:p>
            <a:pPr>
              <a:lnSpc>
                <a:spcPct val="120000"/>
              </a:lnSpc>
              <a:spcBef>
                <a:spcPts val="400"/>
              </a:spcBef>
              <a:spcAft>
                <a:spcPts val="600"/>
              </a:spcAft>
            </a:pPr>
            <a:r>
              <a:rPr lang="prs-AF" sz="1400"/>
              <a:t>چگونگی رفت و آمد ما نحوه ی حرکت ما در خیابانها را برای رسیدن از یک مکان به مکان دیگر با استفاده از وسایل حمل و نقل عمومی، وسیله نقلیه شخصی (به شمول استفاده از موتر اشتراکی) یا روشهای حمل و نقل فعالانه (مانند پیاده روی یا بایسکل سواری) را مشخص می کند. این شامل رفتن به محل کار، تحصیل یا مغازه ها است. این شامل رفتن به محل کار، تحصیل یا مغازه ها است.</a:t>
            </a:r>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prs-AF" sz="1400"/>
              <a:t>از چه راه هایی می توان حمل و نقل را برای همه در شهر کیسی قابل دسترسی و مقرون به صرفه کرد؟</a:t>
            </a:r>
          </a:p>
          <a:p>
            <a:pPr marL="342900" indent="-342900" fontAlgn="base">
              <a:buFont typeface="+mj-lt"/>
              <a:buAutoNum type="arabicPeriod" startAt="7"/>
            </a:pPr>
            <a:endParaRPr lang="en-GB" sz="1400" dirty="0"/>
          </a:p>
          <a:p>
            <a:pPr marL="342900" indent="-342900" fontAlgn="base">
              <a:buFont typeface="+mj-lt"/>
              <a:buAutoNum type="arabicPeriod" startAt="7"/>
            </a:pPr>
            <a:r>
              <a:rPr lang="prs-AF" sz="1400"/>
              <a:t>شهر کیسی چگونه می تواند از حالت های فعال تر در رفت و آمد مانند پیاده روی یا بایسکل سواری پشتیبانی کند؟</a:t>
            </a:r>
          </a:p>
        </p:txBody>
      </p:sp>
    </p:spTree>
    <p:extLst>
      <p:ext uri="{BB962C8B-B14F-4D97-AF65-F5344CB8AC3E}">
        <p14:creationId xmlns:p14="http://schemas.microsoft.com/office/powerpoint/2010/main" val="1205135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normAutofit/>
          </a:bodyPr>
          <a:lstStyle/>
          <a:p>
            <a:pPr algn="l" rtl="0"/>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gn="l" rtl="0">
              <a:lnSpc>
                <a:spcPct val="120000"/>
              </a:lnSpc>
              <a:spcBef>
                <a:spcPts val="400"/>
              </a:spcBef>
              <a:spcAft>
                <a:spcPts val="600"/>
              </a:spcAft>
            </a:pPr>
            <a:r>
              <a:rPr lang="en-GB" sz="1400" b="1" dirty="0">
                <a:latin typeface="Helvetica Light"/>
              </a:rPr>
              <a:t>In what ways could transport be made more accessible and affordable for everyone in the City of Casey? </a:t>
            </a:r>
            <a:endParaRPr lang="en-GB" b="1" dirty="0"/>
          </a:p>
          <a:p>
            <a:pPr marL="285750" indent="-285750" algn="l" rtl="0">
              <a:lnSpc>
                <a:spcPct val="100000"/>
              </a:lnSpc>
              <a:spcBef>
                <a:spcPts val="400"/>
              </a:spcBef>
              <a:buFont typeface="Arial,Sans-Serif" panose="020B0604020202020204" pitchFamily="34" charset="0"/>
              <a:buChar char="•"/>
            </a:pPr>
            <a:r>
              <a:rPr lang="en-AU" sz="1200" dirty="0">
                <a:latin typeface="Helvetica Light"/>
              </a:rPr>
              <a:t>Previous consultation has identified these concerns.</a:t>
            </a:r>
          </a:p>
          <a:p>
            <a:pPr marL="675005" lvl="1" indent="-171450" algn="l" rtl="0">
              <a:lnSpc>
                <a:spcPct val="100000"/>
              </a:lnSpc>
              <a:spcBef>
                <a:spcPts val="400"/>
              </a:spcBef>
              <a:buChar char="•"/>
            </a:pPr>
            <a:r>
              <a:rPr lang="en-AU" sz="1200" dirty="0">
                <a:latin typeface="Helvetica Light"/>
              </a:rPr>
              <a:t>Limited public transport opportunities to reduce pressure on South Gippsland Highway</a:t>
            </a:r>
          </a:p>
          <a:p>
            <a:pPr marL="675005" lvl="1" indent="-171450" algn="l" rtl="0">
              <a:lnSpc>
                <a:spcPct val="100000"/>
              </a:lnSpc>
              <a:spcBef>
                <a:spcPts val="400"/>
              </a:spcBef>
              <a:buFont typeface="Arial" panose="020B0604020202020204" pitchFamily="34" charset="0"/>
              <a:buChar char="•"/>
            </a:pPr>
            <a:r>
              <a:rPr lang="en-AU" sz="1200" dirty="0">
                <a:latin typeface="Helvetica Light"/>
              </a:rPr>
              <a:t>Insufficient parking on access to railway stations for commuters</a:t>
            </a:r>
          </a:p>
          <a:p>
            <a:pPr marL="675005" lvl="1" indent="-171450" algn="l" rtl="0">
              <a:lnSpc>
                <a:spcPct val="100000"/>
              </a:lnSpc>
              <a:spcBef>
                <a:spcPts val="400"/>
              </a:spcBef>
              <a:buFont typeface="Arial" panose="020B0604020202020204" pitchFamily="34" charset="0"/>
              <a:buChar char="•"/>
            </a:pPr>
            <a:r>
              <a:rPr lang="en-AU" sz="1200" dirty="0">
                <a:latin typeface="Helvetica Light"/>
              </a:rPr>
              <a:t>Getting around Casey can be challenging. Transport issues have been identified in previous consultation.</a:t>
            </a:r>
            <a:endParaRPr lang="en-US" sz="1200" dirty="0">
              <a:latin typeface="Helvetica Light"/>
            </a:endParaRPr>
          </a:p>
          <a:p>
            <a:pPr marL="285750" indent="-285750" algn="l" rtl="0">
              <a:lnSpc>
                <a:spcPct val="100000"/>
              </a:lnSpc>
              <a:spcBef>
                <a:spcPts val="400"/>
              </a:spcBef>
              <a:buFont typeface="Arial,Sans-Serif" panose="020B0604020202020204" pitchFamily="34" charset="0"/>
              <a:buChar char="•"/>
            </a:pPr>
            <a:r>
              <a:rPr lang="en-AU" sz="1200" dirty="0">
                <a:latin typeface="Helvetica Light"/>
              </a:rPr>
              <a:t>Findings from a recent public transport review for Casey found that:</a:t>
            </a:r>
          </a:p>
          <a:p>
            <a:pPr marL="789305" lvl="1" indent="-171450" algn="l" rtl="0">
              <a:lnSpc>
                <a:spcPct val="100000"/>
              </a:lnSpc>
              <a:spcBef>
                <a:spcPts val="400"/>
              </a:spcBef>
              <a:buFont typeface="Arial,Sans-Serif" panose="020B0604020202020204" pitchFamily="34" charset="0"/>
              <a:buChar char="•"/>
            </a:pPr>
            <a:r>
              <a:rPr lang="en-AU" sz="1200" dirty="0">
                <a:latin typeface="Helvetica Light"/>
              </a:rPr>
              <a:t>Even though areas of City of Casey have a high population catchment, the availability to use public transport to get to essential services is poor, especially Cranbourne East and Clyde North</a:t>
            </a:r>
            <a:endParaRPr lang="en-AU" sz="1200" dirty="0"/>
          </a:p>
          <a:p>
            <a:pPr marL="789305" lvl="1" indent="-171450" algn="l" rtl="0">
              <a:lnSpc>
                <a:spcPct val="100000"/>
              </a:lnSpc>
              <a:spcBef>
                <a:spcPts val="400"/>
              </a:spcBef>
              <a:buFont typeface="Arial,Sans-Serif" panose="020B0604020202020204" pitchFamily="34" charset="0"/>
              <a:buChar char="•"/>
            </a:pPr>
            <a:r>
              <a:rPr lang="en-AU" sz="1200" dirty="0">
                <a:latin typeface="Helvetica Light"/>
              </a:rPr>
              <a:t>Hampton Park and Cranbourne West have reasonable public transport accessibility however significant improvements can still be made</a:t>
            </a:r>
          </a:p>
          <a:p>
            <a:pPr marL="789305" lvl="1" indent="-171450" algn="l" rtl="0">
              <a:lnSpc>
                <a:spcPct val="100000"/>
              </a:lnSpc>
              <a:spcBef>
                <a:spcPts val="400"/>
              </a:spcBef>
              <a:buFont typeface="Arial,Sans-Serif" panose="020B0604020202020204" pitchFamily="34" charset="0"/>
              <a:buChar char="•"/>
            </a:pPr>
            <a:r>
              <a:rPr lang="en-AU" sz="1200" dirty="0">
                <a:latin typeface="Helvetica Light"/>
              </a:rPr>
              <a:t>The growth area suburbs of Casey are far from achieving a 20-minute neighbourhood that ‘Plan Melbourne’ sets out to accomplish.</a:t>
            </a:r>
            <a:endParaRPr lang="en-AU" sz="1200" dirty="0"/>
          </a:p>
          <a:p>
            <a:pPr marL="789305" lvl="1" indent="-171450" algn="l" rtl="0">
              <a:lnSpc>
                <a:spcPct val="100000"/>
              </a:lnSpc>
              <a:spcBef>
                <a:spcPts val="400"/>
              </a:spcBef>
              <a:buFont typeface="Arial,Sans-Serif" panose="020B0604020202020204" pitchFamily="34" charset="0"/>
              <a:buChar char="•"/>
            </a:pPr>
            <a:r>
              <a:rPr lang="en-AU" sz="1200" dirty="0">
                <a:latin typeface="Helvetica Light"/>
              </a:rPr>
              <a:t>There are a large number public transport stops in Casey, but this does not translate to an effective public transport service for Casey residents with connectivity and frequency lacking in many areas.</a:t>
            </a:r>
            <a:endParaRPr lang="en-AU" sz="1200" dirty="0"/>
          </a:p>
          <a:p>
            <a:pPr marL="285750" indent="-285750" algn="l" rtl="0">
              <a:lnSpc>
                <a:spcPct val="100000"/>
              </a:lnSpc>
              <a:spcBef>
                <a:spcPts val="400"/>
              </a:spcBef>
              <a:buFont typeface="Arial,Sans-Serif" panose="020B0604020202020204" pitchFamily="34" charset="0"/>
              <a:buChar char="•"/>
            </a:pPr>
            <a:endParaRPr lang="en-AU" sz="1100" dirty="0"/>
          </a:p>
          <a:p>
            <a:pPr marL="285750" indent="-285750" algn="l" rtl="0">
              <a:lnSpc>
                <a:spcPct val="100000"/>
              </a:lnSpc>
              <a:spcBef>
                <a:spcPts val="400"/>
              </a:spcBef>
              <a:buFont typeface="Arial,Sans-Serif" panose="020B0604020202020204" pitchFamily="34" charset="0"/>
              <a:buChar char="•"/>
            </a:pPr>
            <a:endParaRPr lang="en-AU" sz="1100" dirty="0"/>
          </a:p>
          <a:p>
            <a:pPr marL="285750" indent="-285750" algn="l" rtl="0">
              <a:lnSpc>
                <a:spcPct val="100000"/>
              </a:lnSpc>
              <a:spcBef>
                <a:spcPts val="400"/>
              </a:spcBef>
              <a:buFont typeface="Arial,Sans-Serif" panose="020B0604020202020204" pitchFamily="34" charset="0"/>
              <a:buChar char="•"/>
            </a:pPr>
            <a:endParaRPr lang="en-AU" sz="1100" dirty="0"/>
          </a:p>
          <a:p>
            <a:pPr algn="l" rtl="0"/>
            <a:endParaRPr lang="en-US" sz="1100"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GB" sz="1400" b="1" dirty="0">
                <a:latin typeface="Helvetica Light"/>
              </a:rPr>
              <a:t>How could Casey support more active modes of getting around such as walking or cycling?</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Are you aware of Casey's 'Walk and Ride Strategy'?  It would be great if you could share this document and consider before responding to this question.</a:t>
            </a:r>
            <a:endParaRPr lang="en-GB" sz="1200" dirty="0"/>
          </a:p>
          <a:p>
            <a:pPr>
              <a:lnSpc>
                <a:spcPct val="100000"/>
              </a:lnSpc>
              <a:spcBef>
                <a:spcPts val="400"/>
              </a:spcBef>
            </a:pPr>
            <a:r>
              <a:rPr lang="en-AU" sz="1200" dirty="0">
                <a:latin typeface="Helvetica Light"/>
                <a:hlinkClick r:id="rId2"/>
              </a:rPr>
              <a:t>https://www.casey.vic.gov.au/sites/default/files/2019-12/Walk%20and%20Ride%20Strategy.pdf</a:t>
            </a:r>
            <a:endParaRPr lang="en-AU" sz="1200" dirty="0"/>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In terms of health and wellbeing in the City of Casey; 25.2% of Casey residents are classified as obese, 29.1% are overweight (Victorian Population Health Survey 2014), 21.9% or one in five do less than 30 minutes of physical activity per week and previous consultation strongly suggested support for safer cycleways and pedestrian walkways across Casey</a:t>
            </a:r>
            <a:endParaRPr lang="en-AU" sz="1200" dirty="0"/>
          </a:p>
          <a:p>
            <a:pPr marL="285750" indent="-285750">
              <a:lnSpc>
                <a:spcPct val="100000"/>
              </a:lnSpc>
              <a:spcBef>
                <a:spcPts val="400"/>
              </a:spcBef>
              <a:buFont typeface="Arial,Sans-Serif" panose="020B0604020202020204" pitchFamily="34" charset="0"/>
              <a:buChar char="•"/>
            </a:pPr>
            <a:r>
              <a:rPr lang="en-AU" sz="1200" dirty="0">
                <a:latin typeface="Helvetica Light"/>
              </a:rPr>
              <a:t>A well-connected path network brings economic benefits by attracting local users and regional and interstate visitors to the area. Increased visitation encourages spending in local businesses.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737397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normAutofit/>
          </a:bodyPr>
          <a:lstStyle/>
          <a:p>
            <a:r>
              <a:rPr lang="prs-AF"/>
              <a:t>چیزهایی که باید در نظر گرفت</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609618"/>
            <a:ext cx="5825668" cy="4794964"/>
          </a:xfrm>
        </p:spPr>
        <p:txBody>
          <a:bodyPr vert="horz" lIns="91440" tIns="45720" rIns="91440" bIns="45720" rtlCol="0" anchor="t">
            <a:noAutofit/>
          </a:bodyPr>
          <a:lstStyle/>
          <a:p>
            <a:pPr>
              <a:lnSpc>
                <a:spcPct val="120000"/>
              </a:lnSpc>
              <a:spcBef>
                <a:spcPts val="400"/>
              </a:spcBef>
              <a:spcAft>
                <a:spcPts val="600"/>
              </a:spcAft>
            </a:pPr>
            <a:r>
              <a:rPr lang="prs-AF" sz="1400" b="1">
                <a:latin typeface="Helvetica Light"/>
              </a:rPr>
              <a:t>از چه راه هایی می توان حمل و نقل را برای همه در شهر کیسی قابل دسترسی و مقرون به صرفه کرد؟? </a:t>
            </a:r>
          </a:p>
          <a:p>
            <a:pPr marL="285750" indent="-285750">
              <a:lnSpc>
                <a:spcPct val="100000"/>
              </a:lnSpc>
              <a:spcBef>
                <a:spcPts val="400"/>
              </a:spcBef>
              <a:buFont typeface="Arial,Sans-Serif" panose="020B0604020202020204" pitchFamily="34" charset="0"/>
              <a:buChar char="•"/>
            </a:pPr>
            <a:r>
              <a:rPr lang="prs-AF" sz="1200">
                <a:latin typeface="Helvetica Light"/>
              </a:rPr>
              <a:t>مشوره قبلی این نگرانی ها را شناسایی کرده است.</a:t>
            </a:r>
          </a:p>
          <a:p>
            <a:pPr marL="675005" lvl="1" indent="-171450">
              <a:lnSpc>
                <a:spcPct val="100000"/>
              </a:lnSpc>
              <a:spcBef>
                <a:spcPts val="400"/>
              </a:spcBef>
              <a:buChar char="•"/>
            </a:pPr>
            <a:r>
              <a:rPr lang="prs-AF" sz="1200">
                <a:latin typeface="Helvetica Light"/>
              </a:rPr>
              <a:t>فرصت های محدود حمل و نقل عمومی برای کاهش فشار در بزرگراه گیپسلند جنوبی</a:t>
            </a:r>
          </a:p>
          <a:p>
            <a:pPr marL="675005" lvl="1" indent="-171450">
              <a:lnSpc>
                <a:spcPct val="100000"/>
              </a:lnSpc>
              <a:spcBef>
                <a:spcPts val="400"/>
              </a:spcBef>
              <a:buFont typeface="Arial" panose="020B0604020202020204" pitchFamily="34" charset="0"/>
              <a:buChar char="•"/>
            </a:pPr>
            <a:r>
              <a:rPr lang="prs-AF" sz="1200">
                <a:latin typeface="Helvetica Light"/>
              </a:rPr>
              <a:t>پارکینگ ناکافی برای دسترسی به ایستگاه های راه آهن برای مسافران</a:t>
            </a:r>
          </a:p>
          <a:p>
            <a:pPr marL="675005" lvl="1" indent="-171450">
              <a:lnSpc>
                <a:spcPct val="100000"/>
              </a:lnSpc>
              <a:spcBef>
                <a:spcPts val="400"/>
              </a:spcBef>
              <a:buFont typeface="Arial" panose="020B0604020202020204" pitchFamily="34" charset="0"/>
              <a:buChar char="•"/>
            </a:pPr>
            <a:r>
              <a:rPr lang="prs-AF" sz="1200">
                <a:latin typeface="Helvetica Light"/>
              </a:rPr>
              <a:t>درفت و آمد در کیسی می تواند چالش برانگیز باشد.  مسایل حمل و نقل در مشوره قبلی مشخص شده است.</a:t>
            </a:r>
          </a:p>
          <a:p>
            <a:pPr marL="285750" indent="-285750">
              <a:lnSpc>
                <a:spcPct val="100000"/>
              </a:lnSpc>
              <a:spcBef>
                <a:spcPts val="400"/>
              </a:spcBef>
              <a:buFont typeface="Arial,Sans-Serif" panose="020B0604020202020204" pitchFamily="34" charset="0"/>
              <a:buChar char="•"/>
            </a:pPr>
            <a:r>
              <a:rPr lang="prs-AF" sz="1200">
                <a:latin typeface="Helvetica Light"/>
              </a:rPr>
              <a:t>یافته های بررسی اخیر حمل و نقل عمومی برای شهر کیسی نشان داد که:</a:t>
            </a:r>
          </a:p>
          <a:p>
            <a:pPr marL="789305" lvl="1" indent="-171450">
              <a:lnSpc>
                <a:spcPct val="100000"/>
              </a:lnSpc>
              <a:spcBef>
                <a:spcPts val="400"/>
              </a:spcBef>
              <a:buFont typeface="Arial,Sans-Serif" panose="020B0604020202020204" pitchFamily="34" charset="0"/>
              <a:buChar char="•"/>
            </a:pPr>
            <a:r>
              <a:rPr lang="prs-AF" sz="1200">
                <a:latin typeface="Helvetica Light"/>
              </a:rPr>
              <a:t>اگرچه نواحی شهر کیسی جمعیت زیادی دارند اما استفاده از وسایل حمل و نقل عمومی برای دسترسی به خدمات ضروری به ویژه در کرنبورن شرقی و کلاید شمالی ضعیف است.</a:t>
            </a:r>
          </a:p>
          <a:p>
            <a:pPr marL="789305" lvl="1" indent="-171450">
              <a:lnSpc>
                <a:spcPct val="100000"/>
              </a:lnSpc>
              <a:spcBef>
                <a:spcPts val="400"/>
              </a:spcBef>
              <a:buFont typeface="Arial,Sans-Serif" panose="020B0604020202020204" pitchFamily="34" charset="0"/>
              <a:buChar char="•"/>
            </a:pPr>
            <a:r>
              <a:rPr lang="prs-AF" sz="1200">
                <a:latin typeface="Helvetica Light"/>
              </a:rPr>
              <a:t>پارک همپتون و کرنبورن غربی از قابلیت حمل و نقل عمومی معقولی برخوردار هستند اما با این وجود هنوز می توان پیشرفت های چشمگیری انجام داد</a:t>
            </a:r>
          </a:p>
          <a:p>
            <a:pPr marL="789305" lvl="1" indent="-171450">
              <a:lnSpc>
                <a:spcPct val="100000"/>
              </a:lnSpc>
              <a:spcBef>
                <a:spcPts val="400"/>
              </a:spcBef>
              <a:buFont typeface="Arial,Sans-Serif" panose="020B0604020202020204" pitchFamily="34" charset="0"/>
              <a:buChar char="•"/>
            </a:pPr>
            <a:r>
              <a:rPr lang="prs-AF" sz="1200">
                <a:latin typeface="Helvetica Light"/>
              </a:rPr>
              <a:t>سابرب های منطقه رشد شهر کیسی از یک محله 20 دقیقه ای که "برنامه ملبورن" هدف دسترسی به آن را دارد، فاصله زیادی دارد.</a:t>
            </a:r>
          </a:p>
          <a:p>
            <a:pPr marL="789305" lvl="1" indent="-171450">
              <a:lnSpc>
                <a:spcPct val="100000"/>
              </a:lnSpc>
              <a:spcBef>
                <a:spcPts val="400"/>
              </a:spcBef>
              <a:buFont typeface="Arial,Sans-Serif" panose="020B0604020202020204" pitchFamily="34" charset="0"/>
              <a:buChar char="•"/>
            </a:pPr>
            <a:r>
              <a:rPr lang="prs-AF" sz="1200">
                <a:latin typeface="Helvetica Light"/>
              </a:rPr>
              <a:t>تعداد زیادی ایستگاه حمل و نقل عمومی در شهر کیسی وجود دارد، اما این مساله به یک سرویس حمل و نقل عمومی موثر با انسجام و تداوم مناسب برای ساکنان اکثر مناظق شهر کیسی تبدیل نشده است.</a:t>
            </a:r>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7378261" y="1609618"/>
            <a:ext cx="4203525" cy="4745147"/>
          </a:xfrm>
          <a:prstGeom prst="rect">
            <a:avLst/>
          </a:prstGeom>
        </p:spPr>
        <p:txBody>
          <a:bodyPr vert="horz" lIns="91440" tIns="45720" rIns="91440" bIns="45720" rtlCol="0" anchor="t">
            <a:noAutofit/>
          </a:bodyPr>
          <a:lstStyle>
            <a:lvl1pPr marL="0" indent="0" algn="r" defTabSz="914400" rtl="1"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r" defTabSz="914400" rtl="1"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r" defTabSz="914400" rtl="1"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r" defTabSz="914400" rtl="1"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r" defTabSz="914400" rtl="1"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prs-AF" sz="1400" b="1">
                <a:latin typeface="Helvetica Light"/>
              </a:rPr>
              <a:t>شهر کیسی چگونه می تواند از حالت های فعال تر در رفت و آمد مانند پیاده روی یا بایسکل سواری پشتیبانی کند؟</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prs-AF" sz="1200">
                <a:latin typeface="Helvetica Light"/>
              </a:rPr>
              <a:t>آیا از "استراتژی پیاده روی و سوار شدن" شهر کیسی مطلع هستید؟   بسیار خوب است اگر بتوانید این سند را به اشتراک بگذارید و قبل از پاسخ دادن به این سوال آن را در نظر بگیرید.</a:t>
            </a:r>
          </a:p>
          <a:p>
            <a:pPr>
              <a:lnSpc>
                <a:spcPct val="100000"/>
              </a:lnSpc>
              <a:spcBef>
                <a:spcPts val="400"/>
              </a:spcBef>
            </a:pPr>
            <a:r>
              <a:rPr lang="en-US" sz="1200">
                <a:latin typeface="Helvetica Light"/>
                <a:hlinkClick r:id="rId2"/>
              </a:rPr>
              <a:t>https://www.casey.vic.gov.au/sites/default/files/2019-12/Walk%20and%20Ride%20Strategy.pdf</a:t>
            </a:r>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prs-AF" sz="1200">
                <a:latin typeface="Helvetica Light"/>
              </a:rPr>
              <a:t>از نظر صحت و سلامت در شهر کیسی. 25.2٪ از ساکنان جزء افراد چاق طبقه بندی می شوند، 29.1٪ دارای اضافه وزن هستند (سروی سلامت جمعیت ویکتوریا 2014)، 21.9٪ یا از هر پنج نفر یک نفر کمتر از 30 دقیقه فعالیت بدنی در هفته انجام می دهند و در جلسه مشوره قبلی اکیداً پیشنهاد شد که از ایجاد مسیرهای پیاده‌روی و بایسکل رانی مصئون‌تر در شهر کیسی پشتیبانی شود </a:t>
            </a:r>
          </a:p>
          <a:p>
            <a:pPr marL="285750" indent="-285750">
              <a:lnSpc>
                <a:spcPct val="100000"/>
              </a:lnSpc>
              <a:spcBef>
                <a:spcPts val="400"/>
              </a:spcBef>
              <a:buFont typeface="Arial,Sans-Serif" panose="020B0604020202020204" pitchFamily="34" charset="0"/>
              <a:buChar char="•"/>
            </a:pPr>
            <a:r>
              <a:rPr lang="prs-AF" sz="1200">
                <a:latin typeface="Helvetica Light"/>
              </a:rPr>
              <a:t>یک شبکه مسیر متصل با جذب کاربران محلی و بازدید کنندگان منطقه ای و بین ایالتی به منطقه، مزایای اقتصادی می آورد.  افزایش بازدید باعث صرف هزینه در مشاغل محلی می شود.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123153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pPr algn="l" rtl="0"/>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gn="l" rtl="0">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LOOKING AFTER THE PLACE</a:t>
            </a:r>
          </a:p>
          <a:p>
            <a:pPr algn="l" rtl="0">
              <a:lnSpc>
                <a:spcPct val="120000"/>
              </a:lnSpc>
              <a:spcBef>
                <a:spcPts val="400"/>
              </a:spcBef>
              <a:spcAft>
                <a:spcPts val="600"/>
              </a:spcAft>
            </a:pPr>
            <a:r>
              <a:rPr lang="en-US" sz="1400"/>
              <a:t>Looking after the place is about creating a sustainable, healthy, and pleasant environment that we can proudly pass on to our children and future generations.</a:t>
            </a:r>
            <a:r>
              <a:rPr lang="en-US" sz="1400" i="1"/>
              <a:t> </a:t>
            </a:r>
            <a:endParaRPr lang="en-GB" sz="1400"/>
          </a:p>
          <a:p>
            <a:pPr marL="342900" indent="-342900" algn="l" rtl="0">
              <a:lnSpc>
                <a:spcPct val="120000"/>
              </a:lnSpc>
              <a:spcBef>
                <a:spcPts val="400"/>
              </a:spcBef>
              <a:spcAft>
                <a:spcPts val="600"/>
              </a:spcAft>
              <a:buFont typeface="+mj-lt"/>
              <a:buAutoNum type="arabicPeriod"/>
            </a:pPr>
            <a:endParaRPr lang="en-GB" sz="1400"/>
          </a:p>
          <a:p>
            <a:pPr marL="457200" indent="-457200" algn="l" rtl="0" fontAlgn="base">
              <a:buFont typeface="+mj-lt"/>
              <a:buAutoNum type="arabicPeriod" startAt="9"/>
            </a:pPr>
            <a:r>
              <a:rPr lang="en-GB" sz="1400"/>
              <a:t>What can we do to ensure we have a clean, well-maintained and safe environment for our rapidly growing Casey population?</a:t>
            </a:r>
            <a:r>
              <a:rPr lang="en-US" sz="1400"/>
              <a:t>​</a:t>
            </a:r>
          </a:p>
          <a:p>
            <a:pPr marL="457200" indent="-457200" algn="l" rtl="0" fontAlgn="base">
              <a:buFont typeface="+mj-lt"/>
              <a:buAutoNum type="arabicPeriod" startAt="9"/>
            </a:pPr>
            <a:endParaRPr lang="en-US" sz="1400"/>
          </a:p>
          <a:p>
            <a:pPr marL="457200" indent="-457200" algn="l" rtl="0" fontAlgn="base">
              <a:buFont typeface="+mj-lt"/>
              <a:buAutoNum type="arabicPeriod" startAt="9"/>
            </a:pPr>
            <a:r>
              <a:rPr lang="en-US" sz="1400"/>
              <a:t>How can we better prepare for more frequent extreme weather events, such as severe storms and bushfires over the coming years and decades?</a:t>
            </a:r>
            <a:endParaRPr lang="en-GB" sz="1400"/>
          </a:p>
        </p:txBody>
      </p:sp>
    </p:spTree>
    <p:extLst>
      <p:ext uri="{BB962C8B-B14F-4D97-AF65-F5344CB8AC3E}">
        <p14:creationId xmlns:p14="http://schemas.microsoft.com/office/powerpoint/2010/main" val="1475531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prs-AF"/>
              <a:t>سوالات</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prs-AF" sz="1600" b="1">
                <a:solidFill>
                  <a:schemeClr val="accent2"/>
                </a:solidFill>
                <a:latin typeface="Gotham Black" panose="02000603030000020004" pitchFamily="2" charset="77"/>
                <a:ea typeface="+mj-ea"/>
                <a:cs typeface="+mj-cs"/>
              </a:rPr>
              <a:t>مراقبت از یک مکان</a:t>
            </a:r>
          </a:p>
          <a:p>
            <a:pPr>
              <a:lnSpc>
                <a:spcPct val="120000"/>
              </a:lnSpc>
              <a:spcBef>
                <a:spcPts val="400"/>
              </a:spcBef>
              <a:spcAft>
                <a:spcPts val="600"/>
              </a:spcAft>
            </a:pPr>
            <a:r>
              <a:rPr lang="prs-AF" sz="1400"/>
              <a:t>مراقبت از یک مکان یعنی ایجاد یک محیط پایدار، صحی و دلپذیر که بتوانیم با افتخار آن را به فرزندان و نسل های آینده منتقل کنیم.</a:t>
            </a:r>
            <a:r>
              <a:rPr lang="prs-AF" sz="1400" i="1"/>
              <a:t> </a:t>
            </a:r>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prs-AF" sz="1400"/>
              <a:t>برای اطمینان از داشتن محیطی تمیز، خوب و مصئون برای جمعیت شهر کیسی که به سرعت در حال رشد است، چه کاری می توانیم انجام دهیم؟</a:t>
            </a:r>
          </a:p>
          <a:p>
            <a:pPr marL="457200" indent="-457200" fontAlgn="base">
              <a:buFont typeface="+mj-lt"/>
              <a:buAutoNum type="arabicPeriod" startAt="9"/>
            </a:pPr>
            <a:endParaRPr lang="en-US" sz="1400"/>
          </a:p>
          <a:p>
            <a:pPr marL="457200" indent="-457200" fontAlgn="base">
              <a:buFont typeface="+mj-lt"/>
              <a:buAutoNum type="arabicPeriod" startAt="9"/>
            </a:pPr>
            <a:r>
              <a:rPr lang="prs-AF" sz="1400"/>
              <a:t>چگونه می توانیم برای رویدادهای مکرر شدید آب و هوایی، مانند طوفان های شدید و آتش سوزی طی سال ها و دهه های آینده، آمادگی بیشتری داشته باشیم؟</a:t>
            </a:r>
          </a:p>
        </p:txBody>
      </p:sp>
    </p:spTree>
    <p:extLst>
      <p:ext uri="{BB962C8B-B14F-4D97-AF65-F5344CB8AC3E}">
        <p14:creationId xmlns:p14="http://schemas.microsoft.com/office/powerpoint/2010/main" val="22346410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pPr algn="l" rtl="0"/>
            <a:r>
              <a:rPr lang="en-GB" sz="1400" b="1" dirty="0">
                <a:latin typeface="Helvetica Light"/>
              </a:rPr>
              <a:t>What can we do to ensure we have a clean, well-maintained and safe environment for our rapidly growing Casey population?</a:t>
            </a:r>
            <a:r>
              <a:rPr lang="en-US" sz="1400" b="1" dirty="0">
                <a:latin typeface="Helvetica Light"/>
              </a:rPr>
              <a:t> </a:t>
            </a:r>
          </a:p>
          <a:p>
            <a:pPr marL="285333" indent="-171450" algn="l" rtl="0">
              <a:lnSpc>
                <a:spcPct val="100000"/>
              </a:lnSpc>
              <a:spcBef>
                <a:spcPts val="400"/>
              </a:spcBef>
              <a:buFont typeface="Arial,Sans-Serif" panose="020B0604020202020204" pitchFamily="34" charset="0"/>
              <a:buChar char="•"/>
            </a:pPr>
            <a:r>
              <a:rPr lang="en-AU" sz="1200" dirty="0">
                <a:latin typeface="Helvetica Light"/>
              </a:rPr>
              <a:t>Previous consultation has identified that almost everyone surveyed (93%) believes that it is important for Council to have a plan to work towards becoming a more environmentally sustainable community</a:t>
            </a:r>
          </a:p>
          <a:p>
            <a:pPr marL="285333" lvl="1" indent="-171450" algn="l" rtl="0">
              <a:lnSpc>
                <a:spcPct val="100000"/>
              </a:lnSpc>
              <a:spcBef>
                <a:spcPts val="400"/>
              </a:spcBef>
              <a:buFont typeface="Arial,Sans-Serif" panose="020B0604020202020204" pitchFamily="34" charset="0"/>
              <a:buChar char="•"/>
            </a:pPr>
            <a:r>
              <a:rPr lang="en-AU" sz="1200" dirty="0">
                <a:latin typeface="Helvetica Light"/>
              </a:rPr>
              <a:t>Casey has only 7% remnant vegetation cover</a:t>
            </a:r>
          </a:p>
          <a:p>
            <a:pPr marL="285333" lvl="1" indent="-171450" algn="l" rtl="0">
              <a:lnSpc>
                <a:spcPct val="100000"/>
              </a:lnSpc>
              <a:spcBef>
                <a:spcPts val="400"/>
              </a:spcBef>
              <a:buFont typeface="Arial,Sans-Serif" panose="020B0604020202020204" pitchFamily="34" charset="0"/>
              <a:buChar char="•"/>
            </a:pPr>
            <a:r>
              <a:rPr lang="en-AU" sz="1200" dirty="0">
                <a:latin typeface="Helvetica Light"/>
              </a:rPr>
              <a:t>92% of Casey residents surveyed said it is important for them to have easy access to nature reserves</a:t>
            </a:r>
          </a:p>
          <a:p>
            <a:pPr marL="285333" lvl="1" indent="-171450" algn="l" rtl="0">
              <a:lnSpc>
                <a:spcPct val="100000"/>
              </a:lnSpc>
              <a:spcBef>
                <a:spcPts val="400"/>
              </a:spcBef>
              <a:buFont typeface="Arial,Sans-Serif" panose="020B0604020202020204" pitchFamily="34" charset="0"/>
              <a:buChar char="•"/>
            </a:pPr>
            <a:r>
              <a:rPr lang="en-AU" sz="1200" dirty="0">
                <a:latin typeface="Helvetica Light"/>
              </a:rPr>
              <a:t>Waste service surveys consistently show very high (above 90%) community satisfaction with kerb side services, whilst it has been found that 26% of waste placed in the bin that goes to the landfill contains recyclable material</a:t>
            </a:r>
          </a:p>
          <a:p>
            <a:pPr marL="285333" lvl="1" indent="-171450" algn="l" rtl="0">
              <a:lnSpc>
                <a:spcPct val="100000"/>
              </a:lnSpc>
              <a:spcBef>
                <a:spcPts val="400"/>
              </a:spcBef>
              <a:buFont typeface="Arial,Sans-Serif" panose="020B0604020202020204" pitchFamily="34" charset="0"/>
              <a:buChar char="•"/>
            </a:pPr>
            <a:r>
              <a:rPr lang="en-AU" sz="1200" dirty="0">
                <a:latin typeface="Helvetica Light"/>
              </a:rPr>
              <a:t>Promoting recycling and planting more indigenous trees were seen as the largest steps community can take towards improving their environment footprint</a:t>
            </a:r>
          </a:p>
          <a:p>
            <a:pPr marL="285333" lvl="1" indent="-171450" algn="l" rtl="0">
              <a:lnSpc>
                <a:spcPct val="100000"/>
              </a:lnSpc>
              <a:spcBef>
                <a:spcPts val="400"/>
              </a:spcBef>
              <a:buFont typeface="Arial,Sans-Serif" panose="020B0604020202020204" pitchFamily="34" charset="0"/>
              <a:buChar char="•"/>
            </a:pPr>
            <a:r>
              <a:rPr lang="en-AU" sz="1200" dirty="0">
                <a:latin typeface="Helvetica Light"/>
              </a:rPr>
              <a:t>The following Casey strategies are worth a read: </a:t>
            </a:r>
          </a:p>
          <a:p>
            <a:pPr marL="789304" lvl="2" indent="-171450" algn="l" rtl="0">
              <a:lnSpc>
                <a:spcPct val="100000"/>
              </a:lnSpc>
              <a:spcBef>
                <a:spcPts val="400"/>
              </a:spcBef>
              <a:buFont typeface="Arial,Sans-Serif" panose="020B0604020202020204" pitchFamily="34" charset="0"/>
              <a:buChar char="•"/>
            </a:pPr>
            <a:r>
              <a:rPr lang="en-AU" sz="1200" dirty="0">
                <a:latin typeface="Helvetica Light"/>
              </a:rPr>
              <a:t>Rethink your Waste' </a:t>
            </a:r>
            <a:r>
              <a:rPr lang="en-AU" sz="1200" dirty="0">
                <a:latin typeface="Helvetica Light"/>
                <a:hlinkClick r:id="rId2"/>
              </a:rPr>
              <a:t>https://www.casey.vic.gov.au/sites/default/public/2018-10/Rethink-you-Waste-Strategy-2016_2022.pdf</a:t>
            </a:r>
            <a:endParaRPr lang="en-AU" sz="1200" dirty="0">
              <a:latin typeface="Helvetica Light"/>
            </a:endParaRPr>
          </a:p>
          <a:p>
            <a:pPr marL="789304" lvl="2" indent="-171450" algn="l" rtl="0">
              <a:lnSpc>
                <a:spcPct val="100000"/>
              </a:lnSpc>
              <a:spcBef>
                <a:spcPts val="400"/>
              </a:spcBef>
              <a:buFont typeface="Arial,Sans-Serif" panose="020B0604020202020204" pitchFamily="34" charset="0"/>
              <a:buChar char="•"/>
            </a:pPr>
            <a:r>
              <a:rPr lang="en-AU" sz="1200" dirty="0">
                <a:latin typeface="Helvetica Light"/>
              </a:rPr>
              <a:t>Emissions Management Plan </a:t>
            </a:r>
            <a:r>
              <a:rPr lang="en-AU" sz="1200" dirty="0">
                <a:latin typeface="Helvetica Light"/>
                <a:hlinkClick r:id="rId3"/>
              </a:rPr>
              <a:t>https://www.casey.vic.gov.au/sites/default/files/2018-09/Emissions-Management-Plan-2018-22-Attachment-A.pdf</a:t>
            </a:r>
            <a:endParaRPr lang="en-AU" sz="1200" dirty="0"/>
          </a:p>
          <a:p>
            <a:pPr marL="789304" lvl="2" indent="-171450" algn="l" rtl="0">
              <a:lnSpc>
                <a:spcPct val="100000"/>
              </a:lnSpc>
              <a:spcBef>
                <a:spcPts val="400"/>
              </a:spcBef>
              <a:buFont typeface="Arial,Sans-Serif" panose="020B0604020202020204" pitchFamily="34" charset="0"/>
              <a:buChar char="•"/>
            </a:pPr>
            <a:r>
              <a:rPr lang="en-AU" sz="1200" dirty="0">
                <a:latin typeface="Helvetica Light"/>
              </a:rPr>
              <a:t>Biodiversity Strategy </a:t>
            </a:r>
            <a:r>
              <a:rPr lang="en-AU" sz="1200" dirty="0">
                <a:latin typeface="Helvetica Light"/>
                <a:hlinkClick r:id="rId4"/>
              </a:rPr>
              <a:t>https://www.casey.vic.gov.au/sites/default/files/2018-09/Casey-s-Biodiversity-Strategy-15-05-2018%20%281%29.pdf</a:t>
            </a:r>
            <a:endParaRPr lang="en-AU" sz="1200" dirty="0"/>
          </a:p>
          <a:p>
            <a:pPr marL="789722" lvl="1" indent="-285750" algn="l" rtl="0">
              <a:lnSpc>
                <a:spcPct val="100000"/>
              </a:lnSpc>
              <a:spcBef>
                <a:spcPts val="0"/>
              </a:spcBef>
              <a:buFont typeface="Arial,Sans-Serif" panose="020B0604020202020204" pitchFamily="34" charset="0"/>
              <a:buChar char="•"/>
            </a:pPr>
            <a:endParaRPr lang="en-AU" sz="1200" dirty="0"/>
          </a:p>
          <a:p>
            <a:pPr marL="285750" indent="-285750" algn="l" rtl="0">
              <a:lnSpc>
                <a:spcPct val="100000"/>
              </a:lnSpc>
              <a:spcBef>
                <a:spcPts val="0"/>
              </a:spcBef>
              <a:buFont typeface="Arial,Sans-Serif" panose="020B0604020202020204" pitchFamily="34" charset="0"/>
              <a:buChar char="•"/>
            </a:pPr>
            <a:endParaRPr lang="en-AU" sz="1200" dirty="0"/>
          </a:p>
          <a:p>
            <a:pPr marL="285750" indent="-285750" algn="l" rtl="0">
              <a:lnSpc>
                <a:spcPct val="100000"/>
              </a:lnSpc>
              <a:spcBef>
                <a:spcPts val="0"/>
              </a:spcBef>
              <a:buFont typeface="Arial,Sans-Serif" panose="020B0604020202020204" pitchFamily="34" charset="0"/>
              <a:buChar char="•"/>
            </a:pPr>
            <a:endParaRPr lang="en-AU" sz="1100" dirty="0"/>
          </a:p>
          <a:p>
            <a:pPr marL="285750" indent="-285750" algn="l" rtl="0">
              <a:lnSpc>
                <a:spcPct val="100000"/>
              </a:lnSpc>
              <a:spcBef>
                <a:spcPts val="0"/>
              </a:spcBef>
              <a:buFont typeface="Arial,Sans-Serif" panose="020B0604020202020204" pitchFamily="34" charset="0"/>
              <a:buChar char="•"/>
            </a:pPr>
            <a:endParaRPr lang="en-AU" sz="1100" dirty="0"/>
          </a:p>
          <a:p>
            <a:pPr marL="285750" indent="-285750" algn="l" rtl="0">
              <a:lnSpc>
                <a:spcPct val="100000"/>
              </a:lnSpc>
              <a:spcBef>
                <a:spcPts val="0"/>
              </a:spcBef>
              <a:buFont typeface="Arial,Sans-Serif" panose="020B0604020202020204" pitchFamily="34" charset="0"/>
              <a:buChar char="•"/>
            </a:pPr>
            <a:endParaRPr lang="en-AU" sz="1100" dirty="0"/>
          </a:p>
          <a:p>
            <a:pPr algn="l" rtl="0"/>
            <a:endParaRPr lang="en-US" sz="1100" dirty="0"/>
          </a:p>
        </p:txBody>
      </p:sp>
      <p:sp>
        <p:nvSpPr>
          <p:cNvPr id="9"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pPr algn="l" rtl="0"/>
            <a:r>
              <a:rPr lang="en-US" dirty="0"/>
              <a:t>Things to consider</a:t>
            </a:r>
          </a:p>
        </p:txBody>
      </p:sp>
    </p:spTree>
    <p:extLst>
      <p:ext uri="{BB962C8B-B14F-4D97-AF65-F5344CB8AC3E}">
        <p14:creationId xmlns:p14="http://schemas.microsoft.com/office/powerpoint/2010/main" val="7534899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prs-AF" sz="1400" b="1">
                <a:latin typeface="Helvetica Light"/>
              </a:rPr>
              <a:t>برای اطمینان از داشتن محیطی تمیز، خوب و مصئون برای جمعیت شهر کیسی که به سرعت در حال رشد است، چه کاری می توانیم انجام دهیم؟ </a:t>
            </a:r>
          </a:p>
          <a:p>
            <a:pPr marL="285333" indent="-171450">
              <a:lnSpc>
                <a:spcPct val="100000"/>
              </a:lnSpc>
              <a:spcBef>
                <a:spcPts val="400"/>
              </a:spcBef>
              <a:buFont typeface="Arial,Sans-Serif" panose="020B0604020202020204" pitchFamily="34" charset="0"/>
              <a:buChar char="•"/>
            </a:pPr>
            <a:r>
              <a:rPr lang="prs-AF" sz="1200">
                <a:latin typeface="Helvetica Light"/>
              </a:rPr>
              <a:t>مشوره قبلی مشخص کرده است که تقریباً همه افراد مورد بررسی (93٪) معتقدند که داشتن برنامه ای برای کار در جهت تبدیل شدن به یک جامعه پایدار از نظر محیط زیست برای شورا مهم است.</a:t>
            </a:r>
          </a:p>
          <a:p>
            <a:pPr marL="285333" lvl="1" indent="-171450">
              <a:lnSpc>
                <a:spcPct val="100000"/>
              </a:lnSpc>
              <a:spcBef>
                <a:spcPts val="400"/>
              </a:spcBef>
              <a:buFont typeface="Arial,Sans-Serif" panose="020B0604020202020204" pitchFamily="34" charset="0"/>
              <a:buChar char="•"/>
            </a:pPr>
            <a:r>
              <a:rPr lang="prs-AF" sz="1200">
                <a:latin typeface="Helvetica Light"/>
              </a:rPr>
              <a:t>کیسی فقط 7٪ پوشش گیاهی باقیمانده دارد.</a:t>
            </a:r>
          </a:p>
          <a:p>
            <a:pPr marL="285333" lvl="1" indent="-171450">
              <a:lnSpc>
                <a:spcPct val="100000"/>
              </a:lnSpc>
              <a:spcBef>
                <a:spcPts val="400"/>
              </a:spcBef>
              <a:buFont typeface="Arial,Sans-Serif" panose="020B0604020202020204" pitchFamily="34" charset="0"/>
              <a:buChar char="•"/>
            </a:pPr>
            <a:r>
              <a:rPr lang="prs-AF" sz="1200">
                <a:latin typeface="Helvetica Light"/>
              </a:rPr>
              <a:t>92٪ از ساکنان شهر کیسی در سروی اظهار داشتند دسترسی آسان به ذخایر طبیعی برای آنها مهم است</a:t>
            </a:r>
          </a:p>
          <a:p>
            <a:pPr marL="285333" lvl="1" indent="-171450">
              <a:lnSpc>
                <a:spcPct val="100000"/>
              </a:lnSpc>
              <a:spcBef>
                <a:spcPts val="400"/>
              </a:spcBef>
              <a:buFont typeface="Arial,Sans-Serif" panose="020B0604020202020204" pitchFamily="34" charset="0"/>
              <a:buChar char="•"/>
            </a:pPr>
            <a:r>
              <a:rPr lang="prs-AF" sz="1200">
                <a:latin typeface="Helvetica Light"/>
              </a:rPr>
              <a:t>سروی های خدمات پسماند به طور مداوم رضایتمندی بسیار بالای جامعه (بیش از 90٪) از خدمات جانبی را نشان می دهد، در حالی که مشخص شده است که 26٪ زباله های قرار داده شده در سطل آشغال که به محل دفن زباله می رود حاوی مواد قابل بازیافت است</a:t>
            </a:r>
          </a:p>
          <a:p>
            <a:pPr marL="285333" lvl="1" indent="-171450">
              <a:lnSpc>
                <a:spcPct val="100000"/>
              </a:lnSpc>
              <a:spcBef>
                <a:spcPts val="400"/>
              </a:spcBef>
              <a:buFont typeface="Arial,Sans-Serif" panose="020B0604020202020204" pitchFamily="34" charset="0"/>
              <a:buChar char="•"/>
            </a:pPr>
            <a:r>
              <a:rPr lang="prs-AF" sz="1200">
                <a:latin typeface="Helvetica Light"/>
              </a:rPr>
              <a:t>ترویج بازیافت و کاشت درختان بومی بیشترین اقدامی است که جامعه می تواند در جهت بهبود اثرات محیطی خود انجام دهد</a:t>
            </a:r>
          </a:p>
          <a:p>
            <a:pPr marL="285333" lvl="1" indent="-171450">
              <a:lnSpc>
                <a:spcPct val="100000"/>
              </a:lnSpc>
              <a:spcBef>
                <a:spcPts val="400"/>
              </a:spcBef>
              <a:buFont typeface="Arial,Sans-Serif" panose="020B0604020202020204" pitchFamily="34" charset="0"/>
              <a:buChar char="•"/>
            </a:pPr>
            <a:r>
              <a:rPr lang="prs-AF" sz="1200">
                <a:latin typeface="Helvetica Light"/>
              </a:rPr>
              <a:t>استراتژی های شهر کیسی که در زیر گفته شده ارزش خواندن دارند: </a:t>
            </a:r>
          </a:p>
          <a:p>
            <a:pPr marL="789304" lvl="2" indent="-171450">
              <a:lnSpc>
                <a:spcPct val="100000"/>
              </a:lnSpc>
              <a:spcBef>
                <a:spcPts val="400"/>
              </a:spcBef>
              <a:buFont typeface="Arial,Sans-Serif" panose="020B0604020202020204" pitchFamily="34" charset="0"/>
              <a:buChar char="•"/>
            </a:pPr>
            <a:r>
              <a:rPr lang="prs-AF" sz="1200">
                <a:latin typeface="Helvetica Light"/>
              </a:rPr>
              <a:t>راجع به زباله های خود دوباره فکر کنید </a:t>
            </a:r>
            <a:r>
              <a:rPr lang="en-US" sz="1200">
                <a:latin typeface="Helvetica Light"/>
                <a:hlinkClick r:id="rId2"/>
              </a:rPr>
              <a:t>https://www.casey.vic.gov.au/sites/default/public/2018-10/Rethink-you-Waste-Strategy-2016_2022.pdf</a:t>
            </a:r>
          </a:p>
          <a:p>
            <a:pPr marL="789304" lvl="2" indent="-171450">
              <a:lnSpc>
                <a:spcPct val="100000"/>
              </a:lnSpc>
              <a:spcBef>
                <a:spcPts val="400"/>
              </a:spcBef>
              <a:buFont typeface="Arial,Sans-Serif" panose="020B0604020202020204" pitchFamily="34" charset="0"/>
              <a:buChar char="•"/>
            </a:pPr>
            <a:r>
              <a:rPr lang="en-US" sz="1200">
                <a:latin typeface="Helvetica Light"/>
              </a:rPr>
              <a:t> </a:t>
            </a:r>
            <a:r>
              <a:rPr lang="prs-AF" sz="1200">
                <a:latin typeface="Helvetica Light"/>
              </a:rPr>
              <a:t>طرح مدیریت آلایندگی </a:t>
            </a:r>
            <a:r>
              <a:rPr lang="en-US" sz="1200">
                <a:latin typeface="Helvetica Light"/>
                <a:hlinkClick r:id="rId3"/>
              </a:rPr>
              <a:t>https://www.casey.vic.gov.au/sites/default/files/2018-09/Emissions-Management-Plan-2018-22-Attachment-A.pdf</a:t>
            </a:r>
          </a:p>
          <a:p>
            <a:pPr marL="789304" lvl="2" indent="-171450">
              <a:lnSpc>
                <a:spcPct val="100000"/>
              </a:lnSpc>
              <a:spcBef>
                <a:spcPts val="400"/>
              </a:spcBef>
              <a:buFont typeface="Arial,Sans-Serif" panose="020B0604020202020204" pitchFamily="34" charset="0"/>
              <a:buChar char="•"/>
            </a:pPr>
            <a:r>
              <a:rPr lang="prs-AF" sz="1200">
                <a:latin typeface="Helvetica Light"/>
              </a:rPr>
              <a:t>استراتژی تنوع زیستی </a:t>
            </a:r>
            <a:r>
              <a:rPr lang="en-US" sz="1200">
                <a:latin typeface="Helvetica Light"/>
                <a:hlinkClick r:id="rId4"/>
              </a:rPr>
              <a:t>https://www.casey.vic.gov.au/sites/default/files/2018-09/Casey-s-Biodiversity-Strategy-15-05-2018%20%281%29.pdf</a:t>
            </a:r>
          </a:p>
          <a:p>
            <a:pPr marL="789722" lvl="1"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sz="1100" dirty="0"/>
          </a:p>
        </p:txBody>
      </p:sp>
      <p:sp>
        <p:nvSpPr>
          <p:cNvPr id="9"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prs-AF"/>
              <a:t>چیزهایی که باید در نظر گرفت</a:t>
            </a:r>
          </a:p>
        </p:txBody>
      </p:sp>
    </p:spTree>
    <p:extLst>
      <p:ext uri="{BB962C8B-B14F-4D97-AF65-F5344CB8AC3E}">
        <p14:creationId xmlns:p14="http://schemas.microsoft.com/office/powerpoint/2010/main" val="3739113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pPr algn="l" rtl="0"/>
            <a:r>
              <a:rPr lang="en-US" dirty="0">
                <a:solidFill>
                  <a:schemeClr val="accent2"/>
                </a:solidFill>
              </a:rPr>
              <a:t>Things to consider</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US" sz="1400" b="1" dirty="0">
                <a:latin typeface="Helvetica Light"/>
              </a:rPr>
              <a:t>How can we better prepare for more frequent extreme weather events, such as severe storms and bushfires over the coming years and decades?</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Casey is expected to be hotter and drier. This is due to the combination of higher temperatures, increased evaporation, and the reduction in annual rainfall. The drier landscape will result in an increased risk of bushfires.</a:t>
            </a:r>
            <a:endParaRPr lang="en-GB" sz="1200" dirty="0"/>
          </a:p>
          <a:p>
            <a:pPr marL="285750" indent="-285750">
              <a:lnSpc>
                <a:spcPct val="100000"/>
              </a:lnSpc>
              <a:spcBef>
                <a:spcPts val="400"/>
              </a:spcBef>
              <a:buChar char="•"/>
            </a:pPr>
            <a:r>
              <a:rPr lang="en-AU" sz="1200" dirty="0">
                <a:latin typeface="Helvetica Light"/>
              </a:rPr>
              <a:t>Impacts from this include increased demand for emergency response, medical assistance and recovery; impacts on public facilities including schools, reserves and parks; and health impacts from decreased air quality.</a:t>
            </a: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The CSIRO predicts rainfall will decrease by 8% in 2030 and 23% by 2070.</a:t>
            </a:r>
          </a:p>
          <a:p>
            <a:pPr marL="285750" indent="-285750">
              <a:lnSpc>
                <a:spcPct val="100000"/>
              </a:lnSpc>
              <a:spcBef>
                <a:spcPts val="400"/>
              </a:spcBef>
              <a:buChar char="•"/>
            </a:pPr>
            <a:r>
              <a:rPr lang="en-AU" sz="1200" dirty="0">
                <a:latin typeface="Helvetica Light"/>
              </a:rPr>
              <a:t>Although there will be less average rainfall, when it does rain, storm events are likely to be more extreme. Increased rainfall intensity may cause flash flooding and the strength and frequency of wind is also expected to increase.</a:t>
            </a:r>
          </a:p>
          <a:p>
            <a:pPr marL="285750" indent="-285750">
              <a:lnSpc>
                <a:spcPct val="100000"/>
              </a:lnSpc>
              <a:spcBef>
                <a:spcPts val="400"/>
              </a:spcBef>
              <a:buChar char="•"/>
            </a:pPr>
            <a:r>
              <a:rPr lang="en-AU" sz="1200" dirty="0">
                <a:latin typeface="Helvetica Light"/>
              </a:rPr>
              <a:t>Sea levels have already risen and this is projected to continue. The effects of sea level rise will be most pronounced during extreme tides and storm events when the effects of wind amplify the height and force of waves. Sea levels are predicted to rise up to 490mm in 2070.</a:t>
            </a:r>
            <a:endParaRPr lang="en-AU" sz="1200" dirty="0"/>
          </a:p>
          <a:p>
            <a:pPr marL="285750" indent="-285750">
              <a:lnSpc>
                <a:spcPct val="100000"/>
              </a:lnSpc>
              <a:spcBef>
                <a:spcPts val="400"/>
              </a:spcBef>
              <a:buChar char="•"/>
            </a:pPr>
            <a:r>
              <a:rPr lang="en-AU" sz="1200" dirty="0">
                <a:latin typeface="Helvetica Light"/>
              </a:rPr>
              <a:t>Impacts from sea level rise will be flooding in low-lying residential and commercial properties, damage or loss of beaches, coastal wetlands and foreshore reserves and their amenities, as well as negative impacts on businesses dependent on beach-related tourism.</a:t>
            </a:r>
            <a:endParaRPr lang="en-AU" sz="1200" dirty="0"/>
          </a:p>
          <a:p>
            <a:pPr marL="285750" indent="-285750">
              <a:lnSpc>
                <a:spcPct val="100000"/>
              </a:lnSpc>
              <a:spcBef>
                <a:spcPts val="400"/>
              </a:spcBef>
              <a:buChar char="•"/>
            </a:pPr>
            <a:r>
              <a:rPr lang="en-AU" sz="1200" dirty="0">
                <a:latin typeface="Helvetica Light"/>
              </a:rPr>
              <a:t>Action by individuals and the community can scale up and create a collective change to mitigate climate change. Some of the areas to consider are: improving household efficiency, understanding energy use, using sustainable transport such as bikes, reducing consumption and waste generation. </a:t>
            </a:r>
          </a:p>
          <a:p>
            <a:pPr marL="285750" indent="-285750">
              <a:lnSpc>
                <a:spcPct val="100000"/>
              </a:lnSpc>
              <a:spcBef>
                <a:spcPts val="400"/>
              </a:spcBef>
              <a:buChar char="•"/>
            </a:pPr>
            <a:r>
              <a:rPr lang="en-AU" sz="1200" dirty="0">
                <a:latin typeface="Helvetica Light"/>
              </a:rPr>
              <a:t>More information can be found •</a:t>
            </a:r>
            <a:r>
              <a:rPr lang="en-AU" sz="1200" dirty="0">
                <a:latin typeface="Helvetica Light"/>
                <a:hlinkClick r:id="rId2"/>
              </a:rPr>
              <a:t>https://www.seccca.org.au/</a:t>
            </a:r>
          </a:p>
          <a:p>
            <a:pPr>
              <a:lnSpc>
                <a:spcPct val="100000"/>
              </a:lnSpc>
              <a:spcBef>
                <a:spcPts val="400"/>
              </a:spcBef>
            </a:pPr>
            <a:r>
              <a:rPr lang="en-AU" sz="1200" dirty="0">
                <a:latin typeface="Helvetica Light"/>
              </a:rPr>
              <a:t>       and at </a:t>
            </a:r>
            <a:r>
              <a:rPr lang="en-AU" sz="1200" dirty="0">
                <a:latin typeface="Helvetica Light"/>
                <a:hlinkClick r:id="rId3"/>
              </a:rPr>
              <a:t>https://www.casey.vic.gov.au/sites/default/files-public/user-files/Waste%20%26%20environment/Guides/Climate_Change_booklet.pdf</a:t>
            </a:r>
            <a:r>
              <a:rPr lang="en-AU" sz="1200" dirty="0">
                <a:latin typeface="Helvetica Light"/>
              </a:rPr>
              <a:t> </a:t>
            </a:r>
            <a:endParaRPr lang="en-AU" sz="1200" dirty="0"/>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1778997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prs-AF">
                <a:solidFill>
                  <a:schemeClr val="accent2"/>
                </a:solidFill>
              </a:rPr>
              <a:t>چیزهایی که باید در نظر گرفت</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r" defTabSz="914400" rtl="1"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r" defTabSz="914400" rtl="1"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r" defTabSz="914400" rtl="1"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r" defTabSz="914400" rtl="1"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r" defTabSz="914400" rtl="1"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r" defTabSz="914400" rtl="1"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prs-AF" sz="1400" b="1">
                <a:latin typeface="Helvetica Light"/>
              </a:rPr>
              <a:t>چگونه می توانیم برای رویدادهای مکرر شدید آب و هوایی، مانند طوفان های شدید و آتش سوزی طی سال ها و دهه های آینده، آمادگی بیشتری داشته باشیم؟ </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prs-AF" sz="1200">
                <a:latin typeface="Helvetica Light"/>
              </a:rPr>
              <a:t>انتظار می رود شهر کیسی گرمتر و خشک تر شود. این مساله به دلیل ترکیب دمای های بالاتر، افزایش تبخیر و کاهش بارندگی سالانه است. دشتهای خشک تر منجر به افزایش خطر آتش سوزی خواهد شد.</a:t>
            </a:r>
          </a:p>
          <a:p>
            <a:pPr marL="285750" indent="-285750">
              <a:lnSpc>
                <a:spcPct val="100000"/>
              </a:lnSpc>
              <a:spcBef>
                <a:spcPts val="400"/>
              </a:spcBef>
              <a:buChar char="•"/>
            </a:pPr>
            <a:r>
              <a:rPr lang="prs-AF" sz="1200">
                <a:latin typeface="Helvetica Light"/>
              </a:rPr>
              <a:t>تأثیرات ناشی از این مساله شامل افزایش تقاضا برای پاسخ اضطراری، کمک طبی و بهبودی؛ تأثیر بر اماکن عمومی به شمول مکاتب، ذخایر و پارکها و اثرات صحی ناشی از کاهش کیفیت هوا میشود..</a:t>
            </a:r>
          </a:p>
          <a:p>
            <a:pPr marL="285750" indent="-285750">
              <a:lnSpc>
                <a:spcPct val="100000"/>
              </a:lnSpc>
              <a:spcBef>
                <a:spcPts val="400"/>
              </a:spcBef>
              <a:buFont typeface="Arial" panose="020B0604020202020204" pitchFamily="34" charset="0"/>
              <a:buChar char="•"/>
            </a:pPr>
            <a:r>
              <a:rPr lang="prs-AF" sz="1200">
                <a:latin typeface="Helvetica Light"/>
              </a:rPr>
              <a:t>سازمان تحقیقات علمی و صنعتی مشترک المنافع پیش بینی می کند که میزان بارندگی در سال 2030 تا 8 فیصد و در سال 2070 تا 23 فیصد کاهش یابد.</a:t>
            </a:r>
          </a:p>
          <a:p>
            <a:pPr marL="285750" indent="-285750">
              <a:lnSpc>
                <a:spcPct val="100000"/>
              </a:lnSpc>
              <a:spcBef>
                <a:spcPts val="400"/>
              </a:spcBef>
              <a:buChar char="•"/>
            </a:pPr>
            <a:r>
              <a:rPr lang="prs-AF" sz="1200">
                <a:latin typeface="Helvetica Light"/>
              </a:rPr>
              <a:t>اگرچه میزان بارندگی به طور متوسط کمتر خواهد بود، اما هنگامی که باران می بارد، وقوع طوفانها شدیدتر می شود. افزایش شدت بارندگی ممکن است باعث جاری شدن سیل در هنگام باران شود و همچنین قدرت و دفعات وزش باد نیز افزایش یابد.</a:t>
            </a:r>
          </a:p>
          <a:p>
            <a:pPr marL="285750" indent="-285750">
              <a:lnSpc>
                <a:spcPct val="100000"/>
              </a:lnSpc>
              <a:spcBef>
                <a:spcPts val="400"/>
              </a:spcBef>
              <a:buChar char="•"/>
            </a:pPr>
            <a:r>
              <a:rPr lang="prs-AF" sz="1200">
                <a:latin typeface="Helvetica Light"/>
              </a:rPr>
              <a:t>سطح دریاها در حال حاضر افزایش یافته و پیش بینی می شود این روند ادامه یابد. وقتی که اثرات باد باعث تقویت ارتفاع و نیروی امواج شود، اثرات افزایش سطح دریاها در طول جزر و مد شدید بارزتر خواهد بود. پیش بینی می شود که سطح دریا در سال 2070 تا 490 میلی متر افزایش یابد.</a:t>
            </a:r>
          </a:p>
          <a:p>
            <a:pPr marL="285750" indent="-285750">
              <a:lnSpc>
                <a:spcPct val="100000"/>
              </a:lnSpc>
              <a:spcBef>
                <a:spcPts val="400"/>
              </a:spcBef>
              <a:buChar char="•"/>
            </a:pPr>
            <a:r>
              <a:rPr lang="prs-AF" sz="1200">
                <a:latin typeface="Helvetica Light"/>
              </a:rPr>
              <a:t>تأثیرات ناشی از بالا آمدن سطح دریا موجب جاری شدن سیل در محل های های مسکونی و تجاری که در ارتفاع کم قرار دارند می شود، و موجب خسارت به یا از دست دادن سواحل، تالاب های ساحلی و ذخایر ساحلی و امکانات رفاهی آنها شده و همچنین تأثیرات منفی بر مشاغل وابسته به گردشگری مرتبط با ساحل خواهد شد.</a:t>
            </a:r>
          </a:p>
          <a:p>
            <a:pPr marL="285750" indent="-285750">
              <a:lnSpc>
                <a:spcPct val="100000"/>
              </a:lnSpc>
              <a:spcBef>
                <a:spcPts val="400"/>
              </a:spcBef>
              <a:buChar char="•"/>
            </a:pPr>
            <a:r>
              <a:rPr lang="prs-AF" sz="1200">
                <a:latin typeface="Helvetica Light"/>
              </a:rPr>
              <a:t>اقدام توسط افراد و جامعه می تواند یک تغییر جمعی برای کاهش تغییرات آب و هوایی ایجاد کند. برخی از زمینه های مورد بررسی عبارتند از: بهبود کارایی خانوار، درک مصرف انرژی، استفاده از حمل و نقل پایدار مانند بایسکل، کاهش مصرف و تولید زباله. </a:t>
            </a:r>
          </a:p>
          <a:p>
            <a:pPr marL="285750" indent="-285750">
              <a:lnSpc>
                <a:spcPct val="100000"/>
              </a:lnSpc>
              <a:spcBef>
                <a:spcPts val="400"/>
              </a:spcBef>
              <a:buChar char="•"/>
            </a:pPr>
            <a:r>
              <a:rPr lang="prs-AF" sz="1200">
                <a:latin typeface="Helvetica Light"/>
              </a:rPr>
              <a:t>معلومات بیشتر را بر روی این ویبسایت بیابید </a:t>
            </a:r>
            <a:r>
              <a:rPr lang="en-US" sz="1200">
                <a:latin typeface="Helvetica Light"/>
                <a:hlinkClick r:id="rId2"/>
              </a:rPr>
              <a:t>https://www.seccca.org.au/</a:t>
            </a:r>
          </a:p>
          <a:p>
            <a:pPr>
              <a:lnSpc>
                <a:spcPct val="100000"/>
              </a:lnSpc>
              <a:spcBef>
                <a:spcPts val="400"/>
              </a:spcBef>
            </a:pPr>
            <a:r>
              <a:rPr lang="en-US" sz="1200">
                <a:latin typeface="Helvetica Light"/>
              </a:rPr>
              <a:t>       </a:t>
            </a:r>
            <a:r>
              <a:rPr lang="prs-AF" sz="1200">
                <a:latin typeface="Helvetica Light"/>
              </a:rPr>
              <a:t>و بر روی </a:t>
            </a:r>
            <a:r>
              <a:rPr lang="en-US" sz="1200">
                <a:latin typeface="Helvetica Light"/>
                <a:hlinkClick r:id="rId3"/>
              </a:rPr>
              <a:t>https://www.casey.vic.gov.au/sites/default/files-public/user-files/Waste%20%26%20environment/Guides/Climate_Change_booklet.pdf</a:t>
            </a:r>
            <a:r>
              <a:rPr lang="en-US" sz="1200">
                <a:latin typeface="Helvetica Light"/>
              </a:rPr>
              <a:t>  </a:t>
            </a:r>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73433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pPr algn="l" rtl="0"/>
            <a:r>
              <a:rPr lang="en-AU"/>
              <a:t>Now bring your conversation to life!!</a:t>
            </a:r>
            <a:endParaRPr lang="en-US"/>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gn="l" rtl="0">
              <a:spcAft>
                <a:spcPts val="600"/>
              </a:spcAft>
            </a:pPr>
            <a:r>
              <a:rPr lang="en-AU" sz="1400" dirty="0"/>
              <a:t>We’ve set up a number of ways to submit your feedback once you’ve had your discussion.  </a:t>
            </a:r>
          </a:p>
          <a:p>
            <a:pPr algn="l" rtl="0">
              <a:spcBef>
                <a:spcPts val="400"/>
              </a:spcBef>
            </a:pPr>
            <a:r>
              <a:rPr lang="en-AU" sz="1400" dirty="0"/>
              <a:t>You can:</a:t>
            </a:r>
          </a:p>
          <a:p>
            <a:pPr marL="342900" indent="-342900" algn="l" rtl="0">
              <a:spcAft>
                <a:spcPts val="600"/>
              </a:spcAft>
              <a:buFont typeface="+mj-lt"/>
              <a:buAutoNum type="arabicPeriod"/>
            </a:pPr>
            <a:r>
              <a:rPr lang="en-AU" sz="1400" dirty="0"/>
              <a:t>Have your discussion together and then you can each individually respond using the </a:t>
            </a:r>
            <a:r>
              <a:rPr lang="en-AU" sz="1400" dirty="0">
                <a:hlinkClick r:id="rId2"/>
              </a:rPr>
              <a:t>Casey Conversations </a:t>
            </a:r>
            <a:r>
              <a:rPr lang="en-AU" sz="1400" dirty="0"/>
              <a:t>website – either through the ‘Join Live’ or ‘Questionnaire’ tools</a:t>
            </a:r>
          </a:p>
          <a:p>
            <a:pPr marL="342900" indent="-342900" algn="l" rtl="0">
              <a:spcAft>
                <a:spcPts val="600"/>
              </a:spcAft>
              <a:buFont typeface="+mj-lt"/>
              <a:buAutoNum type="arabicPeriod"/>
            </a:pPr>
            <a:r>
              <a:rPr lang="en-AU" sz="1400" dirty="0"/>
              <a:t>Enter feedback directly whilst together into the Shape Your City ‘Join Live’ tool on </a:t>
            </a:r>
            <a:r>
              <a:rPr lang="en-AU" sz="1400" dirty="0">
                <a:hlinkClick r:id="rId2"/>
              </a:rPr>
              <a:t>Casey Conversations</a:t>
            </a:r>
            <a:r>
              <a:rPr lang="en-AU" sz="1400" dirty="0"/>
              <a:t>. Individuals in your group can suggest their ideas and like or unlike comments, helping you as the host prioritise actions or ideas. </a:t>
            </a:r>
          </a:p>
          <a:p>
            <a:pPr marL="342900" indent="-342900" algn="l" rtl="0">
              <a:spcAft>
                <a:spcPts val="600"/>
              </a:spcAft>
              <a:buFont typeface="+mj-lt"/>
              <a:buAutoNum type="arabicPeriod"/>
            </a:pPr>
            <a:r>
              <a:rPr lang="en-AU" sz="1400" dirty="0"/>
              <a:t>Have your discussion and take notes in a document type like Microsoft Word, or the attached PDF pages.  These can be sent into the Council via </a:t>
            </a:r>
            <a:r>
              <a:rPr lang="en-AU" sz="1400" dirty="0">
                <a:hlinkClick r:id="rId3"/>
              </a:rPr>
              <a:t>communityengagement@casey.vic.gov.au</a:t>
            </a:r>
            <a:endParaRPr lang="en-AU" sz="1400" dirty="0"/>
          </a:p>
          <a:p>
            <a:pPr marL="342900" indent="-342900" algn="l" rtl="0">
              <a:spcAft>
                <a:spcPts val="600"/>
              </a:spcAft>
              <a:buFont typeface="+mj-lt"/>
              <a:buAutoNum type="arabicPeriod"/>
            </a:pPr>
            <a:r>
              <a:rPr lang="en-AU" sz="1400" dirty="0"/>
              <a:t>Have some fun and record your discussion as a video or in interview style! These can be sent into the Council via </a:t>
            </a:r>
            <a:r>
              <a:rPr lang="en-AU" sz="1400" dirty="0">
                <a:hlinkClick r:id="rId3"/>
              </a:rPr>
              <a:t>communityengagement@casey.vic.gov.au</a:t>
            </a:r>
            <a:r>
              <a:rPr lang="en-AU" sz="1400" dirty="0"/>
              <a:t>, and if you give permission we will load it onto the </a:t>
            </a:r>
            <a:r>
              <a:rPr lang="en-AU" sz="1400" dirty="0">
                <a:hlinkClick r:id="rId2"/>
              </a:rPr>
              <a:t>Casey Conversations </a:t>
            </a:r>
            <a:r>
              <a:rPr lang="en-AU" sz="1400" dirty="0"/>
              <a:t>website </a:t>
            </a:r>
          </a:p>
          <a:p>
            <a:pPr marL="342900" indent="-342900" algn="l" rtl="0">
              <a:spcAft>
                <a:spcPts val="600"/>
              </a:spcAft>
              <a:buFont typeface="+mj-lt"/>
              <a:buAutoNum type="arabicPeriod"/>
            </a:pPr>
            <a:r>
              <a:rPr lang="en-AU" sz="1400" dirty="0"/>
              <a:t>Draw us a picture or create a picture library of your discussion. These can be sent into the Council via </a:t>
            </a:r>
            <a:r>
              <a:rPr lang="en-AU" sz="1400" dirty="0">
                <a:hlinkClick r:id="rId3"/>
              </a:rPr>
              <a:t>communityengagement@casey.vic.gov.au</a:t>
            </a:r>
            <a:r>
              <a:rPr lang="en-AU" sz="1400" dirty="0"/>
              <a:t>, and we can also load these onto the </a:t>
            </a:r>
            <a:r>
              <a:rPr lang="en-AU" sz="1400" dirty="0">
                <a:hlinkClick r:id="rId2"/>
              </a:rPr>
              <a:t>Casey Conversations </a:t>
            </a:r>
            <a:r>
              <a:rPr lang="en-AU" sz="1400" dirty="0"/>
              <a:t>website with your permission</a:t>
            </a:r>
          </a:p>
          <a:p>
            <a:pPr algn="l" rtl="0">
              <a:lnSpc>
                <a:spcPct val="100000"/>
              </a:lnSpc>
              <a:spcAft>
                <a:spcPts val="1200"/>
              </a:spcAft>
            </a:pPr>
            <a:endParaRPr lang="en-US" sz="1400" dirty="0"/>
          </a:p>
        </p:txBody>
      </p:sp>
    </p:spTree>
    <p:extLst>
      <p:ext uri="{BB962C8B-B14F-4D97-AF65-F5344CB8AC3E}">
        <p14:creationId xmlns:p14="http://schemas.microsoft.com/office/powerpoint/2010/main" val="2243073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prs-AF"/>
              <a:t>حالا گفتمان خود را به زندگی تان بیاورید!!</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prs-AF" sz="1400"/>
              <a:t>ما پس از بحث و گفتگو، چندین روش برای ارسال بازخورد شما ایجاد کرده ایم.  </a:t>
            </a:r>
          </a:p>
          <a:p>
            <a:pPr>
              <a:spcBef>
                <a:spcPts val="400"/>
              </a:spcBef>
            </a:pPr>
            <a:r>
              <a:rPr lang="prs-AF" sz="1400"/>
              <a:t>شما می توانید:</a:t>
            </a:r>
          </a:p>
          <a:p>
            <a:pPr marL="342900" indent="-342900">
              <a:spcAft>
                <a:spcPts val="600"/>
              </a:spcAft>
              <a:buFont typeface="+mj-lt"/>
              <a:buAutoNum type="arabicPeriod"/>
            </a:pPr>
            <a:r>
              <a:rPr lang="prs-AF" sz="1400"/>
              <a:t>بحث خود را با هم داشته باشید و سپس می توانید با استفاده از ویب سایت </a:t>
            </a:r>
            <a:r>
              <a:rPr lang="prs-AF" sz="1400">
                <a:hlinkClick r:id="rId2"/>
              </a:rPr>
              <a:t>گفتمان های شهر کیسی</a:t>
            </a:r>
            <a:r>
              <a:rPr lang="prs-AF" sz="1400"/>
              <a:t> - یا از طریق ابزار های "پیوستن به صورت زنده " یا "پرسشنامه" به صورت جداگانه پاسخ دهید.</a:t>
            </a:r>
          </a:p>
          <a:p>
            <a:pPr marL="342900" indent="-342900">
              <a:spcAft>
                <a:spcPts val="600"/>
              </a:spcAft>
              <a:buFont typeface="+mj-lt"/>
              <a:buAutoNum type="arabicPeriod"/>
            </a:pPr>
            <a:r>
              <a:rPr lang="prs-AF" sz="1400"/>
              <a:t>بازخوردتان را مستقیما وقتی در کنار هم هستید از طریق ابزار «به صورت زنده بپیوندید» در قسمت </a:t>
            </a:r>
            <a:r>
              <a:rPr lang="prs-AF" sz="1400">
                <a:hlinkClick r:id="rId2"/>
              </a:rPr>
              <a:t>گفتمانهای شهر کیسی</a:t>
            </a:r>
            <a:r>
              <a:rPr lang="prs-AF" sz="1400"/>
              <a:t> وارد کنید. افراد گروپ شما می توانند ایده های خود را پیشنهاد دهند و نظرات را لایک و یا انلایک کنید، که این مساله به شما منحیث میزبان کمک میکند اقدامات یا ایده ها را در اولویت قرار دهید.</a:t>
            </a:r>
          </a:p>
          <a:p>
            <a:pPr marL="342900" indent="-342900">
              <a:spcAft>
                <a:spcPts val="600"/>
              </a:spcAft>
              <a:buFont typeface="+mj-lt"/>
              <a:buAutoNum type="arabicPeriod"/>
            </a:pPr>
            <a:r>
              <a:rPr lang="prs-AF" sz="1400"/>
              <a:t> بحث خود را مطرح کنید و در یک فایل به صورت ورد یا صفحات پیوست شده پی دی اف نوت برداری کنید.  اینها را میتوانید از طریق </a:t>
            </a:r>
            <a:r>
              <a:rPr lang="en-US" sz="1400">
                <a:hlinkClick r:id="rId3"/>
              </a:rPr>
              <a:t>communityengagement@casey.vic.gov.au</a:t>
            </a:r>
            <a:r>
              <a:rPr lang="prs-AF" sz="1400"/>
              <a:t>به شورا ارسال نمایید</a:t>
            </a:r>
          </a:p>
          <a:p>
            <a:pPr marL="342900" indent="-342900">
              <a:spcAft>
                <a:spcPts val="600"/>
              </a:spcAft>
              <a:buFont typeface="+mj-lt"/>
              <a:buAutoNum type="arabicPeriod"/>
            </a:pPr>
            <a:r>
              <a:rPr lang="prs-AF" sz="1400"/>
              <a:t>کمی لذت ببرید و بحث خود را به صورت ویدیویی یا به سبک مصاحبه ضبط کنید! اینها را میتوانید از طریق </a:t>
            </a:r>
            <a:r>
              <a:rPr lang="en-US" sz="1400">
                <a:hlinkClick r:id="rId3"/>
              </a:rPr>
              <a:t>communityengagement@casey.vic.gov.au</a:t>
            </a:r>
            <a:r>
              <a:rPr lang="prs-AF" sz="1400"/>
              <a:t>به شورا ارسال نمایید و اگر اجازه دهید ما آن را در ویب سایت </a:t>
            </a:r>
            <a:r>
              <a:rPr lang="prs-AF" sz="1400">
                <a:hlinkClick r:id="rId2"/>
              </a:rPr>
              <a:t>گفتمان شهر کیسی</a:t>
            </a:r>
            <a:r>
              <a:rPr lang="prs-AF" sz="1400"/>
              <a:t> بارگذاری خواهیم کرد</a:t>
            </a:r>
          </a:p>
          <a:p>
            <a:pPr marL="342900" indent="-342900">
              <a:spcAft>
                <a:spcPts val="600"/>
              </a:spcAft>
              <a:buFont typeface="+mj-lt"/>
              <a:buAutoNum type="arabicPeriod"/>
            </a:pPr>
            <a:r>
              <a:rPr lang="prs-AF" sz="1400"/>
              <a:t> برای ما یک عکس بکشید یا یک کتابخانه عکس از بحث خود ایجاد کنید. اینها را میتوانید از طریق </a:t>
            </a:r>
            <a:r>
              <a:rPr lang="en-US" sz="1400">
                <a:hlinkClick r:id="rId3"/>
              </a:rPr>
              <a:t>communityengagement@casey.vic.gov.au</a:t>
            </a:r>
            <a:r>
              <a:rPr lang="prs-AF" sz="1400"/>
              <a:t>به شورا ارسال نمایید و با اجازه شما آن را در ویب سایت </a:t>
            </a:r>
            <a:r>
              <a:rPr lang="prs-AF" sz="1400">
                <a:hlinkClick r:id="rId2"/>
              </a:rPr>
              <a:t>گفتمان شهر کیسی</a:t>
            </a:r>
            <a:r>
              <a:rPr lang="prs-AF" sz="1400"/>
              <a:t> بارگذاری خواهیم کرد</a:t>
            </a:r>
          </a:p>
          <a:p>
            <a:pPr>
              <a:lnSpc>
                <a:spcPct val="100000"/>
              </a:lnSpc>
              <a:spcAft>
                <a:spcPts val="1200"/>
              </a:spcAft>
            </a:pPr>
            <a:endParaRPr lang="en-US" sz="1400"/>
          </a:p>
        </p:txBody>
      </p:sp>
    </p:spTree>
    <p:extLst>
      <p:ext uri="{BB962C8B-B14F-4D97-AF65-F5344CB8AC3E}">
        <p14:creationId xmlns:p14="http://schemas.microsoft.com/office/powerpoint/2010/main" val="13727882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idx="4294967295"/>
          </p:nvPr>
        </p:nvSpPr>
        <p:spPr>
          <a:xfrm>
            <a:off x="253224" y="12700"/>
            <a:ext cx="10515600" cy="1149350"/>
          </a:xfrm>
        </p:spPr>
        <p:txBody>
          <a:bodyPr>
            <a:noAutofit/>
          </a:bodyPr>
          <a:lstStyle/>
          <a:p>
            <a:pPr algn="l" rtl="0"/>
            <a:r>
              <a:rPr lang="en-US"/>
              <a:t>Fill in pages (print me)</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53224" y="1039813"/>
            <a:ext cx="11644313" cy="817562"/>
          </a:xfrm>
        </p:spPr>
        <p:txBody>
          <a:bodyPr>
            <a:noAutofit/>
          </a:bodyPr>
          <a:lstStyle/>
          <a:p>
            <a:pPr marL="342900" indent="-342900" algn="l" rtl="0">
              <a:lnSpc>
                <a:spcPct val="100000"/>
              </a:lnSpc>
              <a:spcAft>
                <a:spcPts val="1200"/>
              </a:spcAft>
              <a:buFont typeface="+mj-lt"/>
              <a:buAutoNum type="arabicPeriod"/>
            </a:pPr>
            <a:r>
              <a:rPr lang="en-AU" sz="1400"/>
              <a:t>Thinking ahead ten years, to 2030, what is one sentence that you would like to be able to use to describe the place you live and why is that important to you? </a:t>
            </a:r>
          </a:p>
          <a:p>
            <a:pPr algn="l" rtl="0">
              <a:lnSpc>
                <a:spcPct val="100000"/>
              </a:lnSpc>
              <a:spcAft>
                <a:spcPts val="1200"/>
              </a:spcAft>
            </a:pPr>
            <a:endParaRPr lang="en-AU" sz="1400"/>
          </a:p>
          <a:p>
            <a:pPr algn="l" rtl="0">
              <a:lnSpc>
                <a:spcPct val="100000"/>
              </a:lnSpc>
              <a:spcAft>
                <a:spcPts val="1200"/>
              </a:spcAft>
            </a:pPr>
            <a:endParaRPr lang="en-US" sz="1400"/>
          </a:p>
        </p:txBody>
      </p:sp>
      <p:graphicFrame>
        <p:nvGraphicFramePr>
          <p:cNvPr id="47"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2151104545"/>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4021181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idx="4294967295"/>
          </p:nvPr>
        </p:nvSpPr>
        <p:spPr>
          <a:xfrm>
            <a:off x="253224" y="12700"/>
            <a:ext cx="10515600" cy="1149350"/>
          </a:xfrm>
        </p:spPr>
        <p:txBody>
          <a:bodyPr>
            <a:noAutofit/>
          </a:bodyPr>
          <a:lstStyle/>
          <a:p>
            <a:r>
              <a:rPr lang="prs-AF"/>
              <a:t>این صفحه ها را پر کنید (من را چاپ کن)</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53224" y="1039813"/>
            <a:ext cx="11644313" cy="817562"/>
          </a:xfrm>
        </p:spPr>
        <p:txBody>
          <a:bodyPr>
            <a:noAutofit/>
          </a:bodyPr>
          <a:lstStyle/>
          <a:p>
            <a:pPr marL="342900" indent="-342900">
              <a:lnSpc>
                <a:spcPct val="100000"/>
              </a:lnSpc>
              <a:spcAft>
                <a:spcPts val="1200"/>
              </a:spcAft>
              <a:buFont typeface="+mj-lt"/>
              <a:buAutoNum type="arabicPeriod"/>
            </a:pPr>
            <a:r>
              <a:rPr lang="prs-AF" sz="1400"/>
              <a:t>با فکر کردن به ده سال آینده، تا سال 2030، یک جمله ای که دوست دارید با استفاده از آن بتوانید مکان زندگی خود را توصیف کنید چیست و چرا این مساله برای شما مهم است؟</a:t>
            </a:r>
          </a:p>
          <a:p>
            <a:pPr>
              <a:lnSpc>
                <a:spcPct val="100000"/>
              </a:lnSpc>
              <a:spcAft>
                <a:spcPts val="1200"/>
              </a:spcAft>
            </a:pPr>
            <a:endParaRPr lang="en-AU" sz="1400"/>
          </a:p>
          <a:p>
            <a:pPr>
              <a:lnSpc>
                <a:spcPct val="100000"/>
              </a:lnSpc>
              <a:spcAft>
                <a:spcPts val="1200"/>
              </a:spcAft>
            </a:pPr>
            <a:endParaRPr lang="en-US" sz="1400"/>
          </a:p>
        </p:txBody>
      </p:sp>
      <p:graphicFrame>
        <p:nvGraphicFramePr>
          <p:cNvPr id="47"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109132986"/>
              </p:ext>
            </p:extLst>
          </p:nvPr>
        </p:nvGraphicFramePr>
        <p:xfrm>
          <a:off x="717452" y="1498009"/>
          <a:ext cx="11015002" cy="4526280"/>
        </p:xfrm>
        <a:graphic>
          <a:graphicData uri="http://schemas.openxmlformats.org/drawingml/2006/table">
            <a:tbl>
              <a:tblPr rtl="1"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28829604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idx="4294967295"/>
          </p:nvPr>
        </p:nvSpPr>
        <p:spPr>
          <a:xfrm>
            <a:off x="196950" y="0"/>
            <a:ext cx="10515600" cy="1147763"/>
          </a:xfrm>
        </p:spPr>
        <p:txBody>
          <a:bodyPr/>
          <a:lstStyle/>
          <a:p>
            <a:pPr algn="l" rtl="0"/>
            <a:r>
              <a:rPr lang="en-US"/>
              <a:t>Fill in pages (print me)</a:t>
            </a:r>
            <a:endParaRPr lang="en-US">
              <a:solidFill>
                <a:schemeClr val="accent3"/>
              </a:solidFill>
            </a:endParaRP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96950" y="922338"/>
            <a:ext cx="11772900" cy="1412875"/>
          </a:xfrm>
        </p:spPr>
        <p:txBody>
          <a:bodyPr>
            <a:noAutofit/>
          </a:bodyPr>
          <a:lstStyle/>
          <a:p>
            <a:pPr marL="342900" indent="-342900" algn="l" rtl="0">
              <a:lnSpc>
                <a:spcPct val="120000"/>
              </a:lnSpc>
              <a:spcBef>
                <a:spcPts val="400"/>
              </a:spcBef>
              <a:spcAft>
                <a:spcPts val="600"/>
              </a:spcAft>
              <a:buFont typeface="+mj-lt"/>
              <a:buAutoNum type="arabicPeriod" startAt="2"/>
            </a:pPr>
            <a:r>
              <a:rPr lang="en-AU" sz="1400"/>
              <a:t>What are some things that make you feel less connected to the place you live or that you think are not working and what can Casey do to solve that challenge? </a:t>
            </a:r>
            <a:endParaRPr lang="en-US" sz="1400"/>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2320832136"/>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16062528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idx="4294967295"/>
          </p:nvPr>
        </p:nvSpPr>
        <p:spPr>
          <a:xfrm>
            <a:off x="196950" y="0"/>
            <a:ext cx="10515600" cy="1147763"/>
          </a:xfrm>
        </p:spPr>
        <p:txBody>
          <a:bodyPr/>
          <a:lstStyle/>
          <a:p>
            <a:r>
              <a:rPr lang="prs-AF"/>
              <a:t>این صفحه ها را پر کنید (من را چاپ کن)</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96950" y="922338"/>
            <a:ext cx="11772900" cy="1412875"/>
          </a:xfrm>
        </p:spPr>
        <p:txBody>
          <a:bodyPr>
            <a:noAutofit/>
          </a:bodyPr>
          <a:lstStyle/>
          <a:p>
            <a:pPr marL="342900" indent="-342900">
              <a:lnSpc>
                <a:spcPct val="120000"/>
              </a:lnSpc>
              <a:spcBef>
                <a:spcPts val="400"/>
              </a:spcBef>
              <a:spcAft>
                <a:spcPts val="600"/>
              </a:spcAft>
              <a:buFont typeface="+mj-lt"/>
              <a:buAutoNum type="arabicPeriod" startAt="2"/>
            </a:pPr>
            <a:r>
              <a:rPr lang="prs-AF" sz="1400"/>
              <a:t>مواردی که باعث می شود کمتر با مکانی که در آن زندگی می کنید ارتباط برقرار کنید یا مواردی که فکر می کنید کار نمی کند چیست و شهر کیسی برای حل این چالش چه کاری می تواند انجام دهد؟</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43150947"/>
              </p:ext>
            </p:extLst>
          </p:nvPr>
        </p:nvGraphicFramePr>
        <p:xfrm>
          <a:off x="553330" y="1496376"/>
          <a:ext cx="11085340" cy="5029200"/>
        </p:xfrm>
        <a:graphic>
          <a:graphicData uri="http://schemas.openxmlformats.org/drawingml/2006/table">
            <a:tbl>
              <a:tblPr rtl="1"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1860342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11018" y="950913"/>
            <a:ext cx="11634788" cy="976312"/>
          </a:xfrm>
        </p:spPr>
        <p:txBody>
          <a:bodyPr>
            <a:noAutofit/>
          </a:bodyPr>
          <a:lstStyle/>
          <a:p>
            <a:pPr marL="342900" indent="-342900" algn="l" rtl="0">
              <a:lnSpc>
                <a:spcPct val="120000"/>
              </a:lnSpc>
              <a:spcBef>
                <a:spcPts val="400"/>
              </a:spcBef>
              <a:spcAft>
                <a:spcPts val="600"/>
              </a:spcAft>
              <a:buFont typeface="+mj-lt"/>
              <a:buAutoNum type="arabicPeriod" startAt="3"/>
            </a:pPr>
            <a:r>
              <a:rPr lang="en-AU" sz="1400"/>
              <a:t>What would give you more confidence in Council as your local governing body? </a:t>
            </a:r>
            <a:endParaRPr lang="en-US" sz="1400"/>
          </a:p>
        </p:txBody>
      </p:sp>
      <p:sp>
        <p:nvSpPr>
          <p:cNvPr id="7" name="Title 1">
            <a:extLst>
              <a:ext uri="{FF2B5EF4-FFF2-40B4-BE49-F238E27FC236}">
                <a16:creationId xmlns:a16="http://schemas.microsoft.com/office/drawing/2014/main" id="{9B7B6499-E037-1240-A7B4-0DE734F68FEE}"/>
              </a:ext>
            </a:extLst>
          </p:cNvPr>
          <p:cNvSpPr>
            <a:spLocks noGrp="1"/>
          </p:cNvSpPr>
          <p:nvPr>
            <p:ph type="title" idx="4294967295"/>
          </p:nvPr>
        </p:nvSpPr>
        <p:spPr>
          <a:xfrm>
            <a:off x="211018" y="12700"/>
            <a:ext cx="10515600" cy="1149350"/>
          </a:xfrm>
        </p:spPr>
        <p:txBody>
          <a:bodyPr>
            <a:noAutofit/>
          </a:bodyPr>
          <a:lstStyle/>
          <a:p>
            <a:pPr algn="l" rtl="0"/>
            <a:r>
              <a:rPr lang="en-US"/>
              <a:t>Fill in pages (print me)</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806841588"/>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3872560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11018" y="950913"/>
            <a:ext cx="11634788" cy="976312"/>
          </a:xfrm>
        </p:spPr>
        <p:txBody>
          <a:bodyPr>
            <a:noAutofit/>
          </a:bodyPr>
          <a:lstStyle/>
          <a:p>
            <a:pPr marL="342900" indent="-342900">
              <a:lnSpc>
                <a:spcPct val="120000"/>
              </a:lnSpc>
              <a:spcBef>
                <a:spcPts val="400"/>
              </a:spcBef>
              <a:spcAft>
                <a:spcPts val="600"/>
              </a:spcAft>
              <a:buFont typeface="+mj-lt"/>
              <a:buAutoNum type="arabicPeriod" startAt="3"/>
            </a:pPr>
            <a:r>
              <a:rPr lang="prs-AF" sz="1400"/>
              <a:t>چه چیزی باعث اعتماد بیشتر شما به شورا منحیث نهاد حاکم محلی می شود؟</a:t>
            </a:r>
          </a:p>
        </p:txBody>
      </p:sp>
      <p:sp>
        <p:nvSpPr>
          <p:cNvPr id="7" name="Title 1">
            <a:extLst>
              <a:ext uri="{FF2B5EF4-FFF2-40B4-BE49-F238E27FC236}">
                <a16:creationId xmlns:a16="http://schemas.microsoft.com/office/drawing/2014/main" id="{9B7B6499-E037-1240-A7B4-0DE734F68FEE}"/>
              </a:ext>
            </a:extLst>
          </p:cNvPr>
          <p:cNvSpPr>
            <a:spLocks noGrp="1"/>
          </p:cNvSpPr>
          <p:nvPr>
            <p:ph type="title" idx="4294967295"/>
          </p:nvPr>
        </p:nvSpPr>
        <p:spPr>
          <a:xfrm>
            <a:off x="211018" y="12700"/>
            <a:ext cx="10515600" cy="1149350"/>
          </a:xfrm>
        </p:spPr>
        <p:txBody>
          <a:bodyPr>
            <a:noAutofit/>
          </a:bodyPr>
          <a:lstStyle/>
          <a:p>
            <a:r>
              <a:rPr lang="prs-AF"/>
              <a:t> این صفحه ها را پر کنید (من را چاپ کن)</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659935285"/>
              </p:ext>
            </p:extLst>
          </p:nvPr>
        </p:nvGraphicFramePr>
        <p:xfrm>
          <a:off x="693083" y="1270096"/>
          <a:ext cx="11015002" cy="5029200"/>
        </p:xfrm>
        <a:graphic>
          <a:graphicData uri="http://schemas.openxmlformats.org/drawingml/2006/table">
            <a:tbl>
              <a:tblPr rtl="1"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3045708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gn="l" rtl="0">
              <a:lnSpc>
                <a:spcPct val="100000"/>
              </a:lnSpc>
              <a:spcAft>
                <a:spcPts val="1200"/>
              </a:spcAft>
              <a:buNone/>
            </a:pPr>
            <a:r>
              <a:rPr lang="en-AU" sz="1600" b="1">
                <a:solidFill>
                  <a:schemeClr val="accent2"/>
                </a:solidFill>
                <a:latin typeface="Gotham Black" panose="02000603030000020004" pitchFamily="2" charset="77"/>
                <a:ea typeface="+mj-ea"/>
                <a:cs typeface="+mj-cs"/>
              </a:rPr>
              <a:t>WHERE WE LIVE - </a:t>
            </a:r>
            <a:r>
              <a:rPr lang="en-US" sz="1400"/>
              <a:t>Your neighbourhood should be a place that makes you feel ‘at home’, safe and connected. Your neighbourhood is about your home, your local surrounds and the places where you spend your everyday life, including local parks and community facilities.</a:t>
            </a:r>
            <a:endParaRPr lang="en-AU" sz="1400"/>
          </a:p>
          <a:p>
            <a:pPr marL="342900" indent="-342900" algn="l" rtl="0">
              <a:lnSpc>
                <a:spcPct val="120000"/>
              </a:lnSpc>
              <a:spcBef>
                <a:spcPts val="400"/>
              </a:spcBef>
              <a:spcAft>
                <a:spcPts val="600"/>
              </a:spcAft>
              <a:buFont typeface="+mj-lt"/>
              <a:buAutoNum type="arabicPeriod" startAt="4"/>
            </a:pPr>
            <a:r>
              <a:rPr lang="en-US" sz="1400"/>
              <a:t>What can we do to ensure that our </a:t>
            </a:r>
            <a:r>
              <a:rPr lang="en-US" sz="1400" err="1"/>
              <a:t>neighbourhoods</a:t>
            </a:r>
            <a:r>
              <a:rPr lang="en-US" sz="1400"/>
              <a:t> provide a welcoming, healthy and safe place for all members of the community, to encourage a greater sense of community and pride in our spaces?</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pPr algn="l" rtl="0"/>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797384087"/>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8486155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prs-AF" sz="1600" b="1">
                <a:solidFill>
                  <a:schemeClr val="accent2"/>
                </a:solidFill>
                <a:latin typeface="Gotham Black" panose="02000603030000020004" pitchFamily="2" charset="77"/>
                <a:ea typeface="+mj-ea"/>
                <a:cs typeface="+mj-cs"/>
              </a:rPr>
              <a:t>جایی که زندگی می کنیم -</a:t>
            </a:r>
            <a:r>
              <a:rPr lang="prs-AF" sz="1400"/>
              <a:t> محله شما باید مکانی باشد که باعث شود شما احساس "در خانه" بودن بکنید، مصئونیت داشته و در ارتباط باشید.  محله شما یعنی خانه، محیط اطراف و مکانهایی که زندگی روزمره خود را در آن سپری می کنید، به شمول پارک های محلی و امکانات محله.</a:t>
            </a:r>
          </a:p>
          <a:p>
            <a:pPr marL="342900" indent="-342900">
              <a:lnSpc>
                <a:spcPct val="120000"/>
              </a:lnSpc>
              <a:spcBef>
                <a:spcPts val="400"/>
              </a:spcBef>
              <a:spcAft>
                <a:spcPts val="600"/>
              </a:spcAft>
              <a:buFont typeface="+mj-lt"/>
              <a:buAutoNum type="arabicPeriod" startAt="4"/>
            </a:pPr>
            <a:r>
              <a:rPr lang="prs-AF" sz="1400"/>
              <a:t>ما چه کاری می توانیم انجام دهیم تا اطمینان حاصل کنیم محله های ما غرض ایجاد حس تعلق به محله و افتخار به فضاهای ما، مکانی دوستانه، صحی و مصئون را برای همه افراد جامعه فراهم می کنند؟</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028333487"/>
              </p:ext>
            </p:extLst>
          </p:nvPr>
        </p:nvGraphicFramePr>
        <p:xfrm>
          <a:off x="693082" y="2222697"/>
          <a:ext cx="11015002" cy="3520440"/>
        </p:xfrm>
        <a:graphic>
          <a:graphicData uri="http://schemas.openxmlformats.org/drawingml/2006/table">
            <a:tbl>
              <a:tblPr rtl="1"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2392108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gn="l" rtl="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gn="l" rtl="0">
              <a:lnSpc>
                <a:spcPct val="120000"/>
              </a:lnSpc>
              <a:spcBef>
                <a:spcPts val="400"/>
              </a:spcBef>
              <a:spcAft>
                <a:spcPts val="600"/>
              </a:spcAft>
              <a:buFont typeface="+mj-lt"/>
              <a:buAutoNum type="arabicPeriod" startAt="5"/>
            </a:pPr>
            <a:r>
              <a:rPr lang="en-GB" sz="1400"/>
              <a:t>What can we do to make our local centres thrive, to make them safe and attractive destinations that you want to keep coming back to, and ensure our businesses and services grow and are able to adapt to change?</a:t>
            </a:r>
            <a:endParaRPr lang="en-AU"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pPr algn="l" rtl="0"/>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2274663857"/>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6210227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prs-AF" sz="1600" b="1">
                <a:solidFill>
                  <a:schemeClr val="accent2"/>
                </a:solidFill>
                <a:latin typeface="Gotham Black" panose="02000603030000020004" pitchFamily="2" charset="77"/>
                <a:ea typeface="+mj-ea"/>
                <a:cs typeface="+mj-cs"/>
              </a:rPr>
              <a:t>مقصدها -</a:t>
            </a:r>
            <a:r>
              <a:rPr lang="prs-AF" sz="1400"/>
              <a:t> مقصد به معنی جایی است که ما روز خود را در آنجا سپری می کنیم - جایی که به سر کار می رویم، یا جایی که خریدمان را انجام میدهیم یا برای شام به آنجا میرویم (الان نه !)  مقصد به معنی فعالیت و عوامل اقتصادی است که شهر کیسی را به مکانی مناسب برای انجام مشاغل تبدیل می کند.  اینها مکانهایی است که ما در آن با افرادی ملاقات می کنیم که لزوماً در خیابان ما زندگی نمی کنند اما ممکن است در کد پستی ما زندگی کنند.</a:t>
            </a:r>
          </a:p>
          <a:p>
            <a:pPr marL="342900" indent="-342900">
              <a:lnSpc>
                <a:spcPct val="120000"/>
              </a:lnSpc>
              <a:spcBef>
                <a:spcPts val="400"/>
              </a:spcBef>
              <a:spcAft>
                <a:spcPts val="600"/>
              </a:spcAft>
              <a:buFont typeface="+mj-lt"/>
              <a:buAutoNum type="arabicPeriod" startAt="5"/>
            </a:pPr>
            <a:r>
              <a:rPr lang="prs-AF" sz="1400"/>
              <a:t>چه کاری می توانیم انجام دهیم تا به مراکز محلی خود رونق بخشیده، مکانهای امن و جذاب که می خواهید دوباره به آنها بازگردید ایجاد کرده و اطمینان حاصل کنیم که مشاغل و خدمات رشد می کنند و با تغییر سازگار هستند؟</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545145234"/>
              </p:ext>
            </p:extLst>
          </p:nvPr>
        </p:nvGraphicFramePr>
        <p:xfrm>
          <a:off x="693082" y="2475919"/>
          <a:ext cx="11015002" cy="3520440"/>
        </p:xfrm>
        <a:graphic>
          <a:graphicData uri="http://schemas.openxmlformats.org/drawingml/2006/table">
            <a:tbl>
              <a:tblPr rtl="1"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7744959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gn="l" rtl="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gn="l" rtl="0">
              <a:lnSpc>
                <a:spcPct val="120000"/>
              </a:lnSpc>
              <a:spcBef>
                <a:spcPts val="400"/>
              </a:spcBef>
              <a:spcAft>
                <a:spcPts val="600"/>
              </a:spcAft>
              <a:buFont typeface="+mj-lt"/>
              <a:buAutoNum type="arabicPeriod" startAt="6"/>
            </a:pPr>
            <a:r>
              <a:rPr lang="en-AU" sz="1400"/>
              <a:t>How can Casey support and facilitate local businesses/services to be resilient/ flexible to meet ever changing needs and expectations of the City? </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pPr algn="l" rtl="0"/>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644260405"/>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6522923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prs-AF" sz="1600" b="1">
                <a:solidFill>
                  <a:schemeClr val="accent2"/>
                </a:solidFill>
                <a:latin typeface="Gotham Black" panose="02000603030000020004" pitchFamily="2" charset="77"/>
                <a:ea typeface="+mj-ea"/>
                <a:cs typeface="+mj-cs"/>
              </a:rPr>
              <a:t>مقصدها -</a:t>
            </a:r>
            <a:r>
              <a:rPr lang="prs-AF" sz="1400"/>
              <a:t> مقصد به معنی جایی است که ما روز خود را در آنجا سپری می کنیم - جایی که به سر کار می رویم، یا جایی که خریدمان را انجام میدهیم یا برای شام به آنجا میرویم (الان نه !)  مقصد به معنی فعالیت و عوامل اقتصادی است که شهر کیسی را به مکانی مناسب برای انجام مشاغل تبدیل می کند.  اینها مکانهایی است که ما در آن با افرادی ملاقات می کنیم که لزوماً در خیابان ما زندگی نمی کنند اما ممکن است در کد پستی ما زندگی کنند.</a:t>
            </a:r>
          </a:p>
          <a:p>
            <a:pPr marL="342900" indent="-342900">
              <a:lnSpc>
                <a:spcPct val="120000"/>
              </a:lnSpc>
              <a:spcBef>
                <a:spcPts val="400"/>
              </a:spcBef>
              <a:spcAft>
                <a:spcPts val="600"/>
              </a:spcAft>
              <a:buFont typeface="+mj-lt"/>
              <a:buAutoNum type="arabicPeriod" startAt="6"/>
            </a:pPr>
            <a:r>
              <a:rPr lang="prs-AF" sz="1400"/>
              <a:t>چگونه شهر کیسی می تواند کسب و کارها / خدمات محلی را حمایت و تسهیل کند تا غرض برآورده کردن نیازها و انتظارات در حال تغییر شهر، قوی تر/ انعطاف پذیر شوند؟ </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rtl="1"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391265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gn="l" rtl="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algn="l" rtl="0" fontAlgn="base">
              <a:buFont typeface="+mj-lt"/>
              <a:buAutoNum type="arabicPeriod" startAt="7"/>
            </a:pPr>
            <a:r>
              <a:rPr lang="en-GB" sz="1400"/>
              <a:t>In what ways could transport be made more accessible and affordable for everyone in the City of Casey?​</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pPr algn="l" rtl="0"/>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517765931"/>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8671722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prs-AF" sz="1400" b="1">
                <a:solidFill>
                  <a:schemeClr val="accent2"/>
                </a:solidFill>
                <a:latin typeface="Gotham Black" panose="02000603030000020004" pitchFamily="2" charset="77"/>
                <a:ea typeface="+mj-ea"/>
                <a:cs typeface="+mj-cs"/>
              </a:rPr>
              <a:t>چگونگی رفت و آمد ما -</a:t>
            </a:r>
            <a:r>
              <a:rPr lang="prs-AF" sz="1400"/>
              <a:t> چگونگی رفت و آمد ما، نحوه ی حرکت ما در خیابانها را برای رسیدن از یک مکان به مکان دیگر با استفاده از وسایل حمل و نقل عمومی، وسیله نقلیه شخصی (به شمول استفاده از موتر اشتراکی) یا روشهای حمل و نقل فعالانه (مانند پیاده روی یا باسیکل سواری) مشخص می کند.. این شامل رفتن به محل کار، تحصیل یا مغازه ها است.</a:t>
            </a:r>
          </a:p>
          <a:p>
            <a:pPr marL="342900" indent="-342900" fontAlgn="base">
              <a:buFont typeface="+mj-lt"/>
              <a:buAutoNum type="arabicPeriod" startAt="7"/>
            </a:pPr>
            <a:r>
              <a:rPr lang="prs-AF" sz="1400"/>
              <a:t>از چه راه هایی می توان حمل و نقل را برای همه در شهر کیسی قابل دسترسی و مقرون به صرفه کرد؟</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952870949"/>
              </p:ext>
            </p:extLst>
          </p:nvPr>
        </p:nvGraphicFramePr>
        <p:xfrm>
          <a:off x="679014" y="2152357"/>
          <a:ext cx="11015002" cy="3520440"/>
        </p:xfrm>
        <a:graphic>
          <a:graphicData uri="http://schemas.openxmlformats.org/drawingml/2006/table">
            <a:tbl>
              <a:tblPr rtl="1"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953098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11014" y="957263"/>
            <a:ext cx="11287125" cy="1687512"/>
          </a:xfrm>
        </p:spPr>
        <p:txBody>
          <a:bodyPr>
            <a:noAutofit/>
          </a:bodyPr>
          <a:lstStyle/>
          <a:p>
            <a:pPr marL="0" indent="0" algn="l" rtl="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algn="l" rtl="0" fontAlgn="base">
              <a:buFont typeface="+mj-lt"/>
              <a:buAutoNum type="arabicPeriod" startAt="8"/>
            </a:pPr>
            <a:r>
              <a:rPr lang="en-GB" sz="1400"/>
              <a:t>How could Casey support more active modes of getting around such as walking or cycling?</a:t>
            </a:r>
            <a:endParaRPr lang="en-US"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11014" y="12700"/>
            <a:ext cx="10515600" cy="1149350"/>
          </a:xfrm>
        </p:spPr>
        <p:txBody>
          <a:bodyPr>
            <a:noAutofit/>
          </a:bodyPr>
          <a:lstStyle/>
          <a:p>
            <a:pPr algn="l" rtl="0"/>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397673526"/>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3806490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11014" y="957263"/>
            <a:ext cx="11287125" cy="1687512"/>
          </a:xfrm>
        </p:spPr>
        <p:txBody>
          <a:bodyPr>
            <a:noAutofit/>
          </a:bodyPr>
          <a:lstStyle/>
          <a:p>
            <a:pPr marL="0" indent="0">
              <a:lnSpc>
                <a:spcPct val="100000"/>
              </a:lnSpc>
              <a:spcAft>
                <a:spcPts val="1200"/>
              </a:spcAft>
              <a:buNone/>
            </a:pPr>
            <a:r>
              <a:rPr lang="prs-AF" sz="1400" b="1">
                <a:solidFill>
                  <a:schemeClr val="accent2"/>
                </a:solidFill>
                <a:latin typeface="Gotham Black" panose="02000603030000020004" pitchFamily="2" charset="77"/>
                <a:ea typeface="+mj-ea"/>
                <a:cs typeface="+mj-cs"/>
              </a:rPr>
              <a:t>چگونگی رفت و آمد ما -</a:t>
            </a:r>
            <a:r>
              <a:rPr lang="prs-AF" sz="1400"/>
              <a:t> چگونگی رفت و آمد ما، نحوه ی حرکت ما در خیابانها را برای رسیدن از یک مکان به مکان دیگر با استفاده از وسایل حمل و نقل عمومی، وسیله نقلیه شخصی (به شمول استفاده از موتر اشتراکی) یا روشهای حمل و نقل فعالانه (مانند پیاده روی یا باسیکل سواری) مشخص می کند.. این شامل رفتن به محل کار، تحصیل یا مغازه ها است.</a:t>
            </a:r>
          </a:p>
          <a:p>
            <a:pPr marL="342900" indent="-342900" fontAlgn="base">
              <a:buFont typeface="+mj-lt"/>
              <a:buAutoNum type="arabicPeriod" startAt="8"/>
            </a:pPr>
            <a:r>
              <a:rPr lang="prs-AF" sz="1400"/>
              <a:t>شهر کیسی چگونه می تواند از حالت های فعال تر در رفت و آمد مانند پیاده روی یا بایسکل سواری پشتیبانی کند؟</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11014" y="12700"/>
            <a:ext cx="10515600" cy="1149350"/>
          </a:xfrm>
        </p:spPr>
        <p:txBody>
          <a:bodyPr>
            <a:noAutofit/>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73345307"/>
              </p:ext>
            </p:extLst>
          </p:nvPr>
        </p:nvGraphicFramePr>
        <p:xfrm>
          <a:off x="680952" y="2124226"/>
          <a:ext cx="11027132" cy="3520440"/>
        </p:xfrm>
        <a:graphic>
          <a:graphicData uri="http://schemas.openxmlformats.org/drawingml/2006/table">
            <a:tbl>
              <a:tblPr rtl="1"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314601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82882" y="957263"/>
            <a:ext cx="11555413" cy="1195387"/>
          </a:xfrm>
        </p:spPr>
        <p:txBody>
          <a:bodyPr>
            <a:noAutofit/>
          </a:bodyPr>
          <a:lstStyle/>
          <a:p>
            <a:pPr marL="0" indent="0" algn="l" rtl="0">
              <a:lnSpc>
                <a:spcPct val="120000"/>
              </a:lnSpc>
              <a:spcBef>
                <a:spcPts val="400"/>
              </a:spcBef>
              <a:spcAft>
                <a:spcPts val="600"/>
              </a:spcAft>
              <a:buNone/>
            </a:pPr>
            <a:r>
              <a:rPr lang="en-AU" sz="1400" b="1">
                <a:solidFill>
                  <a:schemeClr val="accent2"/>
                </a:solidFill>
                <a:latin typeface="Gotham Black" panose="02000603030000020004" pitchFamily="2" charset="77"/>
                <a:ea typeface="+mj-ea"/>
                <a:cs typeface="+mj-cs"/>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GB" sz="1400"/>
          </a:p>
          <a:p>
            <a:pPr marL="457200" indent="-457200" algn="l" rtl="0" fontAlgn="base">
              <a:buFont typeface="+mj-lt"/>
              <a:buAutoNum type="arabicPeriod" startAt="9"/>
            </a:pPr>
            <a:r>
              <a:rPr lang="en-GB" sz="1400"/>
              <a:t>What can we do to ensure we have a clean, well-maintained and safe environment for our rapidly growing Casey population?</a:t>
            </a:r>
            <a:r>
              <a:rPr lang="en-US" sz="1400"/>
              <a:t>​</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182882" y="0"/>
            <a:ext cx="10515600" cy="1147763"/>
          </a:xfrm>
        </p:spPr>
        <p:txBody>
          <a:bodyPr/>
          <a:lstStyle/>
          <a:p>
            <a:pPr algn="l" rtl="0"/>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49708599"/>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14275415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82882" y="957263"/>
            <a:ext cx="11555413" cy="1195387"/>
          </a:xfrm>
        </p:spPr>
        <p:txBody>
          <a:bodyPr>
            <a:noAutofit/>
          </a:bodyPr>
          <a:lstStyle/>
          <a:p>
            <a:pPr marL="0" indent="0">
              <a:lnSpc>
                <a:spcPct val="120000"/>
              </a:lnSpc>
              <a:spcBef>
                <a:spcPts val="400"/>
              </a:spcBef>
              <a:spcAft>
                <a:spcPts val="600"/>
              </a:spcAft>
              <a:buNone/>
            </a:pPr>
            <a:r>
              <a:rPr lang="prs-AF" sz="1400" b="1">
                <a:solidFill>
                  <a:schemeClr val="accent2"/>
                </a:solidFill>
                <a:latin typeface="Gotham Black" panose="02000603030000020004" pitchFamily="2" charset="77"/>
                <a:ea typeface="+mj-ea"/>
                <a:cs typeface="+mj-cs"/>
              </a:rPr>
              <a:t>مراقبت از مکان - </a:t>
            </a:r>
            <a:r>
              <a:rPr lang="prs-AF" sz="1400"/>
              <a:t>مراقبت از مکان یعنی ایجاد یک محیط پایدار، صحی و دلپذیر که بتوانیم با افتخار آن را به فرزندان و نسل های آینده منتقل کنیم.</a:t>
            </a:r>
            <a:r>
              <a:rPr lang="prs-AF" sz="1400" i="1"/>
              <a:t> </a:t>
            </a:r>
          </a:p>
          <a:p>
            <a:pPr marL="457200" indent="-457200" fontAlgn="base">
              <a:buFont typeface="+mj-lt"/>
              <a:buAutoNum type="arabicPeriod" startAt="9"/>
            </a:pPr>
            <a:r>
              <a:rPr lang="prs-AF" sz="1400"/>
              <a:t>برای اطمینان از داشتن محیطی تمیز، خوب و مصئون برای جمعیت شهر کیسی که به سرعت در حال رشد است، چه کاری می توانیم انجام دهیم؟</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182882" y="0"/>
            <a:ext cx="10515600" cy="1147763"/>
          </a:xfrm>
        </p:spPr>
        <p:txBody>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698150865"/>
              </p:ext>
            </p:extLst>
          </p:nvPr>
        </p:nvGraphicFramePr>
        <p:xfrm>
          <a:off x="745588" y="1927269"/>
          <a:ext cx="10948428" cy="4023360"/>
        </p:xfrm>
        <a:graphic>
          <a:graphicData uri="http://schemas.openxmlformats.org/drawingml/2006/table">
            <a:tbl>
              <a:tblPr rtl="1"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gn="r" rtl="1">
                        <a:lnSpc>
                          <a:spcPct val="150000"/>
                        </a:lnSpc>
                      </a:pPr>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gn="r" rtl="1">
                        <a:lnSpc>
                          <a:spcPct val="150000"/>
                        </a:lnSpc>
                      </a:pP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11598649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112538" y="957263"/>
            <a:ext cx="11287125" cy="1687512"/>
          </a:xfrm>
        </p:spPr>
        <p:txBody>
          <a:bodyPr>
            <a:noAutofit/>
          </a:bodyPr>
          <a:lstStyle/>
          <a:p>
            <a:pPr marL="0" indent="0" algn="l" rtl="0">
              <a:lnSpc>
                <a:spcPct val="100000"/>
              </a:lnSpc>
              <a:spcAft>
                <a:spcPts val="1200"/>
              </a:spcAft>
              <a:buNone/>
            </a:pPr>
            <a:r>
              <a:rPr lang="en-AU" sz="1400" b="1">
                <a:solidFill>
                  <a:schemeClr val="accent2"/>
                </a:solidFill>
                <a:latin typeface="Gotham Black" panose="02000603030000020004" pitchFamily="2" charset="77"/>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AU" sz="1400"/>
          </a:p>
          <a:p>
            <a:pPr marL="457200" indent="-457200" algn="l" rtl="0" fontAlgn="base">
              <a:buFont typeface="+mj-lt"/>
              <a:buAutoNum type="arabicPeriod" startAt="10"/>
            </a:pPr>
            <a:r>
              <a:rPr lang="en-US" sz="1400"/>
              <a:t>How can we better prepare for more frequent extreme weather events, such as severe storms and bushfires over the coming years and decades?</a:t>
            </a:r>
            <a:endParaRPr lang="en-GB"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112538" y="12700"/>
            <a:ext cx="10515600" cy="1149350"/>
          </a:xfrm>
        </p:spPr>
        <p:txBody>
          <a:bodyPr>
            <a:noAutofit/>
          </a:bodyPr>
          <a:lstStyle/>
          <a:p>
            <a:pPr algn="l" rtl="0"/>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5360"/>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468918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112538" y="957263"/>
            <a:ext cx="11287125" cy="1687512"/>
          </a:xfrm>
        </p:spPr>
        <p:txBody>
          <a:bodyPr>
            <a:noAutofit/>
          </a:bodyPr>
          <a:lstStyle/>
          <a:p>
            <a:pPr marL="0" indent="0">
              <a:lnSpc>
                <a:spcPct val="100000"/>
              </a:lnSpc>
              <a:spcAft>
                <a:spcPts val="1200"/>
              </a:spcAft>
              <a:buNone/>
            </a:pPr>
            <a:r>
              <a:rPr lang="prs-AF" sz="1400" b="1">
                <a:solidFill>
                  <a:schemeClr val="accent2"/>
                </a:solidFill>
                <a:latin typeface="Gotham Black" panose="02000603030000020004" pitchFamily="2" charset="77"/>
              </a:rPr>
              <a:t>مراقبت از مکان - </a:t>
            </a:r>
            <a:r>
              <a:rPr lang="prs-AF" sz="1400"/>
              <a:t>مراقبت از مکان یعنی ایجاد یک محیط پایدار، صحی و دلپذیر که بتوانیم با افتخار آن را به فرزندان و نسل های آینده منتقل کنیم.</a:t>
            </a:r>
            <a:r>
              <a:rPr lang="prs-AF" sz="1400" i="1"/>
              <a:t> </a:t>
            </a:r>
          </a:p>
          <a:p>
            <a:pPr marL="457200" indent="-457200" fontAlgn="base">
              <a:buFont typeface="+mj-lt"/>
              <a:buAutoNum type="arabicPeriod" startAt="10"/>
            </a:pPr>
            <a:r>
              <a:rPr lang="prs-AF" sz="1400"/>
              <a:t>چگونه می توانیم برای رویدادهای مکرر شدید آب و هوایی، مانند طوفان های شدید و آتش سوزی طی سال ها و دهه های آینده، آمادگی بیشتری داشته باشیم؟</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112538" y="12700"/>
            <a:ext cx="10515600" cy="1149350"/>
          </a:xfrm>
        </p:spPr>
        <p:txBody>
          <a:bodyPr>
            <a:noAutofit/>
          </a:bodyPr>
          <a:lstStyle/>
          <a:p>
            <a:r>
              <a:rPr lang="prs-AF"/>
              <a:t>این صفحه ها را پر کنید (من را چاپ کن)</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42681665"/>
              </p:ext>
            </p:extLst>
          </p:nvPr>
        </p:nvGraphicFramePr>
        <p:xfrm>
          <a:off x="680952" y="2124226"/>
          <a:ext cx="11027132" cy="3520440"/>
        </p:xfrm>
        <a:graphic>
          <a:graphicData uri="http://schemas.openxmlformats.org/drawingml/2006/table">
            <a:tbl>
              <a:tblPr rtl="1"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gn="r" rtl="1">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gn="r" rtl="1">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257209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pPr algn="l" rtl="0"/>
            <a:r>
              <a:rPr lang="en-US" sz="3800" b="1" i="0" dirty="0">
                <a:ln>
                  <a:solidFill>
                    <a:schemeClr val="tx2"/>
                  </a:solidFill>
                </a:ln>
                <a:solidFill>
                  <a:schemeClr val="accent1"/>
                </a:solidFill>
                <a:latin typeface="Gotham Black" panose="02000603030000020004" pitchFamily="2" charset="77"/>
              </a:rPr>
              <a:t>Your voice matters.</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pPr algn="l" rtl="0"/>
            <a:r>
              <a:rPr lang="en-US" sz="3700" b="1" i="0" dirty="0">
                <a:ln>
                  <a:noFill/>
                </a:ln>
                <a:solidFill>
                  <a:schemeClr val="bg2"/>
                </a:solidFill>
                <a:latin typeface="Gotham Black" panose="02000603030000020004" pitchFamily="2" charset="77"/>
              </a:rPr>
              <a:t>Be part of the conversation.</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pPr algn="l" rtl="0"/>
            <a:r>
              <a:rPr lang="en-US" sz="3600" b="1" i="0" dirty="0">
                <a:ln>
                  <a:solidFill>
                    <a:schemeClr val="tx2"/>
                  </a:solidFill>
                </a:ln>
                <a:solidFill>
                  <a:schemeClr val="accent1"/>
                </a:solidFill>
                <a:latin typeface="Gotham Black" panose="02000603030000020004" pitchFamily="2" charset="77"/>
              </a:rPr>
              <a:t>Visit conversations.casey.vic.gov.au</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pPr algn="l" rtl="0"/>
            <a:r>
              <a:rPr lang="en-US" sz="1600" b="1" dirty="0">
                <a:solidFill>
                  <a:srgbClr val="59BFDB"/>
                </a:solidFill>
                <a:latin typeface="Arial" pitchFamily="34" charset="0"/>
                <a:cs typeface="Arial" pitchFamily="34" charset="0"/>
              </a:rPr>
              <a:t>Contact City of Casey </a:t>
            </a:r>
          </a:p>
          <a:p>
            <a:pPr algn="l" rtl="0"/>
            <a:endParaRPr lang="en-US" sz="1400" b="1" dirty="0">
              <a:solidFill>
                <a:schemeClr val="bg1"/>
              </a:solidFill>
              <a:latin typeface="Arial" pitchFamily="34" charset="0"/>
              <a:cs typeface="Arial" pitchFamily="34" charset="0"/>
            </a:endParaRPr>
          </a:p>
          <a:p>
            <a:pPr algn="l" rtl="0"/>
            <a:r>
              <a:rPr lang="en-US" sz="1400" dirty="0">
                <a:solidFill>
                  <a:schemeClr val="bg1"/>
                </a:solidFill>
                <a:latin typeface="Arial" pitchFamily="34" charset="0"/>
                <a:cs typeface="Arial" pitchFamily="34" charset="0"/>
              </a:rPr>
              <a:t>03 9705 5200</a:t>
            </a:r>
          </a:p>
          <a:p>
            <a:pPr algn="l" rtl="0"/>
            <a:r>
              <a:rPr lang="en-US" sz="1400" b="1" dirty="0">
                <a:solidFill>
                  <a:schemeClr val="bg1"/>
                </a:solidFill>
                <a:latin typeface="Arial" pitchFamily="34" charset="0"/>
                <a:cs typeface="Arial" pitchFamily="34" charset="0"/>
              </a:rPr>
              <a:t>NRS: </a:t>
            </a:r>
            <a:r>
              <a:rPr lang="en-US" sz="1400" dirty="0">
                <a:solidFill>
                  <a:schemeClr val="bg1"/>
                </a:solidFill>
                <a:latin typeface="Arial" pitchFamily="34" charset="0"/>
                <a:cs typeface="Arial" pitchFamily="34" charset="0"/>
              </a:rPr>
              <a:t>133 677 (for the deaf, hearing or speech impaired)</a:t>
            </a:r>
          </a:p>
          <a:p>
            <a:pPr algn="l" rtl="0"/>
            <a:r>
              <a:rPr lang="en-US" sz="1400" b="1" dirty="0">
                <a:solidFill>
                  <a:schemeClr val="bg1"/>
                </a:solidFill>
                <a:latin typeface="Arial" pitchFamily="34" charset="0"/>
                <a:cs typeface="Arial" pitchFamily="34" charset="0"/>
              </a:rPr>
              <a:t>TIS: </a:t>
            </a:r>
            <a:r>
              <a:rPr lang="en-US" sz="1400" dirty="0">
                <a:solidFill>
                  <a:schemeClr val="bg1"/>
                </a:solidFill>
                <a:latin typeface="Arial" pitchFamily="34" charset="0"/>
                <a:cs typeface="Arial" pitchFamily="34" charset="0"/>
              </a:rPr>
              <a:t>131 450 (Translating and Interpreting Service)</a:t>
            </a:r>
          </a:p>
          <a:p>
            <a:pPr algn="l" rtl="0"/>
            <a:endParaRPr lang="en-US" sz="1400" dirty="0">
              <a:solidFill>
                <a:schemeClr val="bg1"/>
              </a:solidFill>
              <a:latin typeface="Arial" pitchFamily="34" charset="0"/>
              <a:cs typeface="Arial" pitchFamily="34" charset="0"/>
            </a:endParaRPr>
          </a:p>
          <a:p>
            <a:pPr algn="l" rtl="0"/>
            <a:r>
              <a:rPr lang="en-US" sz="1400" dirty="0">
                <a:solidFill>
                  <a:schemeClr val="bg1"/>
                </a:solidFill>
                <a:latin typeface="Arial" pitchFamily="34" charset="0"/>
                <a:cs typeface="Arial" pitchFamily="34" charset="0"/>
              </a:rPr>
              <a:t>caseycc@casey.vic.gov.au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pPr algn="l" rtl="0"/>
            <a:r>
              <a:rPr lang="en-US" sz="1400" b="1" dirty="0">
                <a:solidFill>
                  <a:schemeClr val="bg1"/>
                </a:solidFill>
                <a:latin typeface="Arial" pitchFamily="34" charset="0"/>
                <a:cs typeface="Arial" pitchFamily="34" charset="0"/>
              </a:rPr>
              <a:t>casey.vic.gov.au</a:t>
            </a:r>
            <a:endParaRPr lang="en-US" sz="1200" dirty="0">
              <a:solidFill>
                <a:schemeClr val="bg1"/>
              </a:solidFill>
              <a:latin typeface="Arial" pitchFamily="34" charset="0"/>
              <a:cs typeface="Arial" pitchFamily="34" charset="0"/>
            </a:endParaRP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pPr algn="l" rtl="0"/>
            <a:r>
              <a:rPr lang="en-US" sz="1600" b="1" dirty="0">
                <a:solidFill>
                  <a:srgbClr val="59BFDB"/>
                </a:solidFill>
                <a:latin typeface="Arial" pitchFamily="34" charset="0"/>
                <a:cs typeface="Arial" pitchFamily="34" charset="0"/>
              </a:rPr>
              <a:t>Customer Service </a:t>
            </a:r>
            <a:r>
              <a:rPr lang="en-US" sz="1600" b="1" dirty="0" err="1">
                <a:solidFill>
                  <a:srgbClr val="59BFDB"/>
                </a:solidFill>
                <a:latin typeface="Arial" pitchFamily="34" charset="0"/>
                <a:cs typeface="Arial" pitchFamily="34" charset="0"/>
              </a:rPr>
              <a:t>Centres</a:t>
            </a:r>
            <a:r>
              <a:rPr lang="en-US" sz="1600" b="1" dirty="0">
                <a:solidFill>
                  <a:srgbClr val="59BFDB"/>
                </a:solidFill>
                <a:latin typeface="Arial" pitchFamily="34" charset="0"/>
                <a:cs typeface="Arial" pitchFamily="34" charset="0"/>
              </a:rPr>
              <a:t> </a:t>
            </a:r>
            <a:endParaRPr lang="en-US" sz="1400" dirty="0">
              <a:solidFill>
                <a:schemeClr val="bg1"/>
              </a:solidFill>
              <a:latin typeface="Arial" pitchFamily="34" charset="0"/>
              <a:cs typeface="Arial" pitchFamily="34" charset="0"/>
            </a:endParaRP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pPr algn="l" rtl="0"/>
            <a:r>
              <a:rPr lang="en-US" sz="1400" dirty="0">
                <a:solidFill>
                  <a:schemeClr val="bg1"/>
                </a:solidFill>
                <a:latin typeface="Arial" pitchFamily="34" charset="0"/>
                <a:cs typeface="Arial" pitchFamily="34" charset="0"/>
              </a:rPr>
              <a:t>facebook.com/</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pPr algn="l" rtl="0"/>
            <a:r>
              <a:rPr lang="en-US" sz="1400" dirty="0">
                <a:solidFill>
                  <a:schemeClr val="bg1"/>
                </a:solidFill>
                <a:latin typeface="Arial" pitchFamily="34" charset="0"/>
                <a:cs typeface="Arial" pitchFamily="34" charset="0"/>
              </a:rPr>
              <a:t>@</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pPr algn="l" rtl="0"/>
            <a:r>
              <a:rPr lang="it-IT" sz="1400" dirty="0">
                <a:solidFill>
                  <a:schemeClr val="bg1"/>
                </a:solidFill>
                <a:latin typeface="Arial" pitchFamily="34" charset="0"/>
                <a:cs typeface="Arial" pitchFamily="34" charset="0"/>
              </a:rPr>
              <a:t>PO Box 1000</a:t>
            </a:r>
          </a:p>
          <a:p>
            <a:pPr algn="l" rtl="0"/>
            <a:r>
              <a:rPr lang="it-IT" sz="1400" dirty="0" err="1">
                <a:solidFill>
                  <a:schemeClr val="bg1"/>
                </a:solidFill>
                <a:latin typeface="Arial" pitchFamily="34" charset="0"/>
                <a:cs typeface="Arial" pitchFamily="34" charset="0"/>
              </a:rPr>
              <a:t>Narre</a:t>
            </a:r>
            <a:r>
              <a:rPr lang="it-IT" sz="1400" dirty="0">
                <a:solidFill>
                  <a:schemeClr val="bg1"/>
                </a:solidFill>
                <a:latin typeface="Arial" pitchFamily="34" charset="0"/>
                <a:cs typeface="Arial" pitchFamily="34" charset="0"/>
              </a:rPr>
              <a:t> Warren VIC 3805</a:t>
            </a:r>
            <a:endParaRPr lang="en-US" sz="1200"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pPr algn="l" rtl="0"/>
            <a:r>
              <a:rPr lang="it-IT" sz="1400" b="1" dirty="0" err="1">
                <a:solidFill>
                  <a:schemeClr val="bg1"/>
                </a:solidFill>
                <a:latin typeface="Arial" pitchFamily="34" charset="0"/>
                <a:cs typeface="Arial" pitchFamily="34" charset="0"/>
              </a:rPr>
              <a:t>Narre</a:t>
            </a:r>
            <a:r>
              <a:rPr lang="it-IT" sz="1400" b="1" dirty="0">
                <a:solidFill>
                  <a:schemeClr val="bg1"/>
                </a:solidFill>
                <a:latin typeface="Arial" pitchFamily="34" charset="0"/>
                <a:cs typeface="Arial" pitchFamily="34" charset="0"/>
              </a:rPr>
              <a:t> Warren</a:t>
            </a:r>
          </a:p>
          <a:p>
            <a:pPr algn="l" rtl="0"/>
            <a:r>
              <a:rPr lang="it-IT" sz="1400" dirty="0" err="1">
                <a:solidFill>
                  <a:schemeClr val="bg1"/>
                </a:solidFill>
                <a:latin typeface="Arial" pitchFamily="34" charset="0"/>
                <a:cs typeface="Arial" pitchFamily="34" charset="0"/>
              </a:rPr>
              <a:t>Bunjil</a:t>
            </a:r>
            <a:r>
              <a:rPr lang="it-IT" sz="1400" dirty="0">
                <a:solidFill>
                  <a:schemeClr val="bg1"/>
                </a:solidFill>
                <a:latin typeface="Arial" pitchFamily="34" charset="0"/>
                <a:cs typeface="Arial" pitchFamily="34" charset="0"/>
              </a:rPr>
              <a:t> </a:t>
            </a:r>
            <a:r>
              <a:rPr lang="it-IT" sz="1400" dirty="0" err="1">
                <a:solidFill>
                  <a:schemeClr val="bg1"/>
                </a:solidFill>
                <a:latin typeface="Arial" pitchFamily="34" charset="0"/>
                <a:cs typeface="Arial" pitchFamily="34" charset="0"/>
              </a:rPr>
              <a:t>Place</a:t>
            </a:r>
            <a:endParaRPr lang="it-IT" sz="1400" dirty="0">
              <a:solidFill>
                <a:schemeClr val="bg1"/>
              </a:solidFill>
              <a:latin typeface="Arial" pitchFamily="34" charset="0"/>
              <a:cs typeface="Arial" pitchFamily="34" charset="0"/>
            </a:endParaRPr>
          </a:p>
          <a:p>
            <a:pPr algn="l" rtl="0"/>
            <a:r>
              <a:rPr lang="it-IT" sz="1400" dirty="0">
                <a:solidFill>
                  <a:schemeClr val="bg1"/>
                </a:solidFill>
                <a:latin typeface="Arial" pitchFamily="34" charset="0"/>
                <a:cs typeface="Arial" pitchFamily="34" charset="0"/>
              </a:rPr>
              <a:t>Patrick </a:t>
            </a:r>
            <a:r>
              <a:rPr lang="it-IT" sz="1400" dirty="0" err="1">
                <a:solidFill>
                  <a:schemeClr val="bg1"/>
                </a:solidFill>
                <a:latin typeface="Arial" pitchFamily="34" charset="0"/>
                <a:cs typeface="Arial" pitchFamily="34" charset="0"/>
              </a:rPr>
              <a:t>Northeast</a:t>
            </a:r>
            <a:r>
              <a:rPr lang="it-IT" sz="1400" dirty="0">
                <a:solidFill>
                  <a:schemeClr val="bg1"/>
                </a:solidFill>
                <a:latin typeface="Arial" pitchFamily="34" charset="0"/>
                <a:cs typeface="Arial" pitchFamily="34" charset="0"/>
              </a:rPr>
              <a:t> Drive</a:t>
            </a:r>
          </a:p>
          <a:p>
            <a:pPr algn="l" rtl="0"/>
            <a:endParaRPr lang="it-IT" sz="1400" dirty="0">
              <a:solidFill>
                <a:schemeClr val="bg1"/>
              </a:solidFill>
              <a:latin typeface="Arial" pitchFamily="34" charset="0"/>
              <a:cs typeface="Arial" pitchFamily="34" charset="0"/>
            </a:endParaRPr>
          </a:p>
          <a:p>
            <a:pPr algn="l" rtl="0"/>
            <a:r>
              <a:rPr lang="it-IT" sz="1400" b="1" dirty="0" err="1">
                <a:solidFill>
                  <a:schemeClr val="bg1"/>
                </a:solidFill>
                <a:latin typeface="Arial" pitchFamily="34" charset="0"/>
                <a:cs typeface="Arial" pitchFamily="34" charset="0"/>
              </a:rPr>
              <a:t>Cranbourne</a:t>
            </a:r>
            <a:endParaRPr lang="it-IT" sz="1400" b="1" dirty="0">
              <a:solidFill>
                <a:schemeClr val="bg1"/>
              </a:solidFill>
              <a:latin typeface="Arial" pitchFamily="34" charset="0"/>
              <a:cs typeface="Arial" pitchFamily="34" charset="0"/>
            </a:endParaRPr>
          </a:p>
          <a:p>
            <a:pPr algn="l" rtl="0"/>
            <a:r>
              <a:rPr lang="it-IT" sz="1400" dirty="0" err="1">
                <a:solidFill>
                  <a:schemeClr val="bg1"/>
                </a:solidFill>
                <a:latin typeface="Arial" pitchFamily="34" charset="0"/>
                <a:cs typeface="Arial" pitchFamily="34" charset="0"/>
              </a:rPr>
              <a:t>Cranbourne</a:t>
            </a:r>
            <a:r>
              <a:rPr lang="it-IT" sz="1400" dirty="0">
                <a:solidFill>
                  <a:schemeClr val="bg1"/>
                </a:solidFill>
                <a:latin typeface="Arial" pitchFamily="34" charset="0"/>
                <a:cs typeface="Arial" pitchFamily="34" charset="0"/>
              </a:rPr>
              <a:t> Park</a:t>
            </a:r>
          </a:p>
          <a:p>
            <a:pPr algn="l" rtl="0"/>
            <a:r>
              <a:rPr lang="it-IT" sz="1400" dirty="0">
                <a:solidFill>
                  <a:schemeClr val="bg1"/>
                </a:solidFill>
                <a:latin typeface="Arial" pitchFamily="34" charset="0"/>
                <a:cs typeface="Arial" pitchFamily="34" charset="0"/>
              </a:rPr>
              <a:t>Shopping Centre</a:t>
            </a:r>
            <a:endParaRPr lang="en-US"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3240747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prs-AF" sz="3800" b="1" i="0">
                <a:ln>
                  <a:solidFill>
                    <a:schemeClr val="tx2"/>
                  </a:solidFill>
                </a:ln>
                <a:solidFill>
                  <a:schemeClr val="accent1"/>
                </a:solidFill>
                <a:latin typeface="Gotham Black" panose="02000603030000020004" pitchFamily="2" charset="77"/>
              </a:rPr>
              <a:t>صدای شما اهمیت دارد.</a:t>
            </a:r>
          </a:p>
        </p:txBody>
      </p:sp>
      <p:sp>
        <p:nvSpPr>
          <p:cNvPr id="3" name="TextBox 2">
            <a:extLst>
              <a:ext uri="{FF2B5EF4-FFF2-40B4-BE49-F238E27FC236}">
                <a16:creationId xmlns:a16="http://schemas.microsoft.com/office/drawing/2014/main" id="{FD757DD1-AB00-3C46-A136-B25F394305E4}"/>
              </a:ext>
            </a:extLst>
          </p:cNvPr>
          <p:cNvSpPr txBox="1"/>
          <p:nvPr/>
        </p:nvSpPr>
        <p:spPr>
          <a:xfrm>
            <a:off x="884547" y="1545392"/>
            <a:ext cx="7280476" cy="661720"/>
          </a:xfrm>
          <a:prstGeom prst="rect">
            <a:avLst/>
          </a:prstGeom>
          <a:noFill/>
        </p:spPr>
        <p:txBody>
          <a:bodyPr wrap="square" rtlCol="0">
            <a:spAutoFit/>
          </a:bodyPr>
          <a:lstStyle/>
          <a:p>
            <a:r>
              <a:rPr lang="prs-AF" sz="3700" b="1" i="0" dirty="0">
                <a:ln>
                  <a:noFill/>
                </a:ln>
                <a:solidFill>
                  <a:schemeClr val="bg2"/>
                </a:solidFill>
                <a:latin typeface="Gotham Black" panose="02000603030000020004" pitchFamily="2" charset="77"/>
              </a:rPr>
              <a:t>قسمتی از گفتمان باشید</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prs-AF" sz="3600" b="1" i="0">
                <a:ln>
                  <a:solidFill>
                    <a:schemeClr val="tx2"/>
                  </a:solidFill>
                </a:ln>
                <a:solidFill>
                  <a:schemeClr val="accent1"/>
                </a:solidFill>
                <a:latin typeface="Gotham Black" panose="02000603030000020004" pitchFamily="2" charset="77"/>
              </a:rPr>
              <a:t>از ویب سایت </a:t>
            </a:r>
            <a:r>
              <a:rPr lang="en-US" sz="3600" b="1" i="0">
                <a:ln>
                  <a:solidFill>
                    <a:schemeClr val="tx2"/>
                  </a:solidFill>
                </a:ln>
                <a:solidFill>
                  <a:schemeClr val="accent1"/>
                </a:solidFill>
                <a:latin typeface="Gotham Black" panose="02000603030000020004" pitchFamily="2" charset="77"/>
              </a:rPr>
              <a:t>conversations.casey.vic.gov.au</a:t>
            </a:r>
            <a:r>
              <a:rPr lang="prs-AF" sz="3600" b="1" i="0">
                <a:ln>
                  <a:solidFill>
                    <a:schemeClr val="tx2"/>
                  </a:solidFill>
                </a:ln>
                <a:solidFill>
                  <a:schemeClr val="accent1"/>
                </a:solidFill>
                <a:latin typeface="Gotham Black" panose="02000603030000020004" pitchFamily="2" charset="77"/>
              </a:rPr>
              <a:t> دیدن بفرمایید</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054" y="4632868"/>
            <a:ext cx="10668000"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prs-AF" sz="1600" b="1">
                <a:solidFill>
                  <a:srgbClr val="59BFDB"/>
                </a:solidFill>
                <a:latin typeface="Arial" pitchFamily="34" charset="0"/>
                <a:cs typeface="Arial" pitchFamily="34" charset="0"/>
              </a:rPr>
              <a:t>تماس با شهر کیسی</a:t>
            </a:r>
          </a:p>
          <a:p>
            <a:endParaRPr lang="en-US" sz="1400" b="1" dirty="0">
              <a:solidFill>
                <a:schemeClr val="bg1"/>
              </a:solidFill>
              <a:latin typeface="Arial" pitchFamily="34" charset="0"/>
              <a:cs typeface="Arial" pitchFamily="34" charset="0"/>
            </a:endParaRPr>
          </a:p>
          <a:p>
            <a:r>
              <a:rPr lang="prs-AF" sz="1400">
                <a:solidFill>
                  <a:schemeClr val="bg1"/>
                </a:solidFill>
                <a:latin typeface="Arial" pitchFamily="34" charset="0"/>
                <a:cs typeface="Arial" pitchFamily="34" charset="0"/>
              </a:rPr>
              <a:t> 03 9705 5200</a:t>
            </a:r>
          </a:p>
          <a:p>
            <a:r>
              <a:rPr lang="en-US" sz="1400" b="1">
                <a:solidFill>
                  <a:schemeClr val="bg1"/>
                </a:solidFill>
                <a:latin typeface="Arial" pitchFamily="34" charset="0"/>
                <a:cs typeface="Arial" pitchFamily="34" charset="0"/>
              </a:rPr>
              <a:t>NRS:</a:t>
            </a:r>
            <a:r>
              <a:rPr lang="en-US" sz="1400">
                <a:solidFill>
                  <a:schemeClr val="bg1"/>
                </a:solidFill>
                <a:latin typeface="Arial" pitchFamily="34" charset="0"/>
                <a:cs typeface="Arial" pitchFamily="34" charset="0"/>
              </a:rPr>
              <a:t> </a:t>
            </a:r>
            <a:r>
              <a:rPr lang="prs-AF" sz="1400">
                <a:solidFill>
                  <a:schemeClr val="bg1"/>
                </a:solidFill>
                <a:latin typeface="Arial" pitchFamily="34" charset="0"/>
                <a:cs typeface="Arial" pitchFamily="34" charset="0"/>
              </a:rPr>
              <a:t>133 677 (برای افراد ناشنوا و یا دارای اختلال شنوایی و گفتاری)</a:t>
            </a:r>
          </a:p>
          <a:p>
            <a:r>
              <a:rPr lang="en-US" sz="1400" b="1">
                <a:solidFill>
                  <a:schemeClr val="bg1"/>
                </a:solidFill>
                <a:latin typeface="Arial" pitchFamily="34" charset="0"/>
                <a:cs typeface="Arial" pitchFamily="34" charset="0"/>
              </a:rPr>
              <a:t>TIS:</a:t>
            </a:r>
            <a:r>
              <a:rPr lang="en-US" sz="1400">
                <a:solidFill>
                  <a:schemeClr val="bg1"/>
                </a:solidFill>
                <a:latin typeface="Arial" pitchFamily="34" charset="0"/>
                <a:cs typeface="Arial" pitchFamily="34" charset="0"/>
              </a:rPr>
              <a:t> </a:t>
            </a:r>
            <a:r>
              <a:rPr lang="prs-AF" sz="1400">
                <a:solidFill>
                  <a:schemeClr val="bg1"/>
                </a:solidFill>
                <a:latin typeface="Arial" pitchFamily="34" charset="0"/>
                <a:cs typeface="Arial" pitchFamily="34" charset="0"/>
              </a:rPr>
              <a:t>131 450 (خدمات ترجمه و ترجمه شفاهی)</a:t>
            </a:r>
          </a:p>
          <a:p>
            <a:endParaRPr lang="en-US" sz="1400" dirty="0">
              <a:solidFill>
                <a:schemeClr val="bg1"/>
              </a:solidFill>
              <a:latin typeface="Arial" pitchFamily="34" charset="0"/>
              <a:cs typeface="Arial" pitchFamily="34" charset="0"/>
            </a:endParaRPr>
          </a:p>
          <a:p>
            <a:r>
              <a:rPr lang="en-US" sz="1400">
                <a:solidFill>
                  <a:schemeClr val="bg1"/>
                </a:solidFill>
                <a:latin typeface="Arial" pitchFamily="34" charset="0"/>
                <a:cs typeface="Arial" pitchFamily="34" charset="0"/>
              </a:rPr>
              <a:t>caseycc@casey.vic.gov .au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en-US" sz="1400" b="1">
                <a:solidFill>
                  <a:schemeClr val="bg1"/>
                </a:solidFill>
                <a:latin typeface="Arial" pitchFamily="34" charset="0"/>
                <a:cs typeface="Arial" pitchFamily="34" charset="0"/>
              </a:rPr>
              <a:t>casey.vic.gov.au</a:t>
            </a: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prs-AF" sz="1600" b="1">
                <a:solidFill>
                  <a:srgbClr val="59BFDB"/>
                </a:solidFill>
                <a:latin typeface="Arial" pitchFamily="34" charset="0"/>
                <a:cs typeface="Arial" pitchFamily="34" charset="0"/>
              </a:rPr>
              <a:t>مراکز خدمات مشتریان</a:t>
            </a: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prs-AF" sz="1400">
                <a:solidFill>
                  <a:schemeClr val="bg1"/>
                </a:solidFill>
                <a:latin typeface="Arial" pitchFamily="34" charset="0"/>
                <a:cs typeface="Arial" pitchFamily="34" charset="0"/>
              </a:rPr>
              <a:t> </a:t>
            </a:r>
            <a:r>
              <a:rPr lang="en-US" sz="1400">
                <a:solidFill>
                  <a:schemeClr val="bg1"/>
                </a:solidFill>
                <a:latin typeface="Arial" pitchFamily="34" charset="0"/>
                <a:cs typeface="Arial" pitchFamily="34" charset="0"/>
              </a:rPr>
              <a:t>facebook.com/CityOfCasey</a:t>
            </a: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en-US" sz="1400">
                <a:solidFill>
                  <a:schemeClr val="bg1"/>
                </a:solidFill>
                <a:latin typeface="Arial" pitchFamily="34" charset="0"/>
                <a:cs typeface="Arial" pitchFamily="34" charset="0"/>
              </a:rPr>
              <a:t>@CityOfCasey</a:t>
            </a: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en-US" sz="1400">
                <a:solidFill>
                  <a:schemeClr val="bg1"/>
                </a:solidFill>
                <a:latin typeface="Arial" pitchFamily="34" charset="0"/>
                <a:cs typeface="Arial" pitchFamily="34" charset="0"/>
              </a:rPr>
              <a:t>PO Box 1000</a:t>
            </a:r>
          </a:p>
          <a:p>
            <a:r>
              <a:rPr lang="en-US" sz="1400">
                <a:solidFill>
                  <a:schemeClr val="bg1"/>
                </a:solidFill>
                <a:latin typeface="Arial" pitchFamily="34" charset="0"/>
                <a:cs typeface="Arial" pitchFamily="34" charset="0"/>
              </a:rPr>
              <a:t>Narre Warren VIC 3805</a:t>
            </a: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en-US" sz="1400" b="1">
                <a:solidFill>
                  <a:schemeClr val="bg1"/>
                </a:solidFill>
                <a:latin typeface="Arial" pitchFamily="34" charset="0"/>
                <a:cs typeface="Arial" pitchFamily="34" charset="0"/>
              </a:rPr>
              <a:t>Narre Warren</a:t>
            </a:r>
          </a:p>
          <a:p>
            <a:r>
              <a:rPr lang="en-US" sz="1400">
                <a:solidFill>
                  <a:schemeClr val="bg1"/>
                </a:solidFill>
                <a:latin typeface="Arial" pitchFamily="34" charset="0"/>
                <a:cs typeface="Arial" pitchFamily="34" charset="0"/>
              </a:rPr>
              <a:t>Bunjil Place</a:t>
            </a:r>
          </a:p>
          <a:p>
            <a:r>
              <a:rPr lang="en-US" sz="1400">
                <a:solidFill>
                  <a:schemeClr val="bg1"/>
                </a:solidFill>
                <a:latin typeface="Arial" pitchFamily="34" charset="0"/>
                <a:cs typeface="Arial" pitchFamily="34" charset="0"/>
              </a:rPr>
              <a:t>Patrick Northeast Drive</a:t>
            </a:r>
          </a:p>
          <a:p>
            <a:endParaRPr lang="it-IT" sz="1400" dirty="0">
              <a:solidFill>
                <a:schemeClr val="bg1"/>
              </a:solidFill>
              <a:latin typeface="Arial" pitchFamily="34" charset="0"/>
              <a:cs typeface="Arial" pitchFamily="34" charset="0"/>
            </a:endParaRPr>
          </a:p>
          <a:p>
            <a:r>
              <a:rPr lang="en-US" sz="1400" b="1">
                <a:solidFill>
                  <a:schemeClr val="bg1"/>
                </a:solidFill>
                <a:latin typeface="Arial" pitchFamily="34" charset="0"/>
                <a:cs typeface="Arial" pitchFamily="34" charset="0"/>
              </a:rPr>
              <a:t>Cranbourne</a:t>
            </a:r>
          </a:p>
          <a:p>
            <a:r>
              <a:rPr lang="en-US" sz="1400">
                <a:solidFill>
                  <a:schemeClr val="bg1"/>
                </a:solidFill>
                <a:latin typeface="Arial" pitchFamily="34" charset="0"/>
                <a:cs typeface="Arial" pitchFamily="34" charset="0"/>
              </a:rPr>
              <a:t>Cranbourne Park</a:t>
            </a:r>
          </a:p>
          <a:p>
            <a:r>
              <a:rPr lang="en-US" sz="1400">
                <a:solidFill>
                  <a:schemeClr val="bg1"/>
                </a:solidFill>
                <a:latin typeface="Arial" pitchFamily="34" charset="0"/>
                <a:cs typeface="Arial" pitchFamily="34" charset="0"/>
              </a:rPr>
              <a:t>Shopping Centre</a:t>
            </a:r>
          </a:p>
        </p:txBody>
      </p:sp>
    </p:spTree>
    <p:extLst>
      <p:ext uri="{BB962C8B-B14F-4D97-AF65-F5344CB8AC3E}">
        <p14:creationId xmlns:p14="http://schemas.microsoft.com/office/powerpoint/2010/main" val="1555073879"/>
      </p:ext>
    </p:extLst>
  </p:cSld>
  <p:clrMapOvr>
    <a:masterClrMapping/>
  </p:clrMapOvr>
</p:sld>
</file>

<file path=ppt/theme/theme1.xml><?xml version="1.0" encoding="utf-8"?>
<a:theme xmlns:a="http://schemas.openxmlformats.org/drawingml/2006/main" name="Office Theme">
  <a:themeElements>
    <a:clrScheme name="Shape Your City 1">
      <a:dk1>
        <a:srgbClr val="363535"/>
      </a:dk1>
      <a:lt1>
        <a:srgbClr val="FFFFFF"/>
      </a:lt1>
      <a:dk2>
        <a:srgbClr val="405770"/>
      </a:dk2>
      <a:lt2>
        <a:srgbClr val="F4F6F0"/>
      </a:lt2>
      <a:accent1>
        <a:srgbClr val="405770"/>
      </a:accent1>
      <a:accent2>
        <a:srgbClr val="58BDDB"/>
      </a:accent2>
      <a:accent3>
        <a:srgbClr val="F49170"/>
      </a:accent3>
      <a:accent4>
        <a:srgbClr val="45B9A3"/>
      </a:accent4>
      <a:accent5>
        <a:srgbClr val="86C7CC"/>
      </a:accent5>
      <a:accent6>
        <a:srgbClr val="B5D283"/>
      </a:accent6>
      <a:hlink>
        <a:srgbClr val="405770"/>
      </a:hlink>
      <a:folHlink>
        <a:srgbClr val="F4917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YourCity_PowerPoint Pres Template" id="{E11A358A-6193-8E45-9442-999B040F6BF9}" vid="{A7635259-DF0C-D64D-B657-B45046AACAE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70CB29A7EC844EB82277798569E75B" ma:contentTypeVersion="11" ma:contentTypeDescription="Create a new document." ma:contentTypeScope="" ma:versionID="6f24a0466794c2956b7578060125a1a2">
  <xsd:schema xmlns:xsd="http://www.w3.org/2001/XMLSchema" xmlns:xs="http://www.w3.org/2001/XMLSchema" xmlns:p="http://schemas.microsoft.com/office/2006/metadata/properties" xmlns:ns2="90dfda95-c7d7-4086-9ef5-5b3e7d53fa9f" xmlns:ns3="baace386-b354-430f-8543-0581280cad22" targetNamespace="http://schemas.microsoft.com/office/2006/metadata/properties" ma:root="true" ma:fieldsID="70fe9016203098c2e4c94d54a7c861f0" ns2:_="" ns3:_="">
    <xsd:import namespace="90dfda95-c7d7-4086-9ef5-5b3e7d53fa9f"/>
    <xsd:import namespace="baace386-b354-430f-8543-0581280cad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fda95-c7d7-4086-9ef5-5b3e7d53fa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ace386-b354-430f-8543-0581280cad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39B5F1C-AAA8-4974-8715-9914D16497FB}">
  <ds:schemaRefs>
    <ds:schemaRef ds:uri="http://schemas.microsoft.com/sharepoint/v3/contenttype/forms"/>
  </ds:schemaRefs>
</ds:datastoreItem>
</file>

<file path=customXml/itemProps2.xml><?xml version="1.0" encoding="utf-8"?>
<ds:datastoreItem xmlns:ds="http://schemas.openxmlformats.org/officeDocument/2006/customXml" ds:itemID="{9A9684F4-B9F7-4130-9AFF-A20059D84383}"/>
</file>

<file path=customXml/itemProps3.xml><?xml version="1.0" encoding="utf-8"?>
<ds:datastoreItem xmlns:ds="http://schemas.openxmlformats.org/officeDocument/2006/customXml" ds:itemID="{5FECAE16-F33F-420F-80B9-D67957678D9A}">
  <ds:schemaRefs>
    <ds:schemaRef ds:uri="0654ad01-20bc-4674-bc5f-c2867a68f144"/>
    <ds:schemaRef ds:uri="5c065dcf-1a44-48ed-a739-82a6883c47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43</TotalTime>
  <Words>10143</Words>
  <Application>Microsoft Office PowerPoint</Application>
  <PresentationFormat>Widescreen</PresentationFormat>
  <Paragraphs>446</Paragraphs>
  <Slides>60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Arial</vt:lpstr>
      <vt:lpstr>Arial,Sans-Serif</vt:lpstr>
      <vt:lpstr>Calibri</vt:lpstr>
      <vt:lpstr>Gotham Black</vt:lpstr>
      <vt:lpstr>Helvetica Light</vt:lpstr>
      <vt:lpstr>Office Theme</vt:lpstr>
      <vt:lpstr>How to host a  ‘Shape your City’ Conversation</vt:lpstr>
      <vt:lpstr>چگونگی میزبانی گفتمان «شهر خود را شکل دهید»</vt:lpstr>
      <vt:lpstr>Welcome</vt:lpstr>
      <vt:lpstr>خوش آمدید</vt:lpstr>
      <vt:lpstr>Whilst it might be harder right now…</vt:lpstr>
      <vt:lpstr>در حالی که ممکن است در حال حاضر دشوارتر باشد ...</vt:lpstr>
      <vt:lpstr>Getting Started</vt:lpstr>
      <vt:lpstr>شروع</vt:lpstr>
      <vt:lpstr>Promote your conversation</vt:lpstr>
      <vt:lpstr>ترویج گفتمان</vt:lpstr>
      <vt:lpstr>Host your conversation</vt:lpstr>
      <vt:lpstr>گفتمان خود را میزبانی کنید</vt:lpstr>
      <vt:lpstr>Now onto the questions…</vt:lpstr>
      <vt:lpstr>حال به سراغ سؤالات برویم ...</vt:lpstr>
      <vt:lpstr>Things to consider</vt:lpstr>
      <vt:lpstr>چیزهایی که باید در نظر گرفت</vt:lpstr>
      <vt:lpstr>Theme Questions</vt:lpstr>
      <vt:lpstr>پرسش‌های موضوعی</vt:lpstr>
      <vt:lpstr>Questions</vt:lpstr>
      <vt:lpstr>سوالات</vt:lpstr>
      <vt:lpstr>Things to consider</vt:lpstr>
      <vt:lpstr>چیزهایی که باید در نظر گرفت</vt:lpstr>
      <vt:lpstr>Questions</vt:lpstr>
      <vt:lpstr>سوالات</vt:lpstr>
      <vt:lpstr>Things to consider</vt:lpstr>
      <vt:lpstr>چیزهایی که باید در نظر گرفت</vt:lpstr>
      <vt:lpstr>Questions</vt:lpstr>
      <vt:lpstr>سوالات</vt:lpstr>
      <vt:lpstr>Things to consider</vt:lpstr>
      <vt:lpstr>چیزهایی که باید در نظر گرفت</vt:lpstr>
      <vt:lpstr>Questions</vt:lpstr>
      <vt:lpstr>سوالات</vt:lpstr>
      <vt:lpstr>Things to consider</vt:lpstr>
      <vt:lpstr>چیزهایی که باید در نظر گرفت</vt:lpstr>
      <vt:lpstr>Things to consider</vt:lpstr>
      <vt:lpstr>چیزهایی که باید در نظر گرفت</vt:lpstr>
      <vt:lpstr>Now bring your conversation to life!!</vt:lpstr>
      <vt:lpstr>حالا گفتمان خود را به زندگی تان بیاورید!!</vt:lpstr>
      <vt:lpstr>Fill in pages (print me)</vt:lpstr>
      <vt:lpstr>این صفحه ها را پر کنید (من را چاپ کن)</vt:lpstr>
      <vt:lpstr>Fill in pages (print me)</vt:lpstr>
      <vt:lpstr>این صفحه ها را پر کنید (من را چاپ کن)</vt:lpstr>
      <vt:lpstr>Fill in pages (print me)</vt:lpstr>
      <vt:lpstr> این صفحه ها را پر کنید (من را چاپ کن)</vt:lpstr>
      <vt:lpstr>Fill in pages (print me)</vt:lpstr>
      <vt:lpstr>این صفحه ها را پر کنید (من را چاپ کن)</vt:lpstr>
      <vt:lpstr>Fill in pages (print me)</vt:lpstr>
      <vt:lpstr>این صفحه ها را پر کنید (من را چاپ کن)</vt:lpstr>
      <vt:lpstr>Fill in pages (print me)</vt:lpstr>
      <vt:lpstr>این صفحه ها را پر کنید (من را چاپ کن)</vt:lpstr>
      <vt:lpstr>Fill in pages (print me)</vt:lpstr>
      <vt:lpstr>این صفحه ها را پر کنید (من را چاپ کن)</vt:lpstr>
      <vt:lpstr>Fill in pages (print me)</vt:lpstr>
      <vt:lpstr>این صفحه ها را پر کنید (من را چاپ کن)</vt:lpstr>
      <vt:lpstr>Fill in pages (print me)</vt:lpstr>
      <vt:lpstr>این صفحه ها را پر کنید (من را چاپ کن)</vt:lpstr>
      <vt:lpstr>Fill in pages (print me)</vt:lpstr>
      <vt:lpstr>این صفحه ها را پر کنید (من را چاپ کن)</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host a  ‘Shape your City’ Conversation</dc:title>
  <dc:creator>Anna Kelderman</dc:creator>
  <cp:lastModifiedBy>Damir Cato</cp:lastModifiedBy>
  <cp:revision>734</cp:revision>
  <dcterms:created xsi:type="dcterms:W3CDTF">2020-09-14T02:46:12Z</dcterms:created>
  <dcterms:modified xsi:type="dcterms:W3CDTF">2020-09-26T11:37:02Z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0x0101008670CB29A7EC844EB82277798569E75B</vt:lpwstr>
  </property>
</Properties>
</file>