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sldIdLst>
    <p:sldId id="271" r:id="rId5"/>
    <p:sldId id="313" r:id="rId6"/>
    <p:sldId id="272" r:id="rId7"/>
    <p:sldId id="314" r:id="rId8"/>
    <p:sldId id="273" r:id="rId9"/>
    <p:sldId id="315" r:id="rId10"/>
    <p:sldId id="285" r:id="rId11"/>
    <p:sldId id="316" r:id="rId12"/>
    <p:sldId id="286" r:id="rId13"/>
    <p:sldId id="317" r:id="rId14"/>
    <p:sldId id="287" r:id="rId15"/>
    <p:sldId id="318" r:id="rId16"/>
    <p:sldId id="289" r:id="rId17"/>
    <p:sldId id="319" r:id="rId18"/>
    <p:sldId id="306" r:id="rId19"/>
    <p:sldId id="320" r:id="rId20"/>
    <p:sldId id="290" r:id="rId21"/>
    <p:sldId id="321" r:id="rId22"/>
    <p:sldId id="291" r:id="rId23"/>
    <p:sldId id="322" r:id="rId24"/>
    <p:sldId id="308" r:id="rId25"/>
    <p:sldId id="323" r:id="rId26"/>
    <p:sldId id="292" r:id="rId27"/>
    <p:sldId id="324" r:id="rId28"/>
    <p:sldId id="309" r:id="rId29"/>
    <p:sldId id="325" r:id="rId30"/>
    <p:sldId id="293" r:id="rId31"/>
    <p:sldId id="326" r:id="rId32"/>
    <p:sldId id="310" r:id="rId33"/>
    <p:sldId id="327" r:id="rId34"/>
    <p:sldId id="294" r:id="rId35"/>
    <p:sldId id="328" r:id="rId36"/>
    <p:sldId id="311" r:id="rId37"/>
    <p:sldId id="329" r:id="rId38"/>
    <p:sldId id="312" r:id="rId39"/>
    <p:sldId id="330" r:id="rId40"/>
    <p:sldId id="288" r:id="rId41"/>
    <p:sldId id="331" r:id="rId42"/>
    <p:sldId id="296" r:id="rId43"/>
    <p:sldId id="332" r:id="rId44"/>
    <p:sldId id="295" r:id="rId45"/>
    <p:sldId id="333" r:id="rId46"/>
    <p:sldId id="301" r:id="rId47"/>
    <p:sldId id="334" r:id="rId48"/>
    <p:sldId id="297" r:id="rId49"/>
    <p:sldId id="335" r:id="rId50"/>
    <p:sldId id="298" r:id="rId51"/>
    <p:sldId id="336" r:id="rId52"/>
    <p:sldId id="307" r:id="rId53"/>
    <p:sldId id="337" r:id="rId54"/>
    <p:sldId id="302" r:id="rId55"/>
    <p:sldId id="338" r:id="rId56"/>
    <p:sldId id="303" r:id="rId57"/>
    <p:sldId id="339" r:id="rId58"/>
    <p:sldId id="304" r:id="rId59"/>
    <p:sldId id="340" r:id="rId60"/>
    <p:sldId id="305" r:id="rId61"/>
    <p:sldId id="341" r:id="rId62"/>
    <p:sldId id="284" r:id="rId63"/>
    <p:sldId id="342" r:id="rId6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33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BBDB25-454D-D9B0-04CA-2CBF2C98CCBF}" v="76" dt="2020-09-16T03:33:30.917"/>
    <p1510:client id="{09D041FB-6100-5244-1C7C-52469488ADC9}" v="58" dt="2020-09-16T05:05:11.732"/>
    <p1510:client id="{1221757D-B815-C2EA-53A2-6FC36AB4CC55}" v="68" dt="2020-09-16T03:40:46.613"/>
    <p1510:client id="{15A45D89-A9A4-43C8-3536-44079EFE7127}" v="131" dt="2020-09-16T02:20:54.676"/>
    <p1510:client id="{15EEB8E7-3C57-C919-3221-CB3DD4CE90B7}" v="88" dt="2020-09-16T04:54:42.298"/>
    <p1510:client id="{17AA8140-388D-6851-DDC9-3D370B1B68D9}" v="187" dt="2020-09-15T10:56:28.541"/>
    <p1510:client id="{17C02E82-B0F5-758F-6F27-F5F8FCFB5B2B}" v="216" dt="2020-09-18T08:08:27.122"/>
    <p1510:client id="{2056ED3B-CD75-0A86-CFC4-BE9FD35B1FA1}" v="111" dt="2020-09-16T02:37:15.265"/>
    <p1510:client id="{269DAECD-6CFA-FEEB-A10E-C5CF4CBF6ECA}" v="317" dt="2020-09-16T01:01:01.818"/>
    <p1510:client id="{4ADD7C40-8409-E5B7-13CD-A26AC6461C4E}" v="583" dt="2020-09-16T00:42:00.621"/>
    <p1510:client id="{516B2F29-D5F5-3ED2-ABE5-C458E5841174}" v="79" dt="2020-09-15T08:51:50.434"/>
    <p1510:client id="{542C7BD1-AB91-CF49-8224-4F54232297D5}" v="103" dt="2020-09-16T03:53:14.154"/>
    <p1510:client id="{55506CA5-13FF-56F6-0705-E01F1176EEC2}" v="158" dt="2020-09-16T01:56:06.802"/>
    <p1510:client id="{55F8509C-0ABB-F483-5601-0DDB47BD9291}" v="10" dt="2020-09-17T22:24:49.738"/>
    <p1510:client id="{5D4D7685-A9B1-8F51-6F69-EEF03AFC47FD}" v="65" dt="2020-09-15T09:42:27.383"/>
    <p1510:client id="{5FC3B8AF-774E-8E62-DD2A-183B61102D3C}" v="96" dt="2020-09-16T05:13:58.859"/>
    <p1510:client id="{61A2D26A-AFF7-AEC8-1D23-D3E46F6946CF}" v="103" dt="2020-09-17T22:30:47.305"/>
    <p1510:client id="{6B22A0B2-F958-9386-97E3-7A77457B3295}" v="109" dt="2020-09-16T03:45:42.815"/>
    <p1510:client id="{71D17A7F-92D8-6B01-43AF-21A2289751C0}" v="11" dt="2020-09-16T04:25:15.524"/>
    <p1510:client id="{7BA87C30-D986-B118-0152-6BD44D73F549}" v="16" dt="2020-09-15T08:17:45.561"/>
    <p1510:client id="{7DCEDA7C-7F23-C871-2C31-CD874BA752C9}" v="15" dt="2020-09-17T22:34:46.847"/>
    <p1510:client id="{7E6A7907-CA38-3B2C-0587-40F843C27F72}" v="112" dt="2020-09-16T04:31:46.614"/>
    <p1510:client id="{7F94601A-8D66-913B-44BD-CFCB647E8816}" v="4" dt="2020-09-17T22:21:07.717"/>
    <p1510:client id="{8E556E06-CFE3-7AD7-43DC-05BBD4E1D886}" v="372" dt="2020-09-15T11:04:45.619"/>
    <p1510:client id="{94F8A8C5-C1D5-D9FE-2F7E-492CF22167A6}" v="40" dt="2020-09-16T03:24:56.236"/>
    <p1510:client id="{991106D6-1CC2-1AFD-86B7-747DAB5BBB7A}" v="147" dt="2020-09-17T23:05:21.701"/>
    <p1510:client id="{A715D567-D605-AA9B-FC4B-1475E0C9CD85}" v="158" dt="2020-09-15T09:04:25.719"/>
    <p1510:client id="{B2EBAD1E-CAB9-AC62-6E2A-675112CB6C11}" v="67" dt="2020-09-16T02:06:32.470"/>
    <p1510:client id="{B38F96A4-0B3B-FF65-9047-A6881F0E62C2}" v="196" dt="2020-09-15T10:29:27.793"/>
    <p1510:client id="{BED8A875-29CA-E54B-D919-9D5F2632787B}" v="83" dt="2020-09-15T07:45:53.333"/>
    <p1510:client id="{C3506764-8188-1F49-10D1-AE569C530D5E}" v="5" dt="2020-09-16T02:02:56.248"/>
    <p1510:client id="{C5AB16E4-E91F-93BC-560D-6E1C8961865C}" v="71" dt="2020-09-15T07:55:02.742"/>
    <p1510:client id="{E1FC702B-52A0-BEED-AA4F-988201BDFED2}" v="25" dt="2020-09-16T04:50:51.863"/>
    <p1510:client id="{E8A1DE4A-52C4-565D-79FA-EB3DDFC7D737}" v="14" dt="2020-09-15T09:17:57.770"/>
    <p1510:client id="{E92555C5-4FAB-BF43-A22B-A234A3E17C00}" v="140" dt="2020-09-15T09:50:12.104"/>
    <p1510:client id="{EF526DCD-4568-68F5-0AFD-8CA5D59E33C6}" v="87" dt="2020-09-16T02:12:39.703"/>
    <p1510:client id="{F69BD009-E1B8-0F3B-86C4-8D7292A16BE6}" v="16" dt="2020-09-15T08:16:09.056"/>
    <p1510:client id="{FE5A2231-69B6-F63D-782D-C5232FB159C8}" v="40" dt="2020-09-18T07:23:54.79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611"/>
    <p:restoredTop sz="94694"/>
  </p:normalViewPr>
  <p:slideViewPr>
    <p:cSldViewPr snapToGrid="0">
      <p:cViewPr varScale="1">
        <p:scale>
          <a:sx n="103" d="100"/>
          <a:sy n="103" d="100"/>
        </p:scale>
        <p:origin x="114" y="21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viewProps" Target="viewProp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1.xml"/><Relationship Id="rId4" Type="http://schemas.openxmlformats.org/officeDocument/2006/relationships/image" Target="../media/image6.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Master" Target="../slideMasters/slideMaster1.xml"/><Relationship Id="rId4" Type="http://schemas.openxmlformats.org/officeDocument/2006/relationships/image" Target="../media/image9.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0.emf"/><Relationship Id="rId1" Type="http://schemas.openxmlformats.org/officeDocument/2006/relationships/slideMaster" Target="../slideMasters/slideMaster1.xml"/><Relationship Id="rId4" Type="http://schemas.openxmlformats.org/officeDocument/2006/relationships/image" Target="../media/image11.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2.emf"/><Relationship Id="rId1" Type="http://schemas.openxmlformats.org/officeDocument/2006/relationships/slideMaster" Target="../slideMasters/slideMaster1.xml"/><Relationship Id="rId6" Type="http://schemas.openxmlformats.org/officeDocument/2006/relationships/image" Target="../media/image8.emf"/><Relationship Id="rId5" Type="http://schemas.openxmlformats.org/officeDocument/2006/relationships/image" Target="../media/image13.emf"/><Relationship Id="rId4" Type="http://schemas.openxmlformats.org/officeDocument/2006/relationships/image" Target="../media/image11.emf"/></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Master" Target="../slideMasters/slideMaster1.xml"/><Relationship Id="rId4" Type="http://schemas.openxmlformats.org/officeDocument/2006/relationships/image" Target="../media/image16.emf"/></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7.emf"/><Relationship Id="rId1" Type="http://schemas.openxmlformats.org/officeDocument/2006/relationships/slideMaster" Target="../slideMasters/slideMaster1.xml"/><Relationship Id="rId4" Type="http://schemas.openxmlformats.org/officeDocument/2006/relationships/image" Target="../media/image18.emf"/></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7.emf"/><Relationship Id="rId1" Type="http://schemas.openxmlformats.org/officeDocument/2006/relationships/slideMaster" Target="../slideMasters/slideMaster1.xml"/><Relationship Id="rId4" Type="http://schemas.openxmlformats.org/officeDocument/2006/relationships/image" Target="../media/image18.em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7.emf"/><Relationship Id="rId1" Type="http://schemas.openxmlformats.org/officeDocument/2006/relationships/slideMaster" Target="../slideMasters/slideMaster1.xml"/><Relationship Id="rId4" Type="http://schemas.openxmlformats.org/officeDocument/2006/relationships/image" Target="../media/image18.emf"/></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7.emf"/><Relationship Id="rId1" Type="http://schemas.openxmlformats.org/officeDocument/2006/relationships/slideMaster" Target="../slideMasters/slideMaster1.xml"/><Relationship Id="rId4" Type="http://schemas.openxmlformats.org/officeDocument/2006/relationships/image" Target="../media/image18.emf"/></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7.emf"/><Relationship Id="rId1" Type="http://schemas.openxmlformats.org/officeDocument/2006/relationships/slideMaster" Target="../slideMasters/slideMaster1.xml"/><Relationship Id="rId4" Type="http://schemas.openxmlformats.org/officeDocument/2006/relationships/image" Target="../media/image18.emf"/></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7.emf"/><Relationship Id="rId1" Type="http://schemas.openxmlformats.org/officeDocument/2006/relationships/slideMaster" Target="../slideMasters/slideMaster1.xml"/><Relationship Id="rId4" Type="http://schemas.openxmlformats.org/officeDocument/2006/relationships/image" Target="../media/image18.emf"/></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6.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0095556-C9A9-A64D-8D56-5D39A723AFD8}"/>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9F32AE72-F604-9E48-89FB-F118F502ABA0}"/>
              </a:ext>
            </a:extLst>
          </p:cNvPr>
          <p:cNvPicPr>
            <a:picLocks noChangeAspect="1"/>
          </p:cNvPicPr>
          <p:nvPr userDrawn="1"/>
        </p:nvPicPr>
        <p:blipFill>
          <a:blip r:embed="rId3"/>
          <a:stretch>
            <a:fillRect/>
          </a:stretch>
        </p:blipFill>
        <p:spPr>
          <a:xfrm>
            <a:off x="722311" y="730251"/>
            <a:ext cx="8318500" cy="3911600"/>
          </a:xfrm>
          <a:prstGeom prst="rect">
            <a:avLst/>
          </a:prstGeom>
        </p:spPr>
      </p:pic>
      <p:sp>
        <p:nvSpPr>
          <p:cNvPr id="7" name="Title 1">
            <a:extLst>
              <a:ext uri="{FF2B5EF4-FFF2-40B4-BE49-F238E27FC236}">
                <a16:creationId xmlns:a16="http://schemas.microsoft.com/office/drawing/2014/main" id="{4D033BA4-F3BD-2E42-8405-BC74C331D1E8}"/>
              </a:ext>
            </a:extLst>
          </p:cNvPr>
          <p:cNvSpPr>
            <a:spLocks noGrp="1"/>
          </p:cNvSpPr>
          <p:nvPr>
            <p:ph type="title"/>
          </p:nvPr>
        </p:nvSpPr>
        <p:spPr>
          <a:xfrm>
            <a:off x="1185863" y="1030146"/>
            <a:ext cx="7333104" cy="2789499"/>
          </a:xfrm>
        </p:spPr>
        <p:txBody>
          <a:bodyPr anchor="ctr">
            <a:normAutofit/>
          </a:bodyPr>
          <a:lstStyle>
            <a:lvl1pPr>
              <a:defRPr sz="5000">
                <a:solidFill>
                  <a:schemeClr val="bg2"/>
                </a:solidFill>
              </a:defRPr>
            </a:lvl1pPr>
          </a:lstStyle>
          <a:p>
            <a:r>
              <a:rPr lang="en-GB"/>
              <a:t>Click to edit Master title style</a:t>
            </a:r>
            <a:endParaRPr lang="en-US"/>
          </a:p>
        </p:txBody>
      </p:sp>
      <p:pic>
        <p:nvPicPr>
          <p:cNvPr id="8" name="Picture 7">
            <a:extLst>
              <a:ext uri="{FF2B5EF4-FFF2-40B4-BE49-F238E27FC236}">
                <a16:creationId xmlns:a16="http://schemas.microsoft.com/office/drawing/2014/main" id="{1B14A38A-AF3B-1C4C-A903-A0B1CC2A9C14}"/>
              </a:ext>
            </a:extLst>
          </p:cNvPr>
          <p:cNvPicPr>
            <a:picLocks noChangeAspect="1"/>
          </p:cNvPicPr>
          <p:nvPr userDrawn="1"/>
        </p:nvPicPr>
        <p:blipFill>
          <a:blip r:embed="rId4"/>
          <a:stretch>
            <a:fillRect/>
          </a:stretch>
        </p:blipFill>
        <p:spPr>
          <a:xfrm>
            <a:off x="8651873" y="854076"/>
            <a:ext cx="3035300" cy="3263900"/>
          </a:xfrm>
          <a:prstGeom prst="rect">
            <a:avLst/>
          </a:prstGeom>
        </p:spPr>
      </p:pic>
    </p:spTree>
    <p:extLst>
      <p:ext uri="{BB962C8B-B14F-4D97-AF65-F5344CB8AC3E}">
        <p14:creationId xmlns:p14="http://schemas.microsoft.com/office/powerpoint/2010/main" val="26295567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7_Blank">
    <p:spTree>
      <p:nvGrpSpPr>
        <p:cNvPr id="1" name=""/>
        <p:cNvGrpSpPr/>
        <p:nvPr/>
      </p:nvGrpSpPr>
      <p:grpSpPr>
        <a:xfrm>
          <a:off x="0" y="0"/>
          <a:ext cx="0" cy="0"/>
          <a:chOff x="0" y="0"/>
          <a:chExt cx="0" cy="0"/>
        </a:xfrm>
      </p:grpSpPr>
      <p:sp>
        <p:nvSpPr>
          <p:cNvPr id="14" name="Title Placeholder 1">
            <a:extLst>
              <a:ext uri="{FF2B5EF4-FFF2-40B4-BE49-F238E27FC236}">
                <a16:creationId xmlns:a16="http://schemas.microsoft.com/office/drawing/2014/main" id="{9D97B141-B606-3B48-A2DA-240142F9A984}"/>
              </a:ext>
            </a:extLst>
          </p:cNvPr>
          <p:cNvSpPr>
            <a:spLocks noGrp="1"/>
          </p:cNvSpPr>
          <p:nvPr>
            <p:ph type="title"/>
          </p:nvPr>
        </p:nvSpPr>
        <p:spPr>
          <a:xfrm>
            <a:off x="969690" y="548008"/>
            <a:ext cx="10515600" cy="1148053"/>
          </a:xfrm>
          <a:prstGeom prst="rect">
            <a:avLst/>
          </a:prstGeom>
        </p:spPr>
        <p:txBody>
          <a:bodyPr vert="horz" lIns="91440" tIns="45720" rIns="91440" bIns="45720" rtlCol="0" anchor="ctr">
            <a:normAutofit/>
          </a:bodyPr>
          <a:lstStyle>
            <a:lvl1pPr>
              <a:defRPr sz="4000"/>
            </a:lvl1pPr>
          </a:lstStyle>
          <a:p>
            <a:r>
              <a:rPr lang="en-GB"/>
              <a:t>Click to edit Master title style</a:t>
            </a:r>
            <a:endParaRPr lang="en-US"/>
          </a:p>
        </p:txBody>
      </p:sp>
      <p:sp>
        <p:nvSpPr>
          <p:cNvPr id="12" name="Text Placeholder 3">
            <a:extLst>
              <a:ext uri="{FF2B5EF4-FFF2-40B4-BE49-F238E27FC236}">
                <a16:creationId xmlns:a16="http://schemas.microsoft.com/office/drawing/2014/main" id="{DD49B3C4-1857-FC4B-9860-7B249E9DEFA8}"/>
              </a:ext>
            </a:extLst>
          </p:cNvPr>
          <p:cNvSpPr>
            <a:spLocks noGrp="1"/>
          </p:cNvSpPr>
          <p:nvPr>
            <p:ph type="body" sz="half" idx="2"/>
          </p:nvPr>
        </p:nvSpPr>
        <p:spPr>
          <a:xfrm>
            <a:off x="974526" y="1714724"/>
            <a:ext cx="10536522" cy="3450422"/>
          </a:xfrm>
        </p:spPr>
        <p:txBody>
          <a:bodyPr>
            <a:normAutofit/>
          </a:bodyPr>
          <a:lstStyle>
            <a:lvl1pPr marL="0" indent="0">
              <a:buNone/>
              <a:defRPr sz="2200"/>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en-GB"/>
              <a:t>Click to edit Master text styles</a:t>
            </a:r>
          </a:p>
        </p:txBody>
      </p:sp>
      <p:pic>
        <p:nvPicPr>
          <p:cNvPr id="7" name="Picture 6">
            <a:extLst>
              <a:ext uri="{FF2B5EF4-FFF2-40B4-BE49-F238E27FC236}">
                <a16:creationId xmlns:a16="http://schemas.microsoft.com/office/drawing/2014/main" id="{0C66B3B7-20CB-0D49-AB48-5E96DC4F1266}"/>
              </a:ext>
            </a:extLst>
          </p:cNvPr>
          <p:cNvPicPr>
            <a:picLocks noChangeAspect="1"/>
          </p:cNvPicPr>
          <p:nvPr userDrawn="1"/>
        </p:nvPicPr>
        <p:blipFill>
          <a:blip r:embed="rId2"/>
          <a:stretch>
            <a:fillRect/>
          </a:stretch>
        </p:blipFill>
        <p:spPr>
          <a:xfrm>
            <a:off x="-16672" y="5579581"/>
            <a:ext cx="12192000" cy="1292707"/>
          </a:xfrm>
          <a:prstGeom prst="rect">
            <a:avLst/>
          </a:prstGeom>
        </p:spPr>
      </p:pic>
      <p:pic>
        <p:nvPicPr>
          <p:cNvPr id="11" name="Picture 10">
            <a:extLst>
              <a:ext uri="{FF2B5EF4-FFF2-40B4-BE49-F238E27FC236}">
                <a16:creationId xmlns:a16="http://schemas.microsoft.com/office/drawing/2014/main" id="{B71F4B0B-1AE6-C145-B281-AFC859AE281D}"/>
              </a:ext>
            </a:extLst>
          </p:cNvPr>
          <p:cNvPicPr>
            <a:picLocks noChangeAspect="1"/>
          </p:cNvPicPr>
          <p:nvPr userDrawn="1"/>
        </p:nvPicPr>
        <p:blipFill>
          <a:blip r:embed="rId3"/>
          <a:stretch>
            <a:fillRect/>
          </a:stretch>
        </p:blipFill>
        <p:spPr>
          <a:xfrm>
            <a:off x="8729662" y="5990466"/>
            <a:ext cx="3048000" cy="660400"/>
          </a:xfrm>
          <a:prstGeom prst="rect">
            <a:avLst/>
          </a:prstGeom>
        </p:spPr>
      </p:pic>
      <p:pic>
        <p:nvPicPr>
          <p:cNvPr id="13" name="Picture 12">
            <a:extLst>
              <a:ext uri="{FF2B5EF4-FFF2-40B4-BE49-F238E27FC236}">
                <a16:creationId xmlns:a16="http://schemas.microsoft.com/office/drawing/2014/main" id="{E4BBF9AF-26F7-DE43-8FD0-4ACC59BCE6E6}"/>
              </a:ext>
            </a:extLst>
          </p:cNvPr>
          <p:cNvPicPr>
            <a:picLocks noChangeAspect="1"/>
          </p:cNvPicPr>
          <p:nvPr userDrawn="1"/>
        </p:nvPicPr>
        <p:blipFill>
          <a:blip r:embed="rId4"/>
          <a:stretch>
            <a:fillRect/>
          </a:stretch>
        </p:blipFill>
        <p:spPr>
          <a:xfrm>
            <a:off x="244474" y="5373688"/>
            <a:ext cx="1397000" cy="1498600"/>
          </a:xfrm>
          <a:prstGeom prst="rect">
            <a:avLst/>
          </a:prstGeom>
        </p:spPr>
      </p:pic>
    </p:spTree>
    <p:extLst>
      <p:ext uri="{BB962C8B-B14F-4D97-AF65-F5344CB8AC3E}">
        <p14:creationId xmlns:p14="http://schemas.microsoft.com/office/powerpoint/2010/main" val="9149706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8_Blank">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D49E598-09E2-4B48-B2A8-1D71616493F9}"/>
              </a:ext>
            </a:extLst>
          </p:cNvPr>
          <p:cNvPicPr>
            <a:picLocks noChangeAspect="1"/>
          </p:cNvPicPr>
          <p:nvPr userDrawn="1"/>
        </p:nvPicPr>
        <p:blipFill>
          <a:blip r:embed="rId2"/>
          <a:stretch>
            <a:fillRect/>
          </a:stretch>
        </p:blipFill>
        <p:spPr>
          <a:xfrm>
            <a:off x="-16672" y="5576650"/>
            <a:ext cx="12192000" cy="1292707"/>
          </a:xfrm>
          <a:prstGeom prst="rect">
            <a:avLst/>
          </a:prstGeom>
        </p:spPr>
      </p:pic>
      <p:pic>
        <p:nvPicPr>
          <p:cNvPr id="10" name="Picture 9">
            <a:extLst>
              <a:ext uri="{FF2B5EF4-FFF2-40B4-BE49-F238E27FC236}">
                <a16:creationId xmlns:a16="http://schemas.microsoft.com/office/drawing/2014/main" id="{D8BD7067-B88E-7A41-B68F-F2951487B153}"/>
              </a:ext>
            </a:extLst>
          </p:cNvPr>
          <p:cNvPicPr>
            <a:picLocks noChangeAspect="1"/>
          </p:cNvPicPr>
          <p:nvPr userDrawn="1"/>
        </p:nvPicPr>
        <p:blipFill>
          <a:blip r:embed="rId3"/>
          <a:stretch>
            <a:fillRect/>
          </a:stretch>
        </p:blipFill>
        <p:spPr>
          <a:xfrm>
            <a:off x="244474" y="5359400"/>
            <a:ext cx="1397000" cy="1498600"/>
          </a:xfrm>
          <a:prstGeom prst="rect">
            <a:avLst/>
          </a:prstGeom>
        </p:spPr>
      </p:pic>
      <p:pic>
        <p:nvPicPr>
          <p:cNvPr id="6" name="Picture 5">
            <a:extLst>
              <a:ext uri="{FF2B5EF4-FFF2-40B4-BE49-F238E27FC236}">
                <a16:creationId xmlns:a16="http://schemas.microsoft.com/office/drawing/2014/main" id="{95AD1425-0F11-A24E-B10A-E319B0454C65}"/>
              </a:ext>
            </a:extLst>
          </p:cNvPr>
          <p:cNvPicPr>
            <a:picLocks noChangeAspect="1"/>
          </p:cNvPicPr>
          <p:nvPr userDrawn="1"/>
        </p:nvPicPr>
        <p:blipFill>
          <a:blip r:embed="rId4"/>
          <a:stretch>
            <a:fillRect/>
          </a:stretch>
        </p:blipFill>
        <p:spPr>
          <a:xfrm>
            <a:off x="8729662" y="5988003"/>
            <a:ext cx="3048000" cy="660400"/>
          </a:xfrm>
          <a:prstGeom prst="rect">
            <a:avLst/>
          </a:prstGeom>
        </p:spPr>
      </p:pic>
      <p:sp>
        <p:nvSpPr>
          <p:cNvPr id="13" name="Title Placeholder 1">
            <a:extLst>
              <a:ext uri="{FF2B5EF4-FFF2-40B4-BE49-F238E27FC236}">
                <a16:creationId xmlns:a16="http://schemas.microsoft.com/office/drawing/2014/main" id="{3DD2B51A-FB60-D046-8A1F-C451A9615917}"/>
              </a:ext>
            </a:extLst>
          </p:cNvPr>
          <p:cNvSpPr>
            <a:spLocks noGrp="1"/>
          </p:cNvSpPr>
          <p:nvPr>
            <p:ph type="title"/>
          </p:nvPr>
        </p:nvSpPr>
        <p:spPr>
          <a:xfrm>
            <a:off x="969690" y="548008"/>
            <a:ext cx="10515600" cy="1148053"/>
          </a:xfrm>
          <a:prstGeom prst="rect">
            <a:avLst/>
          </a:prstGeom>
        </p:spPr>
        <p:txBody>
          <a:bodyPr vert="horz" lIns="91440" tIns="45720" rIns="91440" bIns="45720" rtlCol="0" anchor="ctr">
            <a:normAutofit/>
          </a:bodyPr>
          <a:lstStyle>
            <a:lvl1pPr>
              <a:defRPr sz="4000">
                <a:solidFill>
                  <a:schemeClr val="accent3"/>
                </a:solidFill>
              </a:defRPr>
            </a:lvl1pPr>
          </a:lstStyle>
          <a:p>
            <a:r>
              <a:rPr lang="en-GB"/>
              <a:t>Click to edit Master title style</a:t>
            </a:r>
            <a:endParaRPr lang="en-US"/>
          </a:p>
        </p:txBody>
      </p:sp>
      <p:sp>
        <p:nvSpPr>
          <p:cNvPr id="14" name="Text Placeholder 3">
            <a:extLst>
              <a:ext uri="{FF2B5EF4-FFF2-40B4-BE49-F238E27FC236}">
                <a16:creationId xmlns:a16="http://schemas.microsoft.com/office/drawing/2014/main" id="{B286A6FD-6DF6-394A-970E-8B4958F0C8F7}"/>
              </a:ext>
            </a:extLst>
          </p:cNvPr>
          <p:cNvSpPr>
            <a:spLocks noGrp="1"/>
          </p:cNvSpPr>
          <p:nvPr>
            <p:ph type="body" sz="half" idx="2"/>
          </p:nvPr>
        </p:nvSpPr>
        <p:spPr>
          <a:xfrm>
            <a:off x="974526" y="1714724"/>
            <a:ext cx="10536522" cy="3450422"/>
          </a:xfrm>
        </p:spPr>
        <p:txBody>
          <a:bodyPr>
            <a:normAutofit/>
          </a:bodyPr>
          <a:lstStyle>
            <a:lvl1pPr marL="0" indent="0">
              <a:buNone/>
              <a:defRPr sz="2200"/>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en-GB"/>
              <a:t>Click to edit Master text styles</a:t>
            </a:r>
          </a:p>
        </p:txBody>
      </p:sp>
    </p:spTree>
    <p:extLst>
      <p:ext uri="{BB962C8B-B14F-4D97-AF65-F5344CB8AC3E}">
        <p14:creationId xmlns:p14="http://schemas.microsoft.com/office/powerpoint/2010/main" val="11757005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7227D36-4844-874C-BD4E-FFB6FC4DD0FA}"/>
              </a:ext>
            </a:extLst>
          </p:cNvPr>
          <p:cNvPicPr>
            <a:picLocks noChangeAspect="1"/>
          </p:cNvPicPr>
          <p:nvPr userDrawn="1"/>
        </p:nvPicPr>
        <p:blipFill>
          <a:blip r:embed="rId2"/>
          <a:stretch>
            <a:fillRect/>
          </a:stretch>
        </p:blipFill>
        <p:spPr>
          <a:xfrm>
            <a:off x="0" y="0"/>
            <a:ext cx="4279900" cy="6858000"/>
          </a:xfrm>
          <a:prstGeom prst="rect">
            <a:avLst/>
          </a:prstGeom>
        </p:spPr>
      </p:pic>
      <p:pic>
        <p:nvPicPr>
          <p:cNvPr id="8" name="Picture 7">
            <a:extLst>
              <a:ext uri="{FF2B5EF4-FFF2-40B4-BE49-F238E27FC236}">
                <a16:creationId xmlns:a16="http://schemas.microsoft.com/office/drawing/2014/main" id="{8848087A-C4EA-7241-BC91-313397A90E17}"/>
              </a:ext>
            </a:extLst>
          </p:cNvPr>
          <p:cNvPicPr>
            <a:picLocks noChangeAspect="1"/>
          </p:cNvPicPr>
          <p:nvPr userDrawn="1"/>
        </p:nvPicPr>
        <p:blipFill>
          <a:blip r:embed="rId3"/>
          <a:stretch>
            <a:fillRect/>
          </a:stretch>
        </p:blipFill>
        <p:spPr>
          <a:xfrm>
            <a:off x="1196975" y="4479926"/>
            <a:ext cx="1397000" cy="1498600"/>
          </a:xfrm>
          <a:prstGeom prst="rect">
            <a:avLst/>
          </a:prstGeom>
        </p:spPr>
      </p:pic>
      <p:pic>
        <p:nvPicPr>
          <p:cNvPr id="14" name="Picture 13">
            <a:extLst>
              <a:ext uri="{FF2B5EF4-FFF2-40B4-BE49-F238E27FC236}">
                <a16:creationId xmlns:a16="http://schemas.microsoft.com/office/drawing/2014/main" id="{470F5D6E-C52A-104E-BAE5-1453A998E62A}"/>
              </a:ext>
            </a:extLst>
          </p:cNvPr>
          <p:cNvPicPr>
            <a:picLocks noChangeAspect="1"/>
          </p:cNvPicPr>
          <p:nvPr userDrawn="1"/>
        </p:nvPicPr>
        <p:blipFill>
          <a:blip r:embed="rId4"/>
          <a:stretch>
            <a:fillRect/>
          </a:stretch>
        </p:blipFill>
        <p:spPr>
          <a:xfrm>
            <a:off x="286795" y="6042888"/>
            <a:ext cx="2844800" cy="635000"/>
          </a:xfrm>
          <a:prstGeom prst="rect">
            <a:avLst/>
          </a:prstGeom>
        </p:spPr>
      </p:pic>
      <p:sp>
        <p:nvSpPr>
          <p:cNvPr id="11" name="Title 1">
            <a:extLst>
              <a:ext uri="{FF2B5EF4-FFF2-40B4-BE49-F238E27FC236}">
                <a16:creationId xmlns:a16="http://schemas.microsoft.com/office/drawing/2014/main" id="{5C4BB696-CD37-EF45-9A33-DCE7B688EFB4}"/>
              </a:ext>
            </a:extLst>
          </p:cNvPr>
          <p:cNvSpPr>
            <a:spLocks noGrp="1"/>
          </p:cNvSpPr>
          <p:nvPr>
            <p:ph type="title" hasCustomPrompt="1"/>
          </p:nvPr>
        </p:nvSpPr>
        <p:spPr>
          <a:xfrm>
            <a:off x="4514848" y="739592"/>
            <a:ext cx="7036686" cy="5626484"/>
          </a:xfrm>
        </p:spPr>
        <p:txBody>
          <a:bodyPr anchor="t">
            <a:normAutofit/>
          </a:bodyPr>
          <a:lstStyle>
            <a:lvl1pPr algn="l">
              <a:defRPr sz="2400" b="0" i="0">
                <a:solidFill>
                  <a:schemeClr val="tx1"/>
                </a:solidFill>
                <a:latin typeface="Helvetica Light" panose="020B0403020202020204" pitchFamily="34" charset="0"/>
              </a:defRPr>
            </a:lvl1pPr>
          </a:lstStyle>
          <a:p>
            <a:r>
              <a:rPr lang="en-GB"/>
              <a:t>Click to add text</a:t>
            </a:r>
            <a:endParaRPr lang="en-US"/>
          </a:p>
        </p:txBody>
      </p:sp>
      <p:sp>
        <p:nvSpPr>
          <p:cNvPr id="3" name="Text Placeholder 2">
            <a:extLst>
              <a:ext uri="{FF2B5EF4-FFF2-40B4-BE49-F238E27FC236}">
                <a16:creationId xmlns:a16="http://schemas.microsoft.com/office/drawing/2014/main" id="{A374A9D3-D7C5-AC49-90BF-A9E340DF82F7}"/>
              </a:ext>
            </a:extLst>
          </p:cNvPr>
          <p:cNvSpPr>
            <a:spLocks noGrp="1"/>
          </p:cNvSpPr>
          <p:nvPr>
            <p:ph type="body" sz="quarter" idx="10" hasCustomPrompt="1"/>
          </p:nvPr>
        </p:nvSpPr>
        <p:spPr>
          <a:xfrm>
            <a:off x="566738" y="556107"/>
            <a:ext cx="2963540" cy="2846388"/>
          </a:xfrm>
        </p:spPr>
        <p:txBody>
          <a:bodyPr>
            <a:noAutofit/>
          </a:bodyPr>
          <a:lstStyle>
            <a:lvl1pPr marL="0" indent="0">
              <a:buNone/>
              <a:defRPr sz="3800" b="1" i="0">
                <a:solidFill>
                  <a:schemeClr val="accent2"/>
                </a:solidFill>
                <a:latin typeface="Gotham Black" panose="02000603030000020004" pitchFamily="2" charset="77"/>
              </a:defRPr>
            </a:lvl1pPr>
            <a:lvl2pPr marL="457200" indent="0">
              <a:buNone/>
              <a:defRPr sz="4000" b="1" i="0">
                <a:latin typeface="Gotham Black" panose="02000603030000020004" pitchFamily="2" charset="77"/>
              </a:defRPr>
            </a:lvl2pPr>
            <a:lvl3pPr>
              <a:defRPr sz="4000" b="1" i="0">
                <a:latin typeface="Gotham Black" panose="02000603030000020004" pitchFamily="2" charset="77"/>
              </a:defRPr>
            </a:lvl3pPr>
            <a:lvl4pPr>
              <a:defRPr sz="4000" b="1" i="0">
                <a:latin typeface="Gotham Black" panose="02000603030000020004" pitchFamily="2" charset="77"/>
              </a:defRPr>
            </a:lvl4pPr>
            <a:lvl5pPr>
              <a:defRPr sz="4000" b="1" i="0">
                <a:latin typeface="Gotham Black" panose="02000603030000020004" pitchFamily="2" charset="77"/>
              </a:defRPr>
            </a:lvl5pPr>
          </a:lstStyle>
          <a:p>
            <a:pPr lvl="0"/>
            <a:r>
              <a:rPr lang="en-GB"/>
              <a:t>Click to add title</a:t>
            </a:r>
          </a:p>
        </p:txBody>
      </p:sp>
    </p:spTree>
    <p:extLst>
      <p:ext uri="{BB962C8B-B14F-4D97-AF65-F5344CB8AC3E}">
        <p14:creationId xmlns:p14="http://schemas.microsoft.com/office/powerpoint/2010/main" val="26629629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0FBB3A5-116E-FB43-A964-FD2189CC5AB4}"/>
              </a:ext>
            </a:extLst>
          </p:cNvPr>
          <p:cNvPicPr>
            <a:picLocks noChangeAspect="1"/>
          </p:cNvPicPr>
          <p:nvPr userDrawn="1"/>
        </p:nvPicPr>
        <p:blipFill>
          <a:blip r:embed="rId2"/>
          <a:stretch>
            <a:fillRect/>
          </a:stretch>
        </p:blipFill>
        <p:spPr>
          <a:xfrm>
            <a:off x="-1" y="-4389"/>
            <a:ext cx="4282633" cy="6876857"/>
          </a:xfrm>
          <a:prstGeom prst="rect">
            <a:avLst/>
          </a:prstGeom>
        </p:spPr>
      </p:pic>
      <p:sp>
        <p:nvSpPr>
          <p:cNvPr id="15" name="Text Placeholder 2">
            <a:extLst>
              <a:ext uri="{FF2B5EF4-FFF2-40B4-BE49-F238E27FC236}">
                <a16:creationId xmlns:a16="http://schemas.microsoft.com/office/drawing/2014/main" id="{B6E797E9-FF35-3444-8269-3DF27B32729A}"/>
              </a:ext>
            </a:extLst>
          </p:cNvPr>
          <p:cNvSpPr>
            <a:spLocks noGrp="1"/>
          </p:cNvSpPr>
          <p:nvPr>
            <p:ph type="body" sz="quarter" idx="10" hasCustomPrompt="1"/>
          </p:nvPr>
        </p:nvSpPr>
        <p:spPr>
          <a:xfrm>
            <a:off x="566738" y="556107"/>
            <a:ext cx="2963540" cy="2846388"/>
          </a:xfrm>
        </p:spPr>
        <p:txBody>
          <a:bodyPr>
            <a:noAutofit/>
          </a:bodyPr>
          <a:lstStyle>
            <a:lvl1pPr marL="0" indent="0">
              <a:buNone/>
              <a:defRPr sz="3800" b="1" i="0">
                <a:solidFill>
                  <a:schemeClr val="accent3"/>
                </a:solidFill>
                <a:latin typeface="Gotham Black" panose="02000603030000020004" pitchFamily="2" charset="77"/>
              </a:defRPr>
            </a:lvl1pPr>
            <a:lvl2pPr marL="457200" indent="0">
              <a:buNone/>
              <a:defRPr sz="4000" b="1" i="0">
                <a:latin typeface="Gotham Black" panose="02000603030000020004" pitchFamily="2" charset="77"/>
              </a:defRPr>
            </a:lvl2pPr>
            <a:lvl3pPr>
              <a:defRPr sz="4000" b="1" i="0">
                <a:latin typeface="Gotham Black" panose="02000603030000020004" pitchFamily="2" charset="77"/>
              </a:defRPr>
            </a:lvl3pPr>
            <a:lvl4pPr>
              <a:defRPr sz="4000" b="1" i="0">
                <a:latin typeface="Gotham Black" panose="02000603030000020004" pitchFamily="2" charset="77"/>
              </a:defRPr>
            </a:lvl4pPr>
            <a:lvl5pPr>
              <a:defRPr sz="4000" b="1" i="0">
                <a:latin typeface="Gotham Black" panose="02000603030000020004" pitchFamily="2" charset="77"/>
              </a:defRPr>
            </a:lvl5pPr>
          </a:lstStyle>
          <a:p>
            <a:pPr lvl="0"/>
            <a:r>
              <a:rPr lang="en-GB"/>
              <a:t>Click to add title</a:t>
            </a:r>
          </a:p>
        </p:txBody>
      </p:sp>
      <p:pic>
        <p:nvPicPr>
          <p:cNvPr id="8" name="Picture 7">
            <a:extLst>
              <a:ext uri="{FF2B5EF4-FFF2-40B4-BE49-F238E27FC236}">
                <a16:creationId xmlns:a16="http://schemas.microsoft.com/office/drawing/2014/main" id="{8848087A-C4EA-7241-BC91-313397A90E17}"/>
              </a:ext>
            </a:extLst>
          </p:cNvPr>
          <p:cNvPicPr>
            <a:picLocks noChangeAspect="1"/>
          </p:cNvPicPr>
          <p:nvPr userDrawn="1"/>
        </p:nvPicPr>
        <p:blipFill>
          <a:blip r:embed="rId3"/>
          <a:stretch>
            <a:fillRect/>
          </a:stretch>
        </p:blipFill>
        <p:spPr>
          <a:xfrm>
            <a:off x="1196975" y="4479926"/>
            <a:ext cx="1397000" cy="1498600"/>
          </a:xfrm>
          <a:prstGeom prst="rect">
            <a:avLst/>
          </a:prstGeom>
        </p:spPr>
      </p:pic>
      <p:pic>
        <p:nvPicPr>
          <p:cNvPr id="14" name="Picture 13">
            <a:extLst>
              <a:ext uri="{FF2B5EF4-FFF2-40B4-BE49-F238E27FC236}">
                <a16:creationId xmlns:a16="http://schemas.microsoft.com/office/drawing/2014/main" id="{470F5D6E-C52A-104E-BAE5-1453A998E62A}"/>
              </a:ext>
            </a:extLst>
          </p:cNvPr>
          <p:cNvPicPr>
            <a:picLocks noChangeAspect="1"/>
          </p:cNvPicPr>
          <p:nvPr userDrawn="1"/>
        </p:nvPicPr>
        <p:blipFill>
          <a:blip r:embed="rId4"/>
          <a:stretch>
            <a:fillRect/>
          </a:stretch>
        </p:blipFill>
        <p:spPr>
          <a:xfrm>
            <a:off x="286795" y="6042888"/>
            <a:ext cx="2844800" cy="635000"/>
          </a:xfrm>
          <a:prstGeom prst="rect">
            <a:avLst/>
          </a:prstGeom>
        </p:spPr>
      </p:pic>
      <p:pic>
        <p:nvPicPr>
          <p:cNvPr id="3" name="Picture 2">
            <a:extLst>
              <a:ext uri="{FF2B5EF4-FFF2-40B4-BE49-F238E27FC236}">
                <a16:creationId xmlns:a16="http://schemas.microsoft.com/office/drawing/2014/main" id="{B4C05CEF-DD39-0D4F-AB81-800077F1A1B7}"/>
              </a:ext>
            </a:extLst>
          </p:cNvPr>
          <p:cNvPicPr>
            <a:picLocks noChangeAspect="1"/>
          </p:cNvPicPr>
          <p:nvPr userDrawn="1"/>
        </p:nvPicPr>
        <p:blipFill>
          <a:blip r:embed="rId5"/>
          <a:stretch>
            <a:fillRect/>
          </a:stretch>
        </p:blipFill>
        <p:spPr>
          <a:xfrm>
            <a:off x="286795" y="6036852"/>
            <a:ext cx="2844800" cy="635000"/>
          </a:xfrm>
          <a:prstGeom prst="rect">
            <a:avLst/>
          </a:prstGeom>
        </p:spPr>
      </p:pic>
      <p:pic>
        <p:nvPicPr>
          <p:cNvPr id="11" name="Picture 10">
            <a:extLst>
              <a:ext uri="{FF2B5EF4-FFF2-40B4-BE49-F238E27FC236}">
                <a16:creationId xmlns:a16="http://schemas.microsoft.com/office/drawing/2014/main" id="{49E36555-CED2-D440-B0AF-55F6F40ADFB6}"/>
              </a:ext>
            </a:extLst>
          </p:cNvPr>
          <p:cNvPicPr>
            <a:picLocks noChangeAspect="1"/>
          </p:cNvPicPr>
          <p:nvPr userDrawn="1"/>
        </p:nvPicPr>
        <p:blipFill>
          <a:blip r:embed="rId6"/>
          <a:stretch>
            <a:fillRect/>
          </a:stretch>
        </p:blipFill>
        <p:spPr>
          <a:xfrm>
            <a:off x="1196975" y="4477033"/>
            <a:ext cx="1397000" cy="1498600"/>
          </a:xfrm>
          <a:prstGeom prst="rect">
            <a:avLst/>
          </a:prstGeom>
        </p:spPr>
      </p:pic>
      <p:sp>
        <p:nvSpPr>
          <p:cNvPr id="12" name="Title 1">
            <a:extLst>
              <a:ext uri="{FF2B5EF4-FFF2-40B4-BE49-F238E27FC236}">
                <a16:creationId xmlns:a16="http://schemas.microsoft.com/office/drawing/2014/main" id="{52D64A82-783F-9F43-961F-10C52654CE42}"/>
              </a:ext>
            </a:extLst>
          </p:cNvPr>
          <p:cNvSpPr>
            <a:spLocks noGrp="1"/>
          </p:cNvSpPr>
          <p:nvPr>
            <p:ph type="title" hasCustomPrompt="1"/>
          </p:nvPr>
        </p:nvSpPr>
        <p:spPr>
          <a:xfrm>
            <a:off x="4514848" y="739592"/>
            <a:ext cx="7036686" cy="5626484"/>
          </a:xfrm>
        </p:spPr>
        <p:txBody>
          <a:bodyPr anchor="t">
            <a:normAutofit/>
          </a:bodyPr>
          <a:lstStyle>
            <a:lvl1pPr algn="l">
              <a:defRPr sz="2400" b="0" i="0">
                <a:solidFill>
                  <a:schemeClr val="tx1"/>
                </a:solidFill>
                <a:latin typeface="Helvetica Light" panose="020B0403020202020204" pitchFamily="34" charset="0"/>
              </a:defRPr>
            </a:lvl1pPr>
          </a:lstStyle>
          <a:p>
            <a:r>
              <a:rPr lang="en-GB"/>
              <a:t>Click to add text</a:t>
            </a:r>
            <a:endParaRPr lang="en-US"/>
          </a:p>
        </p:txBody>
      </p:sp>
    </p:spTree>
    <p:extLst>
      <p:ext uri="{BB962C8B-B14F-4D97-AF65-F5344CB8AC3E}">
        <p14:creationId xmlns:p14="http://schemas.microsoft.com/office/powerpoint/2010/main" val="38112063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F468135-ECAB-7340-8558-5C59343AB8FC}"/>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6EE219DF-68C1-D349-B50B-748F1CE416E6}"/>
              </a:ext>
            </a:extLst>
          </p:cNvPr>
          <p:cNvPicPr>
            <a:picLocks noChangeAspect="1"/>
          </p:cNvPicPr>
          <p:nvPr userDrawn="1"/>
        </p:nvPicPr>
        <p:blipFill>
          <a:blip r:embed="rId2"/>
          <a:stretch>
            <a:fillRect/>
          </a:stretch>
        </p:blipFill>
        <p:spPr>
          <a:xfrm>
            <a:off x="997966" y="1585722"/>
            <a:ext cx="4508500" cy="4381500"/>
          </a:xfrm>
          <a:prstGeom prst="rect">
            <a:avLst/>
          </a:prstGeom>
        </p:spPr>
      </p:pic>
      <p:pic>
        <p:nvPicPr>
          <p:cNvPr id="9" name="Picture 8">
            <a:extLst>
              <a:ext uri="{FF2B5EF4-FFF2-40B4-BE49-F238E27FC236}">
                <a16:creationId xmlns:a16="http://schemas.microsoft.com/office/drawing/2014/main" id="{433E4639-1F0B-7D4A-82A6-7D182DF282AA}"/>
              </a:ext>
            </a:extLst>
          </p:cNvPr>
          <p:cNvPicPr>
            <a:picLocks noChangeAspect="1"/>
          </p:cNvPicPr>
          <p:nvPr userDrawn="1"/>
        </p:nvPicPr>
        <p:blipFill>
          <a:blip r:embed="rId3"/>
          <a:stretch>
            <a:fillRect/>
          </a:stretch>
        </p:blipFill>
        <p:spPr>
          <a:xfrm>
            <a:off x="5961634" y="1117600"/>
            <a:ext cx="5232400" cy="4622800"/>
          </a:xfrm>
          <a:prstGeom prst="rect">
            <a:avLst/>
          </a:prstGeom>
        </p:spPr>
      </p:pic>
      <p:sp>
        <p:nvSpPr>
          <p:cNvPr id="14" name="Text Placeholder 2">
            <a:extLst>
              <a:ext uri="{FF2B5EF4-FFF2-40B4-BE49-F238E27FC236}">
                <a16:creationId xmlns:a16="http://schemas.microsoft.com/office/drawing/2014/main" id="{215C7B81-0BFB-9942-98C4-27F9994CFB2D}"/>
              </a:ext>
            </a:extLst>
          </p:cNvPr>
          <p:cNvSpPr>
            <a:spLocks noGrp="1"/>
          </p:cNvSpPr>
          <p:nvPr>
            <p:ph type="body" sz="quarter" idx="10"/>
          </p:nvPr>
        </p:nvSpPr>
        <p:spPr>
          <a:xfrm>
            <a:off x="1362456" y="1902773"/>
            <a:ext cx="3922776" cy="3121779"/>
          </a:xfrm>
        </p:spPr>
        <p:txBody>
          <a:bodyPr anchor="ctr">
            <a:noAutofit/>
          </a:bodyPr>
          <a:lstStyle>
            <a:lvl1pPr marL="0" indent="0">
              <a:buNone/>
              <a:defRPr sz="4000" b="1" i="0">
                <a:solidFill>
                  <a:schemeClr val="accent3"/>
                </a:solidFill>
                <a:latin typeface="Gotham Black" panose="02000603030000020004" pitchFamily="2" charset="77"/>
              </a:defRPr>
            </a:lvl1pPr>
            <a:lvl2pPr marL="457200" indent="0">
              <a:buNone/>
              <a:defRPr sz="4000" b="1" i="0">
                <a:latin typeface="Gotham Black" panose="02000603030000020004" pitchFamily="2" charset="77"/>
              </a:defRPr>
            </a:lvl2pPr>
            <a:lvl3pPr>
              <a:defRPr sz="4000" b="1" i="0">
                <a:latin typeface="Gotham Black" panose="02000603030000020004" pitchFamily="2" charset="77"/>
              </a:defRPr>
            </a:lvl3pPr>
            <a:lvl4pPr>
              <a:defRPr sz="4000" b="1" i="0">
                <a:latin typeface="Gotham Black" panose="02000603030000020004" pitchFamily="2" charset="77"/>
              </a:defRPr>
            </a:lvl4pPr>
            <a:lvl5pPr>
              <a:defRPr sz="4000" b="1" i="0">
                <a:latin typeface="Gotham Black" panose="02000603030000020004" pitchFamily="2" charset="77"/>
              </a:defRPr>
            </a:lvl5pPr>
          </a:lstStyle>
          <a:p>
            <a:pPr lvl="0"/>
            <a:r>
              <a:rPr lang="en-GB"/>
              <a:t>Click to edit Master text styles</a:t>
            </a:r>
          </a:p>
        </p:txBody>
      </p:sp>
      <p:sp>
        <p:nvSpPr>
          <p:cNvPr id="15" name="Text Placeholder 2">
            <a:extLst>
              <a:ext uri="{FF2B5EF4-FFF2-40B4-BE49-F238E27FC236}">
                <a16:creationId xmlns:a16="http://schemas.microsoft.com/office/drawing/2014/main" id="{5D08D3FC-E488-BC46-B13B-1824843C713C}"/>
              </a:ext>
            </a:extLst>
          </p:cNvPr>
          <p:cNvSpPr>
            <a:spLocks noGrp="1"/>
          </p:cNvSpPr>
          <p:nvPr>
            <p:ph type="body" sz="quarter" idx="11"/>
          </p:nvPr>
        </p:nvSpPr>
        <p:spPr>
          <a:xfrm>
            <a:off x="6233158" y="1462101"/>
            <a:ext cx="4596385" cy="3353649"/>
          </a:xfrm>
        </p:spPr>
        <p:txBody>
          <a:bodyPr anchor="ctr">
            <a:noAutofit/>
          </a:bodyPr>
          <a:lstStyle>
            <a:lvl1pPr marL="0" indent="0">
              <a:buNone/>
              <a:defRPr sz="4000" b="1" i="0">
                <a:solidFill>
                  <a:schemeClr val="bg2"/>
                </a:solidFill>
                <a:latin typeface="Gotham Black" panose="02000603030000020004" pitchFamily="2" charset="77"/>
              </a:defRPr>
            </a:lvl1pPr>
            <a:lvl2pPr marL="457200" indent="0">
              <a:buNone/>
              <a:defRPr sz="4000" b="1" i="0">
                <a:latin typeface="Gotham Black" panose="02000603030000020004" pitchFamily="2" charset="77"/>
              </a:defRPr>
            </a:lvl2pPr>
            <a:lvl3pPr>
              <a:defRPr sz="4000" b="1" i="0">
                <a:latin typeface="Gotham Black" panose="02000603030000020004" pitchFamily="2" charset="77"/>
              </a:defRPr>
            </a:lvl3pPr>
            <a:lvl4pPr>
              <a:defRPr sz="4000" b="1" i="0">
                <a:latin typeface="Gotham Black" panose="02000603030000020004" pitchFamily="2" charset="77"/>
              </a:defRPr>
            </a:lvl4pPr>
            <a:lvl5pPr>
              <a:defRPr sz="4000" b="1" i="0">
                <a:latin typeface="Gotham Black" panose="02000603030000020004" pitchFamily="2" charset="77"/>
              </a:defRPr>
            </a:lvl5pPr>
          </a:lstStyle>
          <a:p>
            <a:pPr lvl="0"/>
            <a:r>
              <a:rPr lang="en-GB"/>
              <a:t>Click to edit Master text styles</a:t>
            </a:r>
          </a:p>
        </p:txBody>
      </p:sp>
      <p:pic>
        <p:nvPicPr>
          <p:cNvPr id="13" name="Picture 12">
            <a:extLst>
              <a:ext uri="{FF2B5EF4-FFF2-40B4-BE49-F238E27FC236}">
                <a16:creationId xmlns:a16="http://schemas.microsoft.com/office/drawing/2014/main" id="{AF2ED37E-B63D-4A4B-A755-9E0F5FBB5E1D}"/>
              </a:ext>
            </a:extLst>
          </p:cNvPr>
          <p:cNvPicPr>
            <a:picLocks noChangeAspect="1"/>
          </p:cNvPicPr>
          <p:nvPr userDrawn="1"/>
        </p:nvPicPr>
        <p:blipFill>
          <a:blip r:embed="rId4"/>
          <a:stretch>
            <a:fillRect/>
          </a:stretch>
        </p:blipFill>
        <p:spPr>
          <a:xfrm>
            <a:off x="8848284" y="5989743"/>
            <a:ext cx="3060700" cy="647700"/>
          </a:xfrm>
          <a:prstGeom prst="rect">
            <a:avLst/>
          </a:prstGeom>
        </p:spPr>
      </p:pic>
    </p:spTree>
    <p:extLst>
      <p:ext uri="{BB962C8B-B14F-4D97-AF65-F5344CB8AC3E}">
        <p14:creationId xmlns:p14="http://schemas.microsoft.com/office/powerpoint/2010/main" val="13412584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7C292BF-2457-1B4E-BB47-04C74F917C9C}"/>
              </a:ext>
            </a:extLst>
          </p:cNvPr>
          <p:cNvSpPr/>
          <p:nvPr userDrawn="1"/>
        </p:nvSpPr>
        <p:spPr>
          <a:xfrm>
            <a:off x="0" y="0"/>
            <a:ext cx="12192000" cy="5029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9AD0F53-D03F-CE43-AF03-D931B1C6BB0C}"/>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ABBEE085-D499-7E4E-BCA3-A6040CBD7BC4}"/>
              </a:ext>
            </a:extLst>
          </p:cNvPr>
          <p:cNvPicPr>
            <a:picLocks noChangeAspect="1"/>
          </p:cNvPicPr>
          <p:nvPr userDrawn="1"/>
        </p:nvPicPr>
        <p:blipFill>
          <a:blip r:embed="rId3"/>
          <a:stretch>
            <a:fillRect/>
          </a:stretch>
        </p:blipFill>
        <p:spPr>
          <a:xfrm>
            <a:off x="8737600" y="5993726"/>
            <a:ext cx="3060700" cy="647700"/>
          </a:xfrm>
          <a:prstGeom prst="rect">
            <a:avLst/>
          </a:prstGeom>
        </p:spPr>
      </p:pic>
      <p:pic>
        <p:nvPicPr>
          <p:cNvPr id="11" name="Picture 10">
            <a:extLst>
              <a:ext uri="{FF2B5EF4-FFF2-40B4-BE49-F238E27FC236}">
                <a16:creationId xmlns:a16="http://schemas.microsoft.com/office/drawing/2014/main" id="{0F5B9144-DCC9-2849-B4A5-764AA513B8A4}"/>
              </a:ext>
            </a:extLst>
          </p:cNvPr>
          <p:cNvPicPr>
            <a:picLocks noChangeAspect="1"/>
          </p:cNvPicPr>
          <p:nvPr userDrawn="1"/>
        </p:nvPicPr>
        <p:blipFill>
          <a:blip r:embed="rId4"/>
          <a:stretch>
            <a:fillRect/>
          </a:stretch>
        </p:blipFill>
        <p:spPr>
          <a:xfrm>
            <a:off x="265113" y="5393654"/>
            <a:ext cx="1371600" cy="1371600"/>
          </a:xfrm>
          <a:prstGeom prst="rect">
            <a:avLst/>
          </a:prstGeom>
        </p:spPr>
      </p:pic>
      <p:sp>
        <p:nvSpPr>
          <p:cNvPr id="8" name="Text Placeholder 2">
            <a:extLst>
              <a:ext uri="{FF2B5EF4-FFF2-40B4-BE49-F238E27FC236}">
                <a16:creationId xmlns:a16="http://schemas.microsoft.com/office/drawing/2014/main" id="{63DC0BA2-A0C6-7D4B-B569-4199EDA522DE}"/>
              </a:ext>
            </a:extLst>
          </p:cNvPr>
          <p:cNvSpPr>
            <a:spLocks noGrp="1"/>
          </p:cNvSpPr>
          <p:nvPr>
            <p:ph type="body" sz="quarter" idx="10"/>
          </p:nvPr>
        </p:nvSpPr>
        <p:spPr>
          <a:xfrm>
            <a:off x="936812" y="373487"/>
            <a:ext cx="10435233" cy="4056845"/>
          </a:xfrm>
        </p:spPr>
        <p:txBody>
          <a:bodyPr anchor="ctr">
            <a:noAutofit/>
          </a:bodyPr>
          <a:lstStyle>
            <a:lvl1pPr marL="0" indent="0" algn="ctr">
              <a:buNone/>
              <a:defRPr sz="5000" b="1" i="0">
                <a:solidFill>
                  <a:schemeClr val="bg2"/>
                </a:solidFill>
                <a:latin typeface="Gotham Black" panose="02000603030000020004" pitchFamily="2" charset="77"/>
              </a:defRPr>
            </a:lvl1pPr>
            <a:lvl2pPr marL="457200" indent="0">
              <a:buNone/>
              <a:defRPr sz="4000" b="1" i="0">
                <a:latin typeface="Gotham Black" panose="02000603030000020004" pitchFamily="2" charset="77"/>
              </a:defRPr>
            </a:lvl2pPr>
            <a:lvl3pPr>
              <a:defRPr sz="4000" b="1" i="0">
                <a:latin typeface="Gotham Black" panose="02000603030000020004" pitchFamily="2" charset="77"/>
              </a:defRPr>
            </a:lvl3pPr>
            <a:lvl4pPr>
              <a:defRPr sz="4000" b="1" i="0">
                <a:latin typeface="Gotham Black" panose="02000603030000020004" pitchFamily="2" charset="77"/>
              </a:defRPr>
            </a:lvl4pPr>
            <a:lvl5pPr>
              <a:defRPr sz="4000" b="1" i="0">
                <a:latin typeface="Gotham Black" panose="02000603030000020004" pitchFamily="2" charset="77"/>
              </a:defRPr>
            </a:lvl5pPr>
          </a:lstStyle>
          <a:p>
            <a:pPr lvl="0"/>
            <a:r>
              <a:rPr lang="en-GB"/>
              <a:t>Click to edit Master text styles</a:t>
            </a:r>
          </a:p>
        </p:txBody>
      </p:sp>
    </p:spTree>
    <p:extLst>
      <p:ext uri="{BB962C8B-B14F-4D97-AF65-F5344CB8AC3E}">
        <p14:creationId xmlns:p14="http://schemas.microsoft.com/office/powerpoint/2010/main" val="1166629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7C292BF-2457-1B4E-BB47-04C74F917C9C}"/>
              </a:ext>
            </a:extLst>
          </p:cNvPr>
          <p:cNvSpPr/>
          <p:nvPr userDrawn="1"/>
        </p:nvSpPr>
        <p:spPr>
          <a:xfrm>
            <a:off x="0" y="0"/>
            <a:ext cx="12192000" cy="5029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9AD0F53-D03F-CE43-AF03-D931B1C6BB0C}"/>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ABBEE085-D499-7E4E-BCA3-A6040CBD7BC4}"/>
              </a:ext>
            </a:extLst>
          </p:cNvPr>
          <p:cNvPicPr>
            <a:picLocks noChangeAspect="1"/>
          </p:cNvPicPr>
          <p:nvPr userDrawn="1"/>
        </p:nvPicPr>
        <p:blipFill>
          <a:blip r:embed="rId3"/>
          <a:stretch>
            <a:fillRect/>
          </a:stretch>
        </p:blipFill>
        <p:spPr>
          <a:xfrm>
            <a:off x="8737600" y="5993726"/>
            <a:ext cx="3060700" cy="647700"/>
          </a:xfrm>
          <a:prstGeom prst="rect">
            <a:avLst/>
          </a:prstGeom>
        </p:spPr>
      </p:pic>
      <p:pic>
        <p:nvPicPr>
          <p:cNvPr id="11" name="Picture 10">
            <a:extLst>
              <a:ext uri="{FF2B5EF4-FFF2-40B4-BE49-F238E27FC236}">
                <a16:creationId xmlns:a16="http://schemas.microsoft.com/office/drawing/2014/main" id="{0F5B9144-DCC9-2849-B4A5-764AA513B8A4}"/>
              </a:ext>
            </a:extLst>
          </p:cNvPr>
          <p:cNvPicPr>
            <a:picLocks noChangeAspect="1"/>
          </p:cNvPicPr>
          <p:nvPr userDrawn="1"/>
        </p:nvPicPr>
        <p:blipFill>
          <a:blip r:embed="rId4"/>
          <a:stretch>
            <a:fillRect/>
          </a:stretch>
        </p:blipFill>
        <p:spPr>
          <a:xfrm>
            <a:off x="265113" y="5393654"/>
            <a:ext cx="1371600" cy="1371600"/>
          </a:xfrm>
          <a:prstGeom prst="rect">
            <a:avLst/>
          </a:prstGeom>
        </p:spPr>
      </p:pic>
      <p:sp>
        <p:nvSpPr>
          <p:cNvPr id="8" name="Text Placeholder 2">
            <a:extLst>
              <a:ext uri="{FF2B5EF4-FFF2-40B4-BE49-F238E27FC236}">
                <a16:creationId xmlns:a16="http://schemas.microsoft.com/office/drawing/2014/main" id="{3F99326D-FCFC-DD48-B79D-2E36E791854E}"/>
              </a:ext>
            </a:extLst>
          </p:cNvPr>
          <p:cNvSpPr>
            <a:spLocks noGrp="1"/>
          </p:cNvSpPr>
          <p:nvPr>
            <p:ph type="body" sz="quarter" idx="10"/>
          </p:nvPr>
        </p:nvSpPr>
        <p:spPr>
          <a:xfrm>
            <a:off x="936812" y="373487"/>
            <a:ext cx="10435233" cy="4056845"/>
          </a:xfrm>
        </p:spPr>
        <p:txBody>
          <a:bodyPr anchor="ctr">
            <a:noAutofit/>
          </a:bodyPr>
          <a:lstStyle>
            <a:lvl1pPr marL="0" indent="0" algn="ctr">
              <a:buNone/>
              <a:defRPr sz="5000" b="1" i="0">
                <a:solidFill>
                  <a:schemeClr val="bg2"/>
                </a:solidFill>
                <a:latin typeface="Gotham Black" panose="02000603030000020004" pitchFamily="2" charset="77"/>
              </a:defRPr>
            </a:lvl1pPr>
            <a:lvl2pPr marL="457200" indent="0">
              <a:buNone/>
              <a:defRPr sz="4000" b="1" i="0">
                <a:latin typeface="Gotham Black" panose="02000603030000020004" pitchFamily="2" charset="77"/>
              </a:defRPr>
            </a:lvl2pPr>
            <a:lvl3pPr>
              <a:defRPr sz="4000" b="1" i="0">
                <a:latin typeface="Gotham Black" panose="02000603030000020004" pitchFamily="2" charset="77"/>
              </a:defRPr>
            </a:lvl3pPr>
            <a:lvl4pPr>
              <a:defRPr sz="4000" b="1" i="0">
                <a:latin typeface="Gotham Black" panose="02000603030000020004" pitchFamily="2" charset="77"/>
              </a:defRPr>
            </a:lvl4pPr>
            <a:lvl5pPr>
              <a:defRPr sz="4000" b="1" i="0">
                <a:latin typeface="Gotham Black" panose="02000603030000020004" pitchFamily="2" charset="77"/>
              </a:defRPr>
            </a:lvl5pPr>
          </a:lstStyle>
          <a:p>
            <a:pPr lvl="0"/>
            <a:r>
              <a:rPr lang="en-GB"/>
              <a:t>Click to edit Master text styles</a:t>
            </a:r>
          </a:p>
        </p:txBody>
      </p:sp>
    </p:spTree>
    <p:extLst>
      <p:ext uri="{BB962C8B-B14F-4D97-AF65-F5344CB8AC3E}">
        <p14:creationId xmlns:p14="http://schemas.microsoft.com/office/powerpoint/2010/main" val="3610289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7C292BF-2457-1B4E-BB47-04C74F917C9C}"/>
              </a:ext>
            </a:extLst>
          </p:cNvPr>
          <p:cNvSpPr/>
          <p:nvPr userDrawn="1"/>
        </p:nvSpPr>
        <p:spPr>
          <a:xfrm>
            <a:off x="0" y="0"/>
            <a:ext cx="12192000" cy="5029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9AD0F53-D03F-CE43-AF03-D931B1C6BB0C}"/>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ABBEE085-D499-7E4E-BCA3-A6040CBD7BC4}"/>
              </a:ext>
            </a:extLst>
          </p:cNvPr>
          <p:cNvPicPr>
            <a:picLocks noChangeAspect="1"/>
          </p:cNvPicPr>
          <p:nvPr userDrawn="1"/>
        </p:nvPicPr>
        <p:blipFill>
          <a:blip r:embed="rId3"/>
          <a:stretch>
            <a:fillRect/>
          </a:stretch>
        </p:blipFill>
        <p:spPr>
          <a:xfrm>
            <a:off x="8737600" y="5993726"/>
            <a:ext cx="3060700" cy="647700"/>
          </a:xfrm>
          <a:prstGeom prst="rect">
            <a:avLst/>
          </a:prstGeom>
        </p:spPr>
      </p:pic>
      <p:pic>
        <p:nvPicPr>
          <p:cNvPr id="11" name="Picture 10">
            <a:extLst>
              <a:ext uri="{FF2B5EF4-FFF2-40B4-BE49-F238E27FC236}">
                <a16:creationId xmlns:a16="http://schemas.microsoft.com/office/drawing/2014/main" id="{0F5B9144-DCC9-2849-B4A5-764AA513B8A4}"/>
              </a:ext>
            </a:extLst>
          </p:cNvPr>
          <p:cNvPicPr>
            <a:picLocks noChangeAspect="1"/>
          </p:cNvPicPr>
          <p:nvPr userDrawn="1"/>
        </p:nvPicPr>
        <p:blipFill>
          <a:blip r:embed="rId4"/>
          <a:stretch>
            <a:fillRect/>
          </a:stretch>
        </p:blipFill>
        <p:spPr>
          <a:xfrm>
            <a:off x="265113" y="5393654"/>
            <a:ext cx="1371600" cy="1371600"/>
          </a:xfrm>
          <a:prstGeom prst="rect">
            <a:avLst/>
          </a:prstGeom>
        </p:spPr>
      </p:pic>
      <p:sp>
        <p:nvSpPr>
          <p:cNvPr id="8" name="Text Placeholder 2">
            <a:extLst>
              <a:ext uri="{FF2B5EF4-FFF2-40B4-BE49-F238E27FC236}">
                <a16:creationId xmlns:a16="http://schemas.microsoft.com/office/drawing/2014/main" id="{B7237B9B-AE60-B54E-A748-5B7AC5827743}"/>
              </a:ext>
            </a:extLst>
          </p:cNvPr>
          <p:cNvSpPr>
            <a:spLocks noGrp="1"/>
          </p:cNvSpPr>
          <p:nvPr>
            <p:ph type="body" sz="quarter" idx="10"/>
          </p:nvPr>
        </p:nvSpPr>
        <p:spPr>
          <a:xfrm>
            <a:off x="936812" y="373487"/>
            <a:ext cx="10435233" cy="4056845"/>
          </a:xfrm>
        </p:spPr>
        <p:txBody>
          <a:bodyPr anchor="ctr">
            <a:noAutofit/>
          </a:bodyPr>
          <a:lstStyle>
            <a:lvl1pPr marL="0" indent="0" algn="ctr">
              <a:buNone/>
              <a:defRPr sz="5000" b="1" i="0">
                <a:solidFill>
                  <a:schemeClr val="bg2"/>
                </a:solidFill>
                <a:latin typeface="Gotham Black" panose="02000603030000020004" pitchFamily="2" charset="77"/>
              </a:defRPr>
            </a:lvl1pPr>
            <a:lvl2pPr marL="457200" indent="0">
              <a:buNone/>
              <a:defRPr sz="4000" b="1" i="0">
                <a:latin typeface="Gotham Black" panose="02000603030000020004" pitchFamily="2" charset="77"/>
              </a:defRPr>
            </a:lvl2pPr>
            <a:lvl3pPr>
              <a:defRPr sz="4000" b="1" i="0">
                <a:latin typeface="Gotham Black" panose="02000603030000020004" pitchFamily="2" charset="77"/>
              </a:defRPr>
            </a:lvl3pPr>
            <a:lvl4pPr>
              <a:defRPr sz="4000" b="1" i="0">
                <a:latin typeface="Gotham Black" panose="02000603030000020004" pitchFamily="2" charset="77"/>
              </a:defRPr>
            </a:lvl4pPr>
            <a:lvl5pPr>
              <a:defRPr sz="4000" b="1" i="0">
                <a:latin typeface="Gotham Black" panose="02000603030000020004" pitchFamily="2" charset="77"/>
              </a:defRPr>
            </a:lvl5pPr>
          </a:lstStyle>
          <a:p>
            <a:pPr lvl="0"/>
            <a:r>
              <a:rPr lang="en-GB"/>
              <a:t>Click to edit Master text styles</a:t>
            </a:r>
          </a:p>
        </p:txBody>
      </p:sp>
    </p:spTree>
    <p:extLst>
      <p:ext uri="{BB962C8B-B14F-4D97-AF65-F5344CB8AC3E}">
        <p14:creationId xmlns:p14="http://schemas.microsoft.com/office/powerpoint/2010/main" val="14472270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7C292BF-2457-1B4E-BB47-04C74F917C9C}"/>
              </a:ext>
            </a:extLst>
          </p:cNvPr>
          <p:cNvSpPr/>
          <p:nvPr userDrawn="1"/>
        </p:nvSpPr>
        <p:spPr>
          <a:xfrm>
            <a:off x="0" y="0"/>
            <a:ext cx="12192000" cy="50292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9AD0F53-D03F-CE43-AF03-D931B1C6BB0C}"/>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ABBEE085-D499-7E4E-BCA3-A6040CBD7BC4}"/>
              </a:ext>
            </a:extLst>
          </p:cNvPr>
          <p:cNvPicPr>
            <a:picLocks noChangeAspect="1"/>
          </p:cNvPicPr>
          <p:nvPr userDrawn="1"/>
        </p:nvPicPr>
        <p:blipFill>
          <a:blip r:embed="rId3"/>
          <a:stretch>
            <a:fillRect/>
          </a:stretch>
        </p:blipFill>
        <p:spPr>
          <a:xfrm>
            <a:off x="8737600" y="5993726"/>
            <a:ext cx="3060700" cy="647700"/>
          </a:xfrm>
          <a:prstGeom prst="rect">
            <a:avLst/>
          </a:prstGeom>
        </p:spPr>
      </p:pic>
      <p:pic>
        <p:nvPicPr>
          <p:cNvPr id="11" name="Picture 10">
            <a:extLst>
              <a:ext uri="{FF2B5EF4-FFF2-40B4-BE49-F238E27FC236}">
                <a16:creationId xmlns:a16="http://schemas.microsoft.com/office/drawing/2014/main" id="{0F5B9144-DCC9-2849-B4A5-764AA513B8A4}"/>
              </a:ext>
            </a:extLst>
          </p:cNvPr>
          <p:cNvPicPr>
            <a:picLocks noChangeAspect="1"/>
          </p:cNvPicPr>
          <p:nvPr userDrawn="1"/>
        </p:nvPicPr>
        <p:blipFill>
          <a:blip r:embed="rId4"/>
          <a:stretch>
            <a:fillRect/>
          </a:stretch>
        </p:blipFill>
        <p:spPr>
          <a:xfrm>
            <a:off x="265113" y="5393654"/>
            <a:ext cx="1371600" cy="1371600"/>
          </a:xfrm>
          <a:prstGeom prst="rect">
            <a:avLst/>
          </a:prstGeom>
        </p:spPr>
      </p:pic>
      <p:sp>
        <p:nvSpPr>
          <p:cNvPr id="8" name="Text Placeholder 2">
            <a:extLst>
              <a:ext uri="{FF2B5EF4-FFF2-40B4-BE49-F238E27FC236}">
                <a16:creationId xmlns:a16="http://schemas.microsoft.com/office/drawing/2014/main" id="{CE738884-B54A-3841-BE8F-52DAAEE1690A}"/>
              </a:ext>
            </a:extLst>
          </p:cNvPr>
          <p:cNvSpPr>
            <a:spLocks noGrp="1"/>
          </p:cNvSpPr>
          <p:nvPr>
            <p:ph type="body" sz="quarter" idx="10"/>
          </p:nvPr>
        </p:nvSpPr>
        <p:spPr>
          <a:xfrm>
            <a:off x="936812" y="373487"/>
            <a:ext cx="10435233" cy="4056845"/>
          </a:xfrm>
        </p:spPr>
        <p:txBody>
          <a:bodyPr anchor="ctr">
            <a:noAutofit/>
          </a:bodyPr>
          <a:lstStyle>
            <a:lvl1pPr marL="0" indent="0" algn="ctr">
              <a:buNone/>
              <a:defRPr sz="5000" b="1" i="0">
                <a:solidFill>
                  <a:schemeClr val="bg2"/>
                </a:solidFill>
                <a:latin typeface="Gotham Black" panose="02000603030000020004" pitchFamily="2" charset="77"/>
              </a:defRPr>
            </a:lvl1pPr>
            <a:lvl2pPr marL="457200" indent="0">
              <a:buNone/>
              <a:defRPr sz="4000" b="1" i="0">
                <a:latin typeface="Gotham Black" panose="02000603030000020004" pitchFamily="2" charset="77"/>
              </a:defRPr>
            </a:lvl2pPr>
            <a:lvl3pPr>
              <a:defRPr sz="4000" b="1" i="0">
                <a:latin typeface="Gotham Black" panose="02000603030000020004" pitchFamily="2" charset="77"/>
              </a:defRPr>
            </a:lvl3pPr>
            <a:lvl4pPr>
              <a:defRPr sz="4000" b="1" i="0">
                <a:latin typeface="Gotham Black" panose="02000603030000020004" pitchFamily="2" charset="77"/>
              </a:defRPr>
            </a:lvl4pPr>
            <a:lvl5pPr>
              <a:defRPr sz="4000" b="1" i="0">
                <a:latin typeface="Gotham Black" panose="02000603030000020004" pitchFamily="2" charset="77"/>
              </a:defRPr>
            </a:lvl5pPr>
          </a:lstStyle>
          <a:p>
            <a:pPr lvl="0"/>
            <a:r>
              <a:rPr lang="en-GB"/>
              <a:t>Click to edit Master text styles</a:t>
            </a:r>
          </a:p>
        </p:txBody>
      </p:sp>
    </p:spTree>
    <p:extLst>
      <p:ext uri="{BB962C8B-B14F-4D97-AF65-F5344CB8AC3E}">
        <p14:creationId xmlns:p14="http://schemas.microsoft.com/office/powerpoint/2010/main" val="2041205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7C292BF-2457-1B4E-BB47-04C74F917C9C}"/>
              </a:ext>
            </a:extLst>
          </p:cNvPr>
          <p:cNvSpPr/>
          <p:nvPr userDrawn="1"/>
        </p:nvSpPr>
        <p:spPr>
          <a:xfrm>
            <a:off x="0" y="0"/>
            <a:ext cx="12192000" cy="5029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9AD0F53-D03F-CE43-AF03-D931B1C6BB0C}"/>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ABBEE085-D499-7E4E-BCA3-A6040CBD7BC4}"/>
              </a:ext>
            </a:extLst>
          </p:cNvPr>
          <p:cNvPicPr>
            <a:picLocks noChangeAspect="1"/>
          </p:cNvPicPr>
          <p:nvPr userDrawn="1"/>
        </p:nvPicPr>
        <p:blipFill>
          <a:blip r:embed="rId3"/>
          <a:stretch>
            <a:fillRect/>
          </a:stretch>
        </p:blipFill>
        <p:spPr>
          <a:xfrm>
            <a:off x="8737600" y="5993726"/>
            <a:ext cx="3060700" cy="647700"/>
          </a:xfrm>
          <a:prstGeom prst="rect">
            <a:avLst/>
          </a:prstGeom>
        </p:spPr>
      </p:pic>
      <p:pic>
        <p:nvPicPr>
          <p:cNvPr id="11" name="Picture 10">
            <a:extLst>
              <a:ext uri="{FF2B5EF4-FFF2-40B4-BE49-F238E27FC236}">
                <a16:creationId xmlns:a16="http://schemas.microsoft.com/office/drawing/2014/main" id="{0F5B9144-DCC9-2849-B4A5-764AA513B8A4}"/>
              </a:ext>
            </a:extLst>
          </p:cNvPr>
          <p:cNvPicPr>
            <a:picLocks noChangeAspect="1"/>
          </p:cNvPicPr>
          <p:nvPr userDrawn="1"/>
        </p:nvPicPr>
        <p:blipFill>
          <a:blip r:embed="rId4"/>
          <a:stretch>
            <a:fillRect/>
          </a:stretch>
        </p:blipFill>
        <p:spPr>
          <a:xfrm>
            <a:off x="265113" y="5393654"/>
            <a:ext cx="1371600" cy="1371600"/>
          </a:xfrm>
          <a:prstGeom prst="rect">
            <a:avLst/>
          </a:prstGeom>
        </p:spPr>
      </p:pic>
      <p:sp>
        <p:nvSpPr>
          <p:cNvPr id="8" name="Text Placeholder 2">
            <a:extLst>
              <a:ext uri="{FF2B5EF4-FFF2-40B4-BE49-F238E27FC236}">
                <a16:creationId xmlns:a16="http://schemas.microsoft.com/office/drawing/2014/main" id="{98AEEA16-8EAD-0B4C-A0C2-9BA355E4920E}"/>
              </a:ext>
            </a:extLst>
          </p:cNvPr>
          <p:cNvSpPr>
            <a:spLocks noGrp="1"/>
          </p:cNvSpPr>
          <p:nvPr>
            <p:ph type="body" sz="quarter" idx="10"/>
          </p:nvPr>
        </p:nvSpPr>
        <p:spPr>
          <a:xfrm>
            <a:off x="936812" y="373487"/>
            <a:ext cx="10435233" cy="4056845"/>
          </a:xfrm>
        </p:spPr>
        <p:txBody>
          <a:bodyPr anchor="ctr">
            <a:noAutofit/>
          </a:bodyPr>
          <a:lstStyle>
            <a:lvl1pPr marL="0" indent="0" algn="ctr">
              <a:buNone/>
              <a:defRPr sz="5000" b="1" i="0">
                <a:solidFill>
                  <a:schemeClr val="bg2"/>
                </a:solidFill>
                <a:latin typeface="Gotham Black" panose="02000603030000020004" pitchFamily="2" charset="77"/>
              </a:defRPr>
            </a:lvl1pPr>
            <a:lvl2pPr marL="457200" indent="0">
              <a:buNone/>
              <a:defRPr sz="4000" b="1" i="0">
                <a:latin typeface="Gotham Black" panose="02000603030000020004" pitchFamily="2" charset="77"/>
              </a:defRPr>
            </a:lvl2pPr>
            <a:lvl3pPr>
              <a:defRPr sz="4000" b="1" i="0">
                <a:latin typeface="Gotham Black" panose="02000603030000020004" pitchFamily="2" charset="77"/>
              </a:defRPr>
            </a:lvl3pPr>
            <a:lvl4pPr>
              <a:defRPr sz="4000" b="1" i="0">
                <a:latin typeface="Gotham Black" panose="02000603030000020004" pitchFamily="2" charset="77"/>
              </a:defRPr>
            </a:lvl4pPr>
            <a:lvl5pPr>
              <a:defRPr sz="4000" b="1" i="0">
                <a:latin typeface="Gotham Black" panose="02000603030000020004" pitchFamily="2" charset="77"/>
              </a:defRPr>
            </a:lvl5pPr>
          </a:lstStyle>
          <a:p>
            <a:pPr lvl="0"/>
            <a:r>
              <a:rPr lang="en-GB"/>
              <a:t>Click to edit Master text styles</a:t>
            </a:r>
          </a:p>
        </p:txBody>
      </p:sp>
    </p:spTree>
    <p:extLst>
      <p:ext uri="{BB962C8B-B14F-4D97-AF65-F5344CB8AC3E}">
        <p14:creationId xmlns:p14="http://schemas.microsoft.com/office/powerpoint/2010/main" val="4901115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6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7C292BF-2457-1B4E-BB47-04C74F917C9C}"/>
              </a:ext>
            </a:extLst>
          </p:cNvPr>
          <p:cNvSpPr/>
          <p:nvPr userDrawn="1"/>
        </p:nvSpPr>
        <p:spPr>
          <a:xfrm>
            <a:off x="0" y="0"/>
            <a:ext cx="12192000" cy="50292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9AD0F53-D03F-CE43-AF03-D931B1C6BB0C}"/>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ABBEE085-D499-7E4E-BCA3-A6040CBD7BC4}"/>
              </a:ext>
            </a:extLst>
          </p:cNvPr>
          <p:cNvPicPr>
            <a:picLocks noChangeAspect="1"/>
          </p:cNvPicPr>
          <p:nvPr userDrawn="1"/>
        </p:nvPicPr>
        <p:blipFill>
          <a:blip r:embed="rId3"/>
          <a:stretch>
            <a:fillRect/>
          </a:stretch>
        </p:blipFill>
        <p:spPr>
          <a:xfrm>
            <a:off x="8737600" y="5993726"/>
            <a:ext cx="3060700" cy="647700"/>
          </a:xfrm>
          <a:prstGeom prst="rect">
            <a:avLst/>
          </a:prstGeom>
        </p:spPr>
      </p:pic>
      <p:pic>
        <p:nvPicPr>
          <p:cNvPr id="11" name="Picture 10">
            <a:extLst>
              <a:ext uri="{FF2B5EF4-FFF2-40B4-BE49-F238E27FC236}">
                <a16:creationId xmlns:a16="http://schemas.microsoft.com/office/drawing/2014/main" id="{0F5B9144-DCC9-2849-B4A5-764AA513B8A4}"/>
              </a:ext>
            </a:extLst>
          </p:cNvPr>
          <p:cNvPicPr>
            <a:picLocks noChangeAspect="1"/>
          </p:cNvPicPr>
          <p:nvPr userDrawn="1"/>
        </p:nvPicPr>
        <p:blipFill>
          <a:blip r:embed="rId4"/>
          <a:stretch>
            <a:fillRect/>
          </a:stretch>
        </p:blipFill>
        <p:spPr>
          <a:xfrm>
            <a:off x="265113" y="5393654"/>
            <a:ext cx="1371600" cy="1371600"/>
          </a:xfrm>
          <a:prstGeom prst="rect">
            <a:avLst/>
          </a:prstGeom>
        </p:spPr>
      </p:pic>
      <p:sp>
        <p:nvSpPr>
          <p:cNvPr id="8" name="Text Placeholder 2">
            <a:extLst>
              <a:ext uri="{FF2B5EF4-FFF2-40B4-BE49-F238E27FC236}">
                <a16:creationId xmlns:a16="http://schemas.microsoft.com/office/drawing/2014/main" id="{88F8D687-D458-2446-9713-D247A3DD379B}"/>
              </a:ext>
            </a:extLst>
          </p:cNvPr>
          <p:cNvSpPr>
            <a:spLocks noGrp="1"/>
          </p:cNvSpPr>
          <p:nvPr>
            <p:ph type="body" sz="quarter" idx="10"/>
          </p:nvPr>
        </p:nvSpPr>
        <p:spPr>
          <a:xfrm>
            <a:off x="936812" y="373487"/>
            <a:ext cx="10435233" cy="4056845"/>
          </a:xfrm>
        </p:spPr>
        <p:txBody>
          <a:bodyPr anchor="ctr">
            <a:noAutofit/>
          </a:bodyPr>
          <a:lstStyle>
            <a:lvl1pPr marL="0" indent="0" algn="ctr">
              <a:buNone/>
              <a:defRPr sz="5000" b="1" i="0">
                <a:solidFill>
                  <a:schemeClr val="bg2"/>
                </a:solidFill>
                <a:latin typeface="Gotham Black" panose="02000603030000020004" pitchFamily="2" charset="77"/>
              </a:defRPr>
            </a:lvl1pPr>
            <a:lvl2pPr marL="457200" indent="0">
              <a:buNone/>
              <a:defRPr sz="4000" b="1" i="0">
                <a:latin typeface="Gotham Black" panose="02000603030000020004" pitchFamily="2" charset="77"/>
              </a:defRPr>
            </a:lvl2pPr>
            <a:lvl3pPr>
              <a:defRPr sz="4000" b="1" i="0">
                <a:latin typeface="Gotham Black" panose="02000603030000020004" pitchFamily="2" charset="77"/>
              </a:defRPr>
            </a:lvl3pPr>
            <a:lvl4pPr>
              <a:defRPr sz="4000" b="1" i="0">
                <a:latin typeface="Gotham Black" panose="02000603030000020004" pitchFamily="2" charset="77"/>
              </a:defRPr>
            </a:lvl4pPr>
            <a:lvl5pPr>
              <a:defRPr sz="4000" b="1" i="0">
                <a:latin typeface="Gotham Black" panose="02000603030000020004" pitchFamily="2" charset="77"/>
              </a:defRPr>
            </a:lvl5pPr>
          </a:lstStyle>
          <a:p>
            <a:pPr lvl="0"/>
            <a:r>
              <a:rPr lang="en-GB"/>
              <a:t>Click to edit Master text styles</a:t>
            </a:r>
          </a:p>
        </p:txBody>
      </p:sp>
    </p:spTree>
    <p:extLst>
      <p:ext uri="{BB962C8B-B14F-4D97-AF65-F5344CB8AC3E}">
        <p14:creationId xmlns:p14="http://schemas.microsoft.com/office/powerpoint/2010/main" val="1239789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9_Blank">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BBEE085-D499-7E4E-BCA3-A6040CBD7BC4}"/>
              </a:ext>
            </a:extLst>
          </p:cNvPr>
          <p:cNvPicPr>
            <a:picLocks noChangeAspect="1"/>
          </p:cNvPicPr>
          <p:nvPr userDrawn="1"/>
        </p:nvPicPr>
        <p:blipFill>
          <a:blip r:embed="rId2"/>
          <a:stretch>
            <a:fillRect/>
          </a:stretch>
        </p:blipFill>
        <p:spPr>
          <a:xfrm>
            <a:off x="9042400" y="6166002"/>
            <a:ext cx="3060700" cy="647700"/>
          </a:xfrm>
          <a:prstGeom prst="rect">
            <a:avLst/>
          </a:prstGeom>
        </p:spPr>
      </p:pic>
      <p:pic>
        <p:nvPicPr>
          <p:cNvPr id="11" name="Picture 10">
            <a:extLst>
              <a:ext uri="{FF2B5EF4-FFF2-40B4-BE49-F238E27FC236}">
                <a16:creationId xmlns:a16="http://schemas.microsoft.com/office/drawing/2014/main" id="{0F5B9144-DCC9-2849-B4A5-764AA513B8A4}"/>
              </a:ext>
            </a:extLst>
          </p:cNvPr>
          <p:cNvPicPr>
            <a:picLocks noChangeAspect="1"/>
          </p:cNvPicPr>
          <p:nvPr userDrawn="1"/>
        </p:nvPicPr>
        <p:blipFill>
          <a:blip r:embed="rId3"/>
          <a:stretch>
            <a:fillRect/>
          </a:stretch>
        </p:blipFill>
        <p:spPr>
          <a:xfrm>
            <a:off x="-105948" y="5578768"/>
            <a:ext cx="1371600" cy="1371600"/>
          </a:xfrm>
          <a:prstGeom prst="rect">
            <a:avLst/>
          </a:prstGeom>
        </p:spPr>
      </p:pic>
    </p:spTree>
    <p:extLst>
      <p:ext uri="{BB962C8B-B14F-4D97-AF65-F5344CB8AC3E}">
        <p14:creationId xmlns:p14="http://schemas.microsoft.com/office/powerpoint/2010/main" val="12412425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3877AEE-CF65-6344-ABA4-C6F8DCD48E03}"/>
              </a:ext>
            </a:extLst>
          </p:cNvPr>
          <p:cNvSpPr/>
          <p:nvPr userDrawn="1"/>
        </p:nvSpPr>
        <p:spPr>
          <a:xfrm>
            <a:off x="0" y="4051140"/>
            <a:ext cx="12192000" cy="2841585"/>
          </a:xfrm>
          <a:prstGeom prst="rect">
            <a:avLst/>
          </a:prstGeom>
          <a:solidFill>
            <a:srgbClr val="23334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D5D9D03-8074-C344-87B4-37733D20C51B}"/>
              </a:ext>
            </a:extLst>
          </p:cNvPr>
          <p:cNvPicPr>
            <a:picLocks noChangeAspect="1"/>
          </p:cNvPicPr>
          <p:nvPr userDrawn="1"/>
        </p:nvPicPr>
        <p:blipFill>
          <a:blip r:embed="rId2"/>
          <a:stretch>
            <a:fillRect/>
          </a:stretch>
        </p:blipFill>
        <p:spPr>
          <a:xfrm>
            <a:off x="0" y="0"/>
            <a:ext cx="12192000" cy="4445000"/>
          </a:xfrm>
          <a:prstGeom prst="rect">
            <a:avLst/>
          </a:prstGeom>
        </p:spPr>
      </p:pic>
      <p:pic>
        <p:nvPicPr>
          <p:cNvPr id="7" name="Picture 6">
            <a:extLst>
              <a:ext uri="{FF2B5EF4-FFF2-40B4-BE49-F238E27FC236}">
                <a16:creationId xmlns:a16="http://schemas.microsoft.com/office/drawing/2014/main" id="{BF75EA7C-461E-4742-AB09-DC0BCFDD12AA}"/>
              </a:ext>
            </a:extLst>
          </p:cNvPr>
          <p:cNvPicPr>
            <a:picLocks noChangeAspect="1"/>
          </p:cNvPicPr>
          <p:nvPr userDrawn="1"/>
        </p:nvPicPr>
        <p:blipFill>
          <a:blip r:embed="rId3"/>
          <a:stretch>
            <a:fillRect/>
          </a:stretch>
        </p:blipFill>
        <p:spPr>
          <a:xfrm>
            <a:off x="861991" y="711844"/>
            <a:ext cx="7366000" cy="2159000"/>
          </a:xfrm>
          <a:prstGeom prst="rect">
            <a:avLst/>
          </a:prstGeom>
        </p:spPr>
      </p:pic>
    </p:spTree>
    <p:extLst>
      <p:ext uri="{BB962C8B-B14F-4D97-AF65-F5344CB8AC3E}">
        <p14:creationId xmlns:p14="http://schemas.microsoft.com/office/powerpoint/2010/main" val="36306799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C489FD1-71B8-B44F-8460-87D95AAAB81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44B4198-5ED4-6049-9796-3F77DC69E42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24921552"/>
      </p:ext>
    </p:extLst>
  </p:cSld>
  <p:clrMap bg1="lt1" tx1="dk1" bg2="lt2" tx2="dk2" accent1="accent1" accent2="accent2" accent3="accent3" accent4="accent4" accent5="accent5" accent6="accent6" hlink="hlink" folHlink="folHlink"/>
  <p:sldLayoutIdLst>
    <p:sldLayoutId id="2147483655" r:id="rId1"/>
    <p:sldLayoutId id="2147483662" r:id="rId2"/>
    <p:sldLayoutId id="2147483663" r:id="rId3"/>
    <p:sldLayoutId id="2147483664" r:id="rId4"/>
    <p:sldLayoutId id="2147483665" r:id="rId5"/>
    <p:sldLayoutId id="2147483666" r:id="rId6"/>
    <p:sldLayoutId id="2147483656" r:id="rId7"/>
    <p:sldLayoutId id="2147483657" r:id="rId8"/>
    <p:sldLayoutId id="2147483658" r:id="rId9"/>
    <p:sldLayoutId id="2147483659" r:id="rId10"/>
    <p:sldLayoutId id="2147483660" r:id="rId11"/>
    <p:sldLayoutId id="2147483661" r:id="rId12"/>
    <p:sldLayoutId id="2147483668" r:id="rId13"/>
    <p:sldLayoutId id="2147483667" r:id="rId14"/>
  </p:sldLayoutIdLst>
  <p:txStyles>
    <p:titleStyle>
      <a:lvl1pPr algn="l" defTabSz="914400" rtl="0" eaLnBrk="1" latinLnBrk="0" hangingPunct="1">
        <a:lnSpc>
          <a:spcPct val="90000"/>
        </a:lnSpc>
        <a:spcBef>
          <a:spcPct val="0"/>
        </a:spcBef>
        <a:buNone/>
        <a:defRPr sz="4400" b="1" i="0" kern="1200">
          <a:solidFill>
            <a:schemeClr val="accent2"/>
          </a:solidFill>
          <a:latin typeface="Gotham Black" panose="02000603030000020004"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Helvetica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Helvetica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s://www.casey.vic.gov.au/sites/default/files/2019-12/Walk%20and%20Ride%20Strategy.pdf" TargetMode="Externa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hyperlink" Target="https://www.casey.vic.gov.au/sites/default/files/2019-12/Walk%20and%20Ride%20Strategy.pdf" TargetMode="Externa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www.casey.vic.gov.au/sites/default/files/2018-09/Emissions-Management-Plan-2018-22-Attachment-A.pdf" TargetMode="External"/><Relationship Id="rId2" Type="http://schemas.openxmlformats.org/officeDocument/2006/relationships/hyperlink" Target="https://www.casey.vic.gov.au/sites/default/files-public/2018-10/Rethink-you-Waste-Strategy-2016_2022.pdf" TargetMode="External"/><Relationship Id="rId1" Type="http://schemas.openxmlformats.org/officeDocument/2006/relationships/slideLayout" Target="../slideLayouts/slideLayout3.xml"/><Relationship Id="rId4" Type="http://schemas.openxmlformats.org/officeDocument/2006/relationships/hyperlink" Target="https://www.casey.vic.gov.au/sites/default/files/2018-09/Casey-s-Biodiversity-Strategy-15-05-2018%20(1).pdf"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www.casey.vic.gov.au/sites/default/files/2018-09/Emissions-Management-Plan-2018-22-Attachment-A.pdf" TargetMode="External"/><Relationship Id="rId2" Type="http://schemas.openxmlformats.org/officeDocument/2006/relationships/hyperlink" Target="https://www.casey.vic.gov.au/sites/default/files-public/2018-10/Rethink-you-Waste-Strategy-2016_2022.pdf" TargetMode="External"/><Relationship Id="rId1" Type="http://schemas.openxmlformats.org/officeDocument/2006/relationships/slideLayout" Target="../slideLayouts/slideLayout3.xml"/><Relationship Id="rId4" Type="http://schemas.openxmlformats.org/officeDocument/2006/relationships/hyperlink" Target="https://www.casey.vic.gov.au/sites/default/files/2018-09/Casey-s-Biodiversity-Strategy-15-05-2018%20(1).pdf"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www.casey.vic.gov.au/sites/default/files-public/user-files/Waste%20&amp;%20environment/Guides/Climate_Change_booklet.pdf" TargetMode="External"/><Relationship Id="rId2" Type="http://schemas.openxmlformats.org/officeDocument/2006/relationships/hyperlink" Target="https://www.seccca.org.au/"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s://www.casey.vic.gov.au/sites/default/files-public/user-files/Waste%20&amp;%20environment/Guides/Climate_Change_booklet.pdf" TargetMode="External"/><Relationship Id="rId2" Type="http://schemas.openxmlformats.org/officeDocument/2006/relationships/hyperlink" Target="https://www.seccca.org.au/"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mailto:communityengagement@casey.vic.gov.au" TargetMode="External"/><Relationship Id="rId2" Type="http://schemas.openxmlformats.org/officeDocument/2006/relationships/hyperlink" Target="https://conversations.casey.vic.gov.au/shape-your-city" TargetMode="Externa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hyperlink" Target="mailto:communityengagement@casey.vic.gov.au" TargetMode="External"/><Relationship Id="rId2" Type="http://schemas.openxmlformats.org/officeDocument/2006/relationships/hyperlink" Target="https://conversations.casey.vic.gov.au/shape-your-city" TargetMode="Externa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4.xml"/></Relationships>
</file>

<file path=ppt/slides/_rels/slide6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759ED-EB1D-0842-86B1-062C12DF4C24}"/>
              </a:ext>
            </a:extLst>
          </p:cNvPr>
          <p:cNvSpPr>
            <a:spLocks noGrp="1"/>
          </p:cNvSpPr>
          <p:nvPr>
            <p:ph type="title"/>
          </p:nvPr>
        </p:nvSpPr>
        <p:spPr/>
        <p:txBody>
          <a:bodyPr/>
          <a:lstStyle/>
          <a:p>
            <a:r>
              <a:rPr lang="en-US"/>
              <a:t>How to host a </a:t>
            </a:r>
            <a:br>
              <a:rPr lang="en-US"/>
            </a:br>
            <a:r>
              <a:rPr lang="en-US"/>
              <a:t>‘Shape your City’ Conversation</a:t>
            </a:r>
          </a:p>
        </p:txBody>
      </p:sp>
    </p:spTree>
    <p:extLst>
      <p:ext uri="{BB962C8B-B14F-4D97-AF65-F5344CB8AC3E}">
        <p14:creationId xmlns:p14="http://schemas.microsoft.com/office/powerpoint/2010/main" val="36209849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759ED-EB1D-0842-86B1-062C12DF4C24}"/>
              </a:ext>
            </a:extLst>
          </p:cNvPr>
          <p:cNvSpPr>
            <a:spLocks noGrp="1"/>
          </p:cNvSpPr>
          <p:nvPr>
            <p:ph type="title"/>
          </p:nvPr>
        </p:nvSpPr>
        <p:spPr>
          <a:xfrm>
            <a:off x="1185863" y="1030146"/>
            <a:ext cx="7333104" cy="2789499"/>
          </a:xfrm>
        </p:spPr>
        <p:txBody>
          <a:bodyPr/>
          <a:lstStyle/>
          <a:p>
            <a:pPr>
              <a:lnSpc>
                <a:spcPct val="100000"/>
              </a:lnSpc>
            </a:pPr>
            <a:r>
              <a:rPr lang="zh-CN" dirty="0"/>
              <a:t>如何开展“塑造您的城市”对话</a:t>
            </a:r>
          </a:p>
        </p:txBody>
      </p:sp>
    </p:spTree>
    <p:extLst>
      <p:ext uri="{BB962C8B-B14F-4D97-AF65-F5344CB8AC3E}">
        <p14:creationId xmlns:p14="http://schemas.microsoft.com/office/powerpoint/2010/main" val="22093259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353B-DFEC-6045-8452-42AD8E9898C8}"/>
              </a:ext>
            </a:extLst>
          </p:cNvPr>
          <p:cNvSpPr>
            <a:spLocks noGrp="1"/>
          </p:cNvSpPr>
          <p:nvPr>
            <p:ph type="title"/>
          </p:nvPr>
        </p:nvSpPr>
        <p:spPr/>
        <p:txBody>
          <a:bodyPr/>
          <a:lstStyle/>
          <a:p>
            <a:r>
              <a:rPr lang="en-US"/>
              <a:t>Welcome</a:t>
            </a:r>
          </a:p>
        </p:txBody>
      </p:sp>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2"/>
          </p:nvPr>
        </p:nvSpPr>
        <p:spPr/>
        <p:txBody>
          <a:bodyPr>
            <a:normAutofit fontScale="62500" lnSpcReduction="20000"/>
          </a:bodyPr>
          <a:lstStyle/>
          <a:p>
            <a:pPr>
              <a:lnSpc>
                <a:spcPct val="120000"/>
              </a:lnSpc>
              <a:spcAft>
                <a:spcPts val="1200"/>
              </a:spcAft>
            </a:pPr>
            <a:r>
              <a:rPr lang="en-AU"/>
              <a:t>Welcome and thank you for considering hosting a “Shape your City” conversation– your voice matters, and we’re excited you are exploring one of many ways your voice, and that of others, can be heard to help best shape the future of Casey. </a:t>
            </a:r>
          </a:p>
          <a:p>
            <a:pPr>
              <a:lnSpc>
                <a:spcPct val="120000"/>
              </a:lnSpc>
              <a:spcAft>
                <a:spcPts val="1200"/>
              </a:spcAft>
            </a:pPr>
            <a:r>
              <a:rPr lang="en-AU"/>
              <a:t>By hosting a conversation, you can be assured we’re not just listening to your conversation outcomes but looking at ways we can use them to build a better future for the City of Casey. We’ll also openly share how your conversations are being used in our planning and future thinking and will communicate this through key Council channels including Casey Conversations, the City of Casey’s online collaboration space.</a:t>
            </a:r>
          </a:p>
          <a:p>
            <a:pPr>
              <a:lnSpc>
                <a:spcPct val="120000"/>
              </a:lnSpc>
              <a:spcAft>
                <a:spcPts val="1200"/>
              </a:spcAft>
            </a:pPr>
            <a:r>
              <a:rPr lang="en-AU"/>
              <a:t>If you are reading this you might be thinking about how to host a conversation with others - be it friends, family, work colleagues, your parents’ group, sports or book club, or any other group you might want to involve.</a:t>
            </a:r>
          </a:p>
          <a:p>
            <a:pPr>
              <a:lnSpc>
                <a:spcPct val="120000"/>
              </a:lnSpc>
              <a:spcAft>
                <a:spcPts val="1200"/>
              </a:spcAft>
            </a:pPr>
            <a:r>
              <a:rPr lang="en-AU"/>
              <a:t>Hosting is very easy. It’s a good excuse to connect with people you know and get a sense of what others think on how to shape our City for the future.  It’s also a great opportunity to use your collective wisdom to work through helping us develop a 10 -year vision for the city and ensure key council plans are responsive and delivering what’s valued and needed now and into the future. </a:t>
            </a:r>
            <a:endParaRPr lang="en-US"/>
          </a:p>
        </p:txBody>
      </p:sp>
    </p:spTree>
    <p:extLst>
      <p:ext uri="{BB962C8B-B14F-4D97-AF65-F5344CB8AC3E}">
        <p14:creationId xmlns:p14="http://schemas.microsoft.com/office/powerpoint/2010/main" val="34621051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353B-DFEC-6045-8452-42AD8E9898C8}"/>
              </a:ext>
            </a:extLst>
          </p:cNvPr>
          <p:cNvSpPr>
            <a:spLocks noGrp="1"/>
          </p:cNvSpPr>
          <p:nvPr>
            <p:ph type="title"/>
          </p:nvPr>
        </p:nvSpPr>
        <p:spPr>
          <a:xfrm>
            <a:off x="969690" y="548008"/>
            <a:ext cx="10515600" cy="1148053"/>
          </a:xfrm>
        </p:spPr>
        <p:txBody>
          <a:bodyPr/>
          <a:lstStyle/>
          <a:p>
            <a:r>
              <a:rPr lang="zh-CN"/>
              <a:t>欢迎</a:t>
            </a:r>
          </a:p>
        </p:txBody>
      </p:sp>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2"/>
          </p:nvPr>
        </p:nvSpPr>
        <p:spPr>
          <a:xfrm>
            <a:off x="974526" y="1714724"/>
            <a:ext cx="10536522" cy="3450422"/>
          </a:xfrm>
        </p:spPr>
        <p:txBody>
          <a:bodyPr>
            <a:normAutofit fontScale="62500" lnSpcReduction="20000"/>
          </a:bodyPr>
          <a:lstStyle/>
          <a:p>
            <a:pPr>
              <a:lnSpc>
                <a:spcPct val="120000"/>
              </a:lnSpc>
              <a:spcAft>
                <a:spcPts val="1200"/>
              </a:spcAft>
            </a:pPr>
            <a:r>
              <a:rPr lang="zh-CN"/>
              <a:t>欢迎！感谢您希望进行一次“塑造您的城市”对话 — 您的意见很重要，很高兴看到您正在寻找一种方式，能够让人们听到您和其他人的呼声，帮助我们位凯西市塑造最美好的未来。 </a:t>
            </a:r>
          </a:p>
          <a:p>
            <a:pPr>
              <a:lnSpc>
                <a:spcPct val="120000"/>
              </a:lnSpc>
              <a:spcAft>
                <a:spcPts val="1200"/>
              </a:spcAft>
            </a:pPr>
            <a:r>
              <a:rPr lang="zh-CN"/>
              <a:t>我们承诺，对于您所进行的对话，我们不会只是简单听取对话结果，还会从中寻找帮助凯西市建设更美好未来的方法。我们还将通过“凯西对话”（凯西市的网上合作空间）等主要市政府渠道，公开沟通和分享在规划和未来思考的过程中，如何运用您的对话结果。</a:t>
            </a:r>
          </a:p>
          <a:p>
            <a:pPr>
              <a:lnSpc>
                <a:spcPct val="120000"/>
              </a:lnSpc>
              <a:spcAft>
                <a:spcPts val="1200"/>
              </a:spcAft>
            </a:pPr>
            <a:r>
              <a:rPr lang="zh-CN"/>
              <a:t>如果您正在阅读本文，那么您可能正在思考如何与其他人进行一次对话 - 可能是朋友们、家人、工作同事、父母参加的团体、体育或者读书俱乐部，或是您希望其参与的其他团体。</a:t>
            </a:r>
          </a:p>
          <a:p>
            <a:pPr>
              <a:lnSpc>
                <a:spcPct val="120000"/>
              </a:lnSpc>
              <a:spcAft>
                <a:spcPts val="1200"/>
              </a:spcAft>
            </a:pPr>
            <a:r>
              <a:rPr lang="zh-CN"/>
              <a:t>进行对话其实很容易。这次活动给了您一个很好的理由，让您可以与认识的人建立连接，了解它们对于塑造未来的城市有何想法。  利用这个绝佳的机会，运用您们的集体智慧，帮助我们制定城市的 10 年规划，确保公众响应市政府的计划，将有益于现在和未来的重要事项付诸实施。 </a:t>
            </a:r>
          </a:p>
        </p:txBody>
      </p:sp>
    </p:spTree>
    <p:extLst>
      <p:ext uri="{BB962C8B-B14F-4D97-AF65-F5344CB8AC3E}">
        <p14:creationId xmlns:p14="http://schemas.microsoft.com/office/powerpoint/2010/main" val="2926901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BE48-C2B1-DC4D-AC2B-777347D99A59}"/>
              </a:ext>
            </a:extLst>
          </p:cNvPr>
          <p:cNvSpPr>
            <a:spLocks noGrp="1"/>
          </p:cNvSpPr>
          <p:nvPr>
            <p:ph type="title"/>
          </p:nvPr>
        </p:nvSpPr>
        <p:spPr/>
        <p:txBody>
          <a:bodyPr/>
          <a:lstStyle/>
          <a:p>
            <a:r>
              <a:rPr lang="en-US"/>
              <a:t>Whilst it might be harder right now…</a:t>
            </a:r>
          </a:p>
        </p:txBody>
      </p:sp>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2"/>
          </p:nvPr>
        </p:nvSpPr>
        <p:spPr/>
        <p:txBody>
          <a:bodyPr/>
          <a:lstStyle/>
          <a:p>
            <a:pPr>
              <a:lnSpc>
                <a:spcPct val="100000"/>
              </a:lnSpc>
              <a:spcAft>
                <a:spcPts val="1200"/>
              </a:spcAft>
            </a:pPr>
            <a:r>
              <a:rPr lang="en-AU" sz="1400" dirty="0"/>
              <a:t>Our current COVID-19 restrictions definitely make ‘hosting’ a conversation a little tricky at the moment, but you can use online communication tools like Zoom, Facetime, Microsoft teams and other channels you might already be using to catch up with friends, family or networks. You can make it even simpler and just do a phone call with a friend, or a teleconference with a couple of friends or colleagues.</a:t>
            </a:r>
          </a:p>
          <a:p>
            <a:pPr>
              <a:lnSpc>
                <a:spcPct val="100000"/>
              </a:lnSpc>
              <a:spcAft>
                <a:spcPts val="1200"/>
              </a:spcAft>
            </a:pPr>
            <a:r>
              <a:rPr lang="en-AU" sz="1400" dirty="0"/>
              <a:t>Hosting a conversation is simple, easy, convenient and controlled. You pick the time, the people you want to join the conversation and your preferred way to communicate, in line with COVID –19 restrictions. Then simply discuss and record your responses to the questions.</a:t>
            </a:r>
          </a:p>
          <a:p>
            <a:pPr>
              <a:lnSpc>
                <a:spcPct val="100000"/>
              </a:lnSpc>
              <a:spcAft>
                <a:spcPts val="1200"/>
              </a:spcAft>
            </a:pPr>
            <a:r>
              <a:rPr lang="en-AU" sz="1400" dirty="0"/>
              <a:t>There is a printable answer form at the back of this document or you’ll see on page 19 the various ways you can submit your feedback.</a:t>
            </a:r>
          </a:p>
          <a:p>
            <a:endParaRPr lang="en-US" dirty="0"/>
          </a:p>
        </p:txBody>
      </p:sp>
    </p:spTree>
    <p:extLst>
      <p:ext uri="{BB962C8B-B14F-4D97-AF65-F5344CB8AC3E}">
        <p14:creationId xmlns:p14="http://schemas.microsoft.com/office/powerpoint/2010/main" val="41740356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BE48-C2B1-DC4D-AC2B-777347D99A59}"/>
              </a:ext>
            </a:extLst>
          </p:cNvPr>
          <p:cNvSpPr>
            <a:spLocks noGrp="1"/>
          </p:cNvSpPr>
          <p:nvPr>
            <p:ph type="title"/>
          </p:nvPr>
        </p:nvSpPr>
        <p:spPr>
          <a:xfrm>
            <a:off x="969690" y="548008"/>
            <a:ext cx="10515600" cy="1148053"/>
          </a:xfrm>
        </p:spPr>
        <p:txBody>
          <a:bodyPr/>
          <a:lstStyle/>
          <a:p>
            <a:r>
              <a:rPr lang="zh-CN"/>
              <a:t>但现在可能面临一些挑战...</a:t>
            </a:r>
          </a:p>
        </p:txBody>
      </p:sp>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2"/>
          </p:nvPr>
        </p:nvSpPr>
        <p:spPr>
          <a:xfrm>
            <a:off x="974526" y="1714724"/>
            <a:ext cx="10536522" cy="3450422"/>
          </a:xfrm>
        </p:spPr>
        <p:txBody>
          <a:bodyPr/>
          <a:lstStyle/>
          <a:p>
            <a:pPr>
              <a:lnSpc>
                <a:spcPct val="100000"/>
              </a:lnSpc>
              <a:spcAft>
                <a:spcPts val="1200"/>
              </a:spcAft>
            </a:pPr>
            <a:r>
              <a:rPr lang="zh-CN" sz="1400"/>
              <a:t>在目前的新冠疫情禁令下，进行对话也面临着很大的困难。但是您可以充分利用在线通讯工具，比如 Zoom、Facetime、Microsoft teams 以及其他与朋友、家人或网络进行联系的渠道。还有一个更简单的方法：直接给朋友拨打电话，或是与多名朋友或同事举行电话会议。</a:t>
            </a:r>
          </a:p>
          <a:p>
            <a:pPr>
              <a:lnSpc>
                <a:spcPct val="100000"/>
              </a:lnSpc>
              <a:spcAft>
                <a:spcPts val="1200"/>
              </a:spcAft>
            </a:pPr>
            <a:r>
              <a:rPr lang="zh-CN" sz="1400"/>
              <a:t>进行对话非常简单轻松，易于控制。在遵守新冠疫情禁令的情况下，您可以选择时间、对话参与者和最适合的沟通方式。然后只需要简单的进行讨论，记录下每个问题的答案。</a:t>
            </a:r>
          </a:p>
          <a:p>
            <a:pPr>
              <a:lnSpc>
                <a:spcPct val="100000"/>
              </a:lnSpc>
              <a:spcAft>
                <a:spcPts val="1200"/>
              </a:spcAft>
            </a:pPr>
            <a:r>
              <a:rPr lang="zh-CN" sz="1400"/>
              <a:t>在本文件的背面提供了可打印的答题纸。您也可以参考第 19 页上的不同方式，来提交您的反馈。</a:t>
            </a:r>
          </a:p>
          <a:p>
            <a:endParaRPr lang="en-US" dirty="0"/>
          </a:p>
        </p:txBody>
      </p:sp>
    </p:spTree>
    <p:extLst>
      <p:ext uri="{BB962C8B-B14F-4D97-AF65-F5344CB8AC3E}">
        <p14:creationId xmlns:p14="http://schemas.microsoft.com/office/powerpoint/2010/main" val="14503233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353B-DFEC-6045-8452-42AD8E9898C8}"/>
              </a:ext>
            </a:extLst>
          </p:cNvPr>
          <p:cNvSpPr>
            <a:spLocks noGrp="1"/>
          </p:cNvSpPr>
          <p:nvPr>
            <p:ph type="title"/>
          </p:nvPr>
        </p:nvSpPr>
        <p:spPr/>
        <p:txBody>
          <a:bodyPr/>
          <a:lstStyle/>
          <a:p>
            <a:r>
              <a:rPr lang="en-US"/>
              <a:t>Getting Started</a:t>
            </a:r>
          </a:p>
        </p:txBody>
      </p:sp>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2"/>
          </p:nvPr>
        </p:nvSpPr>
        <p:spPr>
          <a:xfrm>
            <a:off x="974526" y="1714724"/>
            <a:ext cx="10536522" cy="3543076"/>
          </a:xfrm>
        </p:spPr>
        <p:txBody>
          <a:bodyPr>
            <a:noAutofit/>
          </a:bodyPr>
          <a:lstStyle/>
          <a:p>
            <a:pPr>
              <a:lnSpc>
                <a:spcPct val="120000"/>
              </a:lnSpc>
              <a:spcAft>
                <a:spcPts val="600"/>
              </a:spcAft>
            </a:pPr>
            <a:r>
              <a:rPr lang="en-AU" sz="1400"/>
              <a:t>We’ve put together some steps and support to get your “Shape Your City” conversation underway- so let’s get started.</a:t>
            </a:r>
          </a:p>
          <a:p>
            <a:pPr>
              <a:lnSpc>
                <a:spcPct val="120000"/>
              </a:lnSpc>
              <a:spcBef>
                <a:spcPts val="400"/>
              </a:spcBef>
              <a:spcAft>
                <a:spcPts val="600"/>
              </a:spcAft>
            </a:pPr>
            <a:r>
              <a:rPr lang="en-AU" sz="1600" b="1">
                <a:solidFill>
                  <a:schemeClr val="accent2"/>
                </a:solidFill>
                <a:latin typeface="Gotham Black" panose="02000603030000020004" pitchFamily="2" charset="77"/>
                <a:ea typeface="+mj-ea"/>
                <a:cs typeface="+mj-cs"/>
              </a:rPr>
              <a:t>Invite people to join</a:t>
            </a:r>
          </a:p>
          <a:p>
            <a:pPr>
              <a:lnSpc>
                <a:spcPct val="120000"/>
              </a:lnSpc>
              <a:spcBef>
                <a:spcPts val="400"/>
              </a:spcBef>
              <a:spcAft>
                <a:spcPts val="600"/>
              </a:spcAft>
            </a:pPr>
            <a:r>
              <a:rPr lang="en-AU" sz="1400"/>
              <a:t>The first step to hosting a conversation is to invite the people you want to involve.  There’s no limit to the number of people you can invite, but as the host keep in mind you’ll need to facilitate the conversation and collate the responses, so make sure it’s manageable. </a:t>
            </a:r>
          </a:p>
          <a:p>
            <a:pPr>
              <a:lnSpc>
                <a:spcPct val="120000"/>
              </a:lnSpc>
              <a:spcBef>
                <a:spcPts val="400"/>
              </a:spcBef>
              <a:spcAft>
                <a:spcPts val="600"/>
              </a:spcAft>
            </a:pPr>
            <a:r>
              <a:rPr lang="en-AU" sz="1400"/>
              <a:t>Whether you’re inviting one or many, we’ve provided some text you might want to use to invite people to join your conversation: </a:t>
            </a:r>
          </a:p>
          <a:p>
            <a:pPr lvl="1">
              <a:lnSpc>
                <a:spcPct val="120000"/>
              </a:lnSpc>
              <a:spcAft>
                <a:spcPts val="600"/>
              </a:spcAft>
            </a:pPr>
            <a:r>
              <a:rPr lang="en-AU" sz="1400" i="1"/>
              <a:t>Your voice matters, so please join a conversation to help shape the future of the City of Casey. [I’m/We’re] hosting a Shape Your City Conversation via [insert your communication channel I.e. phone, zoom etc.] on [Insert date and time]. </a:t>
            </a:r>
            <a:endParaRPr lang="en-AU" sz="1400"/>
          </a:p>
          <a:p>
            <a:pPr lvl="1">
              <a:lnSpc>
                <a:spcPct val="120000"/>
              </a:lnSpc>
              <a:spcAft>
                <a:spcPts val="600"/>
              </a:spcAft>
            </a:pPr>
            <a:r>
              <a:rPr lang="en-AU" sz="1400" i="1"/>
              <a:t>This ‘Conversation’ is part of the Shape Your City program. It’s a chance for us to help inform the City of Casey’s 10-year vision and future council plans for the services, facilities and infrastructure we need and value. Please RSVP by [Insert date].</a:t>
            </a:r>
            <a:endParaRPr lang="en-US" sz="1400"/>
          </a:p>
        </p:txBody>
      </p:sp>
    </p:spTree>
    <p:extLst>
      <p:ext uri="{BB962C8B-B14F-4D97-AF65-F5344CB8AC3E}">
        <p14:creationId xmlns:p14="http://schemas.microsoft.com/office/powerpoint/2010/main" val="23767314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353B-DFEC-6045-8452-42AD8E9898C8}"/>
              </a:ext>
            </a:extLst>
          </p:cNvPr>
          <p:cNvSpPr>
            <a:spLocks noGrp="1"/>
          </p:cNvSpPr>
          <p:nvPr>
            <p:ph type="title"/>
          </p:nvPr>
        </p:nvSpPr>
        <p:spPr>
          <a:xfrm>
            <a:off x="969690" y="548008"/>
            <a:ext cx="10515600" cy="1148053"/>
          </a:xfrm>
        </p:spPr>
        <p:txBody>
          <a:bodyPr/>
          <a:lstStyle/>
          <a:p>
            <a:r>
              <a:rPr lang="zh-CN"/>
              <a:t>准备开始</a:t>
            </a:r>
          </a:p>
        </p:txBody>
      </p:sp>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2"/>
          </p:nvPr>
        </p:nvSpPr>
        <p:spPr>
          <a:xfrm>
            <a:off x="974526" y="1714724"/>
            <a:ext cx="10536522" cy="3543076"/>
          </a:xfrm>
        </p:spPr>
        <p:txBody>
          <a:bodyPr>
            <a:noAutofit/>
          </a:bodyPr>
          <a:lstStyle/>
          <a:p>
            <a:pPr>
              <a:lnSpc>
                <a:spcPct val="120000"/>
              </a:lnSpc>
              <a:spcAft>
                <a:spcPts val="600"/>
              </a:spcAft>
            </a:pPr>
            <a:r>
              <a:rPr lang="zh-CN" sz="1400"/>
              <a:t>我们整理了一些步骤，帮助您进行“塑造您的城市”对话 — 让我们开始吧。</a:t>
            </a:r>
          </a:p>
          <a:p>
            <a:pPr>
              <a:lnSpc>
                <a:spcPct val="120000"/>
              </a:lnSpc>
              <a:spcBef>
                <a:spcPts val="400"/>
              </a:spcBef>
              <a:spcAft>
                <a:spcPts val="600"/>
              </a:spcAft>
            </a:pPr>
            <a:r>
              <a:rPr lang="zh-CN" sz="1600" b="1">
                <a:solidFill>
                  <a:schemeClr val="accent2"/>
                </a:solidFill>
                <a:latin typeface="Gotham Black" panose="02000603030000020004" pitchFamily="2" charset="77"/>
                <a:ea typeface="SimSun"/>
                <a:cs typeface="+mj-cs"/>
              </a:rPr>
              <a:t>邀请参与者</a:t>
            </a:r>
          </a:p>
          <a:p>
            <a:pPr>
              <a:lnSpc>
                <a:spcPct val="120000"/>
              </a:lnSpc>
              <a:spcBef>
                <a:spcPts val="400"/>
              </a:spcBef>
              <a:spcAft>
                <a:spcPts val="600"/>
              </a:spcAft>
            </a:pPr>
            <a:r>
              <a:rPr lang="zh-CN" sz="1400"/>
              <a:t>举行对话的第一步，就是邀请您所选择的人员参与其中。  受邀人数没有限制，但是作为主持人，您需要对整个对话进行协调并整理好答案，确保一切尽在您的掌控之中。 </a:t>
            </a:r>
          </a:p>
          <a:p>
            <a:pPr>
              <a:lnSpc>
                <a:spcPct val="120000"/>
              </a:lnSpc>
              <a:spcBef>
                <a:spcPts val="400"/>
              </a:spcBef>
              <a:spcAft>
                <a:spcPts val="600"/>
              </a:spcAft>
            </a:pPr>
            <a:r>
              <a:rPr lang="zh-CN" sz="1400"/>
              <a:t>无论您邀请了一个人还是很多人，我们都提供了一些脚本，供您邀请其他人参与对话时参考： </a:t>
            </a:r>
          </a:p>
          <a:p>
            <a:pPr lvl="1">
              <a:lnSpc>
                <a:spcPct val="120000"/>
              </a:lnSpc>
              <a:spcAft>
                <a:spcPts val="600"/>
              </a:spcAft>
            </a:pPr>
            <a:r>
              <a:rPr lang="zh-CN" sz="1400" i="1"/>
              <a:t>您的意见很重要，所以请您参加此次对话，为塑造凯西市的未来尽一份力。[我/我们]计划在[插入日期和时间]通过[插入您的沟通渠道，比如电话、Zoom 等等]举行一次“塑造您的城市”对话。 </a:t>
            </a:r>
          </a:p>
          <a:p>
            <a:pPr lvl="1">
              <a:lnSpc>
                <a:spcPct val="120000"/>
              </a:lnSpc>
              <a:spcAft>
                <a:spcPts val="600"/>
              </a:spcAft>
            </a:pPr>
            <a:r>
              <a:rPr lang="zh-CN" sz="1400" i="1"/>
              <a:t>此次对话是“塑造您的城市”项目的一部分。利用这个绝佳机会，我们可以畅言对凯西市未来十年的愿景，讲述您希望市政府未来在民生所需、至关重要的服务、机构和基础设施方面，应该做出哪些规划。请于[插入日期]前赐复。</a:t>
            </a:r>
          </a:p>
        </p:txBody>
      </p:sp>
    </p:spTree>
    <p:extLst>
      <p:ext uri="{BB962C8B-B14F-4D97-AF65-F5344CB8AC3E}">
        <p14:creationId xmlns:p14="http://schemas.microsoft.com/office/powerpoint/2010/main" val="22712708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BE48-C2B1-DC4D-AC2B-777347D99A59}"/>
              </a:ext>
            </a:extLst>
          </p:cNvPr>
          <p:cNvSpPr>
            <a:spLocks noGrp="1"/>
          </p:cNvSpPr>
          <p:nvPr>
            <p:ph type="title"/>
          </p:nvPr>
        </p:nvSpPr>
        <p:spPr>
          <a:xfrm>
            <a:off x="969690" y="548008"/>
            <a:ext cx="10201893" cy="1148053"/>
          </a:xfrm>
        </p:spPr>
        <p:txBody>
          <a:bodyPr>
            <a:noAutofit/>
          </a:bodyPr>
          <a:lstStyle/>
          <a:p>
            <a:r>
              <a:rPr lang="en-US"/>
              <a:t>Promote your conversation</a:t>
            </a:r>
          </a:p>
        </p:txBody>
      </p:sp>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2"/>
          </p:nvPr>
        </p:nvSpPr>
        <p:spPr>
          <a:xfrm>
            <a:off x="974526" y="1696061"/>
            <a:ext cx="10536522" cy="4966891"/>
          </a:xfrm>
        </p:spPr>
        <p:txBody>
          <a:bodyPr>
            <a:noAutofit/>
          </a:bodyPr>
          <a:lstStyle/>
          <a:p>
            <a:pPr>
              <a:lnSpc>
                <a:spcPct val="120000"/>
              </a:lnSpc>
              <a:spcAft>
                <a:spcPts val="600"/>
              </a:spcAft>
            </a:pPr>
            <a:r>
              <a:rPr lang="en-AU" sz="1400"/>
              <a:t>If you are part of an organisation, service provider or group that sends out a regular communication such as newsletters, email updates or social media posts you might want to include some information on your ‘Shape your City’ Conversation. We’ve provided some text below you might want to use:</a:t>
            </a:r>
          </a:p>
          <a:p>
            <a:pPr>
              <a:lnSpc>
                <a:spcPct val="120000"/>
              </a:lnSpc>
              <a:spcAft>
                <a:spcPts val="600"/>
              </a:spcAft>
            </a:pPr>
            <a:r>
              <a:rPr lang="en-AU" sz="1600" b="1">
                <a:solidFill>
                  <a:schemeClr val="accent3"/>
                </a:solidFill>
                <a:latin typeface="Gotham Black" panose="02000603030000020004" pitchFamily="2" charset="77"/>
                <a:ea typeface="+mj-ea"/>
                <a:cs typeface="+mj-cs"/>
              </a:rPr>
              <a:t>Help shape your City</a:t>
            </a:r>
          </a:p>
          <a:p>
            <a:pPr lvl="1">
              <a:lnSpc>
                <a:spcPct val="120000"/>
              </a:lnSpc>
              <a:spcAft>
                <a:spcPts val="600"/>
              </a:spcAft>
            </a:pPr>
            <a:r>
              <a:rPr lang="en-AU" sz="1400" i="1"/>
              <a:t>The City of Casey is inviting all community members to help develop a 10-year vision for our City and provide a voice and suggestions on the plans that impact future services and infrastructure for where we work, live and play. Whether it’s parks and playgrounds, the arts, community services, local roads or major infrastructure – it's our chance to help shape Casey’s future.</a:t>
            </a:r>
          </a:p>
          <a:p>
            <a:pPr lvl="1">
              <a:lnSpc>
                <a:spcPct val="120000"/>
              </a:lnSpc>
              <a:spcAft>
                <a:spcPts val="600"/>
              </a:spcAft>
            </a:pPr>
            <a:r>
              <a:rPr lang="en-AU" sz="1400" i="1"/>
              <a:t>There are lots of ways to make your voice matter including our upcoming ‘Shape your City’ Conversation on [insert date]. If you can’t make it, you can respond individually online through Casey Conversations (the City of Casey’s collaboration space) or by participating in one of the Online Dialogue sessions or other Shape your City activities.</a:t>
            </a:r>
          </a:p>
          <a:p>
            <a:pPr>
              <a:lnSpc>
                <a:spcPct val="100000"/>
              </a:lnSpc>
              <a:spcAft>
                <a:spcPts val="1200"/>
              </a:spcAft>
            </a:pPr>
            <a:endParaRPr lang="en-US" sz="1400"/>
          </a:p>
        </p:txBody>
      </p:sp>
    </p:spTree>
    <p:extLst>
      <p:ext uri="{BB962C8B-B14F-4D97-AF65-F5344CB8AC3E}">
        <p14:creationId xmlns:p14="http://schemas.microsoft.com/office/powerpoint/2010/main" val="972483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BE48-C2B1-DC4D-AC2B-777347D99A59}"/>
              </a:ext>
            </a:extLst>
          </p:cNvPr>
          <p:cNvSpPr>
            <a:spLocks noGrp="1"/>
          </p:cNvSpPr>
          <p:nvPr>
            <p:ph type="title"/>
          </p:nvPr>
        </p:nvSpPr>
        <p:spPr>
          <a:xfrm>
            <a:off x="969690" y="548008"/>
            <a:ext cx="10201893" cy="1148053"/>
          </a:xfrm>
        </p:spPr>
        <p:txBody>
          <a:bodyPr>
            <a:noAutofit/>
          </a:bodyPr>
          <a:lstStyle/>
          <a:p>
            <a:r>
              <a:rPr lang="zh-CN"/>
              <a:t>推广您的对话</a:t>
            </a:r>
          </a:p>
        </p:txBody>
      </p:sp>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2"/>
          </p:nvPr>
        </p:nvSpPr>
        <p:spPr>
          <a:xfrm>
            <a:off x="974526" y="1696061"/>
            <a:ext cx="10536522" cy="4966891"/>
          </a:xfrm>
        </p:spPr>
        <p:txBody>
          <a:bodyPr>
            <a:noAutofit/>
          </a:bodyPr>
          <a:lstStyle/>
          <a:p>
            <a:pPr>
              <a:lnSpc>
                <a:spcPct val="120000"/>
              </a:lnSpc>
              <a:spcAft>
                <a:spcPts val="600"/>
              </a:spcAft>
            </a:pPr>
            <a:r>
              <a:rPr lang="zh-CN" sz="1400"/>
              <a:t>如果您所在的机构、服务供应商或团体会发送定期通讯（如新闻、电子邮件时事、或社交媒体贴文），您可能希望在“塑造您的城市”对话中加入一些信息。我们也为您提供了一些可能会用到的脚本：</a:t>
            </a:r>
          </a:p>
          <a:p>
            <a:pPr>
              <a:lnSpc>
                <a:spcPct val="120000"/>
              </a:lnSpc>
              <a:spcAft>
                <a:spcPts val="600"/>
              </a:spcAft>
            </a:pPr>
            <a:r>
              <a:rPr lang="zh-CN" sz="1600" b="1">
                <a:solidFill>
                  <a:schemeClr val="accent3"/>
                </a:solidFill>
                <a:latin typeface="Gotham Black" panose="02000603030000020004" pitchFamily="2" charset="77"/>
                <a:ea typeface="SimSun"/>
                <a:cs typeface="+mj-cs"/>
              </a:rPr>
              <a:t>帮助塑造您的城市</a:t>
            </a:r>
          </a:p>
          <a:p>
            <a:pPr lvl="1">
              <a:lnSpc>
                <a:spcPct val="120000"/>
              </a:lnSpc>
              <a:spcAft>
                <a:spcPts val="600"/>
              </a:spcAft>
            </a:pPr>
            <a:r>
              <a:rPr lang="zh-CN" sz="1400" i="1"/>
              <a:t>凯西市诚邀所有社区成员，帮助我们的城市制定 10 年愿景，就城市规划提出意见和建议，这会影响到我们未来工作、生活和娱乐的服务及基础设施。无论是公园还是游乐场、艺术、社区服务、当地的道路还是主要的基础设施 — 我们都有机会协力塑造出凯西市的未来。</a:t>
            </a:r>
          </a:p>
          <a:p>
            <a:pPr lvl="1">
              <a:lnSpc>
                <a:spcPct val="120000"/>
              </a:lnSpc>
              <a:spcAft>
                <a:spcPts val="600"/>
              </a:spcAft>
            </a:pPr>
            <a:r>
              <a:rPr lang="zh-CN" sz="1400" i="1"/>
              <a:t>您可以通过很多方式发表意见，比如在即将于[插入日期]举行的“塑造您的城市”对话活动。如果您无法按时参加，也可以另找时间通过“凯西对话”（凯西市合作空间）进行在线回答，或是参加“在线对话”某个环节的活动，或参与“塑造您的城市”的其他活动</a:t>
            </a:r>
          </a:p>
          <a:p>
            <a:pPr>
              <a:lnSpc>
                <a:spcPct val="100000"/>
              </a:lnSpc>
              <a:spcAft>
                <a:spcPts val="1200"/>
              </a:spcAft>
            </a:pPr>
            <a:endParaRPr lang="en-US" sz="1400" dirty="0"/>
          </a:p>
        </p:txBody>
      </p:sp>
    </p:spTree>
    <p:extLst>
      <p:ext uri="{BB962C8B-B14F-4D97-AF65-F5344CB8AC3E}">
        <p14:creationId xmlns:p14="http://schemas.microsoft.com/office/powerpoint/2010/main" val="4485087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353B-DFEC-6045-8452-42AD8E9898C8}"/>
              </a:ext>
            </a:extLst>
          </p:cNvPr>
          <p:cNvSpPr>
            <a:spLocks noGrp="1"/>
          </p:cNvSpPr>
          <p:nvPr>
            <p:ph type="title"/>
          </p:nvPr>
        </p:nvSpPr>
        <p:spPr/>
        <p:txBody>
          <a:bodyPr/>
          <a:lstStyle/>
          <a:p>
            <a:r>
              <a:rPr lang="en-AU"/>
              <a:t>Host your conversation</a:t>
            </a:r>
            <a:endParaRPr lang="en-US"/>
          </a:p>
        </p:txBody>
      </p:sp>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2"/>
          </p:nvPr>
        </p:nvSpPr>
        <p:spPr>
          <a:xfrm>
            <a:off x="974526" y="1714724"/>
            <a:ext cx="10536522" cy="3682224"/>
          </a:xfrm>
        </p:spPr>
        <p:txBody>
          <a:bodyPr>
            <a:noAutofit/>
          </a:bodyPr>
          <a:lstStyle/>
          <a:p>
            <a:pPr>
              <a:lnSpc>
                <a:spcPct val="100000"/>
              </a:lnSpc>
              <a:spcAft>
                <a:spcPts val="1200"/>
              </a:spcAft>
            </a:pPr>
            <a:r>
              <a:rPr lang="en-AU" sz="1400"/>
              <a:t>The final step is to host your conversation. You can do this over the phone with friends, in your home with your family, at work, via online platforms such as Zoom/Teams/FaceTime or over the fence with your neighbours (at an appropriate distance of course!).</a:t>
            </a:r>
          </a:p>
          <a:p>
            <a:pPr>
              <a:lnSpc>
                <a:spcPct val="100000"/>
              </a:lnSpc>
              <a:spcAft>
                <a:spcPts val="1200"/>
              </a:spcAft>
            </a:pPr>
            <a:r>
              <a:rPr lang="en-AU" sz="1400"/>
              <a:t>To guide you through this we have provided three questions which consider Casey generally (i.e. the whole community/Council area) and some key themes to discuss in your conversation. At a minimum we encourage you to cover all the general questions, but you might be much more interested in some and that’s ok too.  </a:t>
            </a:r>
          </a:p>
          <a:p>
            <a:pPr>
              <a:lnSpc>
                <a:spcPct val="100000"/>
              </a:lnSpc>
              <a:spcAft>
                <a:spcPts val="1200"/>
              </a:spcAft>
            </a:pPr>
            <a:r>
              <a:rPr lang="en-AU" sz="1400"/>
              <a:t>The themed questions give you an opportunity to concentrate on an area or areas of most interest. You can cover all, some, one or none of the themed questions in your conversation.  </a:t>
            </a:r>
          </a:p>
          <a:p>
            <a:pPr>
              <a:lnSpc>
                <a:spcPct val="100000"/>
              </a:lnSpc>
              <a:spcAft>
                <a:spcPts val="1200"/>
              </a:spcAft>
            </a:pPr>
            <a:r>
              <a:rPr lang="en-AU" sz="1400"/>
              <a:t>You should be able to complete the discussion in about 45 minutes if you are powering through, or take longer if you are really passionate about something! </a:t>
            </a:r>
          </a:p>
          <a:p>
            <a:pPr>
              <a:lnSpc>
                <a:spcPct val="100000"/>
              </a:lnSpc>
              <a:spcAft>
                <a:spcPts val="1200"/>
              </a:spcAft>
            </a:pPr>
            <a:endParaRPr lang="en-AU" sz="1400"/>
          </a:p>
        </p:txBody>
      </p:sp>
    </p:spTree>
    <p:extLst>
      <p:ext uri="{BB962C8B-B14F-4D97-AF65-F5344CB8AC3E}">
        <p14:creationId xmlns:p14="http://schemas.microsoft.com/office/powerpoint/2010/main" val="37428615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353B-DFEC-6045-8452-42AD8E9898C8}"/>
              </a:ext>
            </a:extLst>
          </p:cNvPr>
          <p:cNvSpPr>
            <a:spLocks noGrp="1"/>
          </p:cNvSpPr>
          <p:nvPr>
            <p:ph type="title"/>
          </p:nvPr>
        </p:nvSpPr>
        <p:spPr>
          <a:xfrm>
            <a:off x="969690" y="548008"/>
            <a:ext cx="10515600" cy="1148053"/>
          </a:xfrm>
        </p:spPr>
        <p:txBody>
          <a:bodyPr/>
          <a:lstStyle/>
          <a:p>
            <a:r>
              <a:rPr lang="zh-CN"/>
              <a:t>主持您的对话</a:t>
            </a:r>
          </a:p>
        </p:txBody>
      </p:sp>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2"/>
          </p:nvPr>
        </p:nvSpPr>
        <p:spPr>
          <a:xfrm>
            <a:off x="974526" y="1714724"/>
            <a:ext cx="10536522" cy="3682224"/>
          </a:xfrm>
        </p:spPr>
        <p:txBody>
          <a:bodyPr>
            <a:noAutofit/>
          </a:bodyPr>
          <a:lstStyle/>
          <a:p>
            <a:pPr>
              <a:lnSpc>
                <a:spcPct val="100000"/>
              </a:lnSpc>
              <a:spcAft>
                <a:spcPts val="1200"/>
              </a:spcAft>
            </a:pPr>
            <a:r>
              <a:rPr lang="zh-CN" sz="1400" dirty="0"/>
              <a:t>最后的步骤就是主持对话。对话方式很自由，比如通过电话于朋友沟通，在家中与家庭成员面对面进行，在工作中通过 Zoom/Teams/FaceTime 等在线平台进行，或是隔着院墙与邻居进行（当然要记得保持合适的距离！）。</a:t>
            </a:r>
          </a:p>
          <a:p>
            <a:pPr>
              <a:lnSpc>
                <a:spcPct val="100000"/>
              </a:lnSpc>
              <a:spcAft>
                <a:spcPts val="1200"/>
              </a:spcAft>
            </a:pPr>
            <a:r>
              <a:rPr lang="zh-CN" sz="1400" dirty="0"/>
              <a:t>为了引导您顺利完成对话，我们提供三个凯西市需要整体思考的（即整个社区/行政区域）以及一些核心的主题，以供您在对话中讨论。我们希望您至少能涵盖所有常见问题。如果您对某些问题更感兴趣，当然也没有问题。  </a:t>
            </a:r>
          </a:p>
          <a:p>
            <a:pPr>
              <a:lnSpc>
                <a:spcPct val="100000"/>
              </a:lnSpc>
              <a:spcAft>
                <a:spcPts val="1200"/>
              </a:spcAft>
            </a:pPr>
            <a:r>
              <a:rPr lang="zh-CN" sz="1400" dirty="0"/>
              <a:t>这种带有主题的问题，可以让您侧重于某个区域，或是某个最感兴趣的领域。您可以在对话中涉及全部或部分主题问题，也可以只提到一个，也可以完全不将其纳入对话。  </a:t>
            </a:r>
          </a:p>
          <a:p>
            <a:pPr>
              <a:lnSpc>
                <a:spcPct val="100000"/>
              </a:lnSpc>
              <a:spcAft>
                <a:spcPts val="1200"/>
              </a:spcAft>
            </a:pPr>
            <a:r>
              <a:rPr lang="zh-CN" sz="1400" dirty="0"/>
              <a:t>完成整个讨论大概需要 45 分钟。如果大家的讨论很热烈，或是对某些讨论内容让您们很感兴趣，也可以花费更多的时间！ </a:t>
            </a:r>
          </a:p>
          <a:p>
            <a:pPr>
              <a:lnSpc>
                <a:spcPct val="100000"/>
              </a:lnSpc>
              <a:spcAft>
                <a:spcPts val="1200"/>
              </a:spcAft>
            </a:pPr>
            <a:endParaRPr lang="en-AU" sz="1400" dirty="0"/>
          </a:p>
        </p:txBody>
      </p:sp>
    </p:spTree>
    <p:extLst>
      <p:ext uri="{BB962C8B-B14F-4D97-AF65-F5344CB8AC3E}">
        <p14:creationId xmlns:p14="http://schemas.microsoft.com/office/powerpoint/2010/main" val="3693394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353B-DFEC-6045-8452-42AD8E9898C8}"/>
              </a:ext>
            </a:extLst>
          </p:cNvPr>
          <p:cNvSpPr>
            <a:spLocks noGrp="1"/>
          </p:cNvSpPr>
          <p:nvPr>
            <p:ph type="title"/>
          </p:nvPr>
        </p:nvSpPr>
        <p:spPr/>
        <p:txBody>
          <a:bodyPr/>
          <a:lstStyle/>
          <a:p>
            <a:r>
              <a:rPr lang="en-US">
                <a:solidFill>
                  <a:schemeClr val="accent3"/>
                </a:solidFill>
              </a:rPr>
              <a:t>Now onto the questions…</a:t>
            </a:r>
          </a:p>
        </p:txBody>
      </p:sp>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2"/>
          </p:nvPr>
        </p:nvSpPr>
        <p:spPr/>
        <p:txBody>
          <a:bodyPr>
            <a:noAutofit/>
          </a:bodyPr>
          <a:lstStyle/>
          <a:p>
            <a:pPr>
              <a:lnSpc>
                <a:spcPct val="100000"/>
              </a:lnSpc>
              <a:spcAft>
                <a:spcPts val="1200"/>
              </a:spcAft>
            </a:pPr>
            <a:r>
              <a:rPr lang="en-AU" sz="1600" b="1">
                <a:solidFill>
                  <a:schemeClr val="accent3"/>
                </a:solidFill>
                <a:latin typeface="Gotham Black" panose="02000603030000020004" pitchFamily="2" charset="77"/>
                <a:ea typeface="+mj-ea"/>
                <a:cs typeface="+mj-cs"/>
              </a:rPr>
              <a:t>ABOUT CASEY GENERALLY</a:t>
            </a:r>
          </a:p>
          <a:p>
            <a:pPr>
              <a:lnSpc>
                <a:spcPct val="120000"/>
              </a:lnSpc>
              <a:spcBef>
                <a:spcPts val="400"/>
              </a:spcBef>
              <a:spcAft>
                <a:spcPts val="600"/>
              </a:spcAft>
            </a:pPr>
            <a:r>
              <a:rPr lang="en-AU" sz="1400"/>
              <a:t>Try your best to discuss all of the general questions. As a guide spend at least five minutes discussing each one before you decide on your final responses to the question. If you can’t cover them all that’s ok too - but it would be really great to have your responses to all of them. Any feedback is valued. </a:t>
            </a:r>
          </a:p>
          <a:p>
            <a:pPr>
              <a:lnSpc>
                <a:spcPct val="120000"/>
              </a:lnSpc>
              <a:spcBef>
                <a:spcPts val="400"/>
              </a:spcBef>
              <a:spcAft>
                <a:spcPts val="600"/>
              </a:spcAft>
            </a:pPr>
            <a:endParaRPr lang="en-AU" sz="1400" i="1"/>
          </a:p>
          <a:p>
            <a:pPr marL="342900" indent="-342900">
              <a:lnSpc>
                <a:spcPct val="120000"/>
              </a:lnSpc>
              <a:spcBef>
                <a:spcPts val="400"/>
              </a:spcBef>
              <a:spcAft>
                <a:spcPts val="600"/>
              </a:spcAft>
              <a:buFont typeface="+mj-lt"/>
              <a:buAutoNum type="arabicPeriod"/>
            </a:pPr>
            <a:r>
              <a:rPr lang="en-AU" sz="1400"/>
              <a:t>Thinking ahead ten years, to 2030, what is one sentence that you would like to be able to use to describe the place you live and why is that important to you? </a:t>
            </a:r>
          </a:p>
          <a:p>
            <a:pPr marL="342900" indent="-342900">
              <a:lnSpc>
                <a:spcPct val="120000"/>
              </a:lnSpc>
              <a:spcBef>
                <a:spcPts val="400"/>
              </a:spcBef>
              <a:spcAft>
                <a:spcPts val="600"/>
              </a:spcAft>
              <a:buFont typeface="+mj-lt"/>
              <a:buAutoNum type="arabicPeriod"/>
            </a:pPr>
            <a:r>
              <a:rPr lang="en-AU" sz="1400"/>
              <a:t>What are some things that make you feel less connected to the place you live or that you think are not working and what can Casey do to solve that challenge? </a:t>
            </a:r>
          </a:p>
          <a:p>
            <a:pPr marL="342900" indent="-342900">
              <a:lnSpc>
                <a:spcPct val="120000"/>
              </a:lnSpc>
              <a:spcBef>
                <a:spcPts val="400"/>
              </a:spcBef>
              <a:spcAft>
                <a:spcPts val="600"/>
              </a:spcAft>
              <a:buFont typeface="+mj-lt"/>
              <a:buAutoNum type="arabicPeriod"/>
            </a:pPr>
            <a:r>
              <a:rPr lang="en-AU" sz="1400"/>
              <a:t>What would give you more confidence in Council as your local governing body? </a:t>
            </a:r>
            <a:endParaRPr lang="en-US" sz="1400"/>
          </a:p>
        </p:txBody>
      </p:sp>
    </p:spTree>
    <p:extLst>
      <p:ext uri="{BB962C8B-B14F-4D97-AF65-F5344CB8AC3E}">
        <p14:creationId xmlns:p14="http://schemas.microsoft.com/office/powerpoint/2010/main" val="10329294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353B-DFEC-6045-8452-42AD8E9898C8}"/>
              </a:ext>
            </a:extLst>
          </p:cNvPr>
          <p:cNvSpPr>
            <a:spLocks noGrp="1"/>
          </p:cNvSpPr>
          <p:nvPr>
            <p:ph type="title"/>
          </p:nvPr>
        </p:nvSpPr>
        <p:spPr>
          <a:xfrm>
            <a:off x="969690" y="548008"/>
            <a:ext cx="10515600" cy="1148053"/>
          </a:xfrm>
        </p:spPr>
        <p:txBody>
          <a:bodyPr/>
          <a:lstStyle/>
          <a:p>
            <a:r>
              <a:rPr lang="zh-CN">
                <a:solidFill>
                  <a:schemeClr val="accent3"/>
                </a:solidFill>
              </a:rPr>
              <a:t>关于对话中的问题...</a:t>
            </a:r>
          </a:p>
        </p:txBody>
      </p:sp>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2"/>
          </p:nvPr>
        </p:nvSpPr>
        <p:spPr>
          <a:xfrm>
            <a:off x="974526" y="1714724"/>
            <a:ext cx="10536522" cy="3450422"/>
          </a:xfrm>
        </p:spPr>
        <p:txBody>
          <a:bodyPr>
            <a:noAutofit/>
          </a:bodyPr>
          <a:lstStyle/>
          <a:p>
            <a:pPr>
              <a:lnSpc>
                <a:spcPct val="100000"/>
              </a:lnSpc>
              <a:spcAft>
                <a:spcPts val="1200"/>
              </a:spcAft>
            </a:pPr>
            <a:r>
              <a:rPr lang="zh-CN" sz="1600" b="1" dirty="0">
                <a:solidFill>
                  <a:schemeClr val="accent3"/>
                </a:solidFill>
                <a:latin typeface="Gotham Black" panose="02000603030000020004" pitchFamily="2" charset="77"/>
                <a:ea typeface="SimSun"/>
                <a:cs typeface="+mj-cs"/>
              </a:rPr>
              <a:t>关于凯西市</a:t>
            </a:r>
          </a:p>
          <a:p>
            <a:pPr>
              <a:lnSpc>
                <a:spcPct val="120000"/>
              </a:lnSpc>
              <a:spcBef>
                <a:spcPts val="400"/>
              </a:spcBef>
              <a:spcAft>
                <a:spcPts val="600"/>
              </a:spcAft>
            </a:pPr>
            <a:r>
              <a:rPr lang="zh-CN" sz="1400" dirty="0"/>
              <a:t>请尽可能讨论所有的常见问题。作为引导者，请让参与者至少在每个问题上讨论五分钟，再对该问题作出最终的回答。如果无法涵盖所有问题也没关系 - 但是如果能够回答所有问题，效果会更好。任何反馈都有价值。 </a:t>
            </a:r>
          </a:p>
          <a:p>
            <a:pPr>
              <a:lnSpc>
                <a:spcPct val="120000"/>
              </a:lnSpc>
              <a:spcBef>
                <a:spcPts val="400"/>
              </a:spcBef>
              <a:spcAft>
                <a:spcPts val="600"/>
              </a:spcAft>
            </a:pPr>
            <a:endParaRPr lang="en-AU" sz="1400" i="1" dirty="0"/>
          </a:p>
          <a:p>
            <a:pPr marL="342900" indent="-342900">
              <a:lnSpc>
                <a:spcPct val="120000"/>
              </a:lnSpc>
              <a:spcBef>
                <a:spcPts val="400"/>
              </a:spcBef>
              <a:spcAft>
                <a:spcPts val="600"/>
              </a:spcAft>
              <a:buFont typeface="+mj-lt"/>
              <a:buAutoNum type="arabicPeriod"/>
            </a:pPr>
            <a:r>
              <a:rPr lang="zh-CN" sz="1400" dirty="0"/>
              <a:t>请想象十年后的 2030 年，您会用哪句话来描述您所居住的地点，为什么它对您很重要？ </a:t>
            </a:r>
          </a:p>
          <a:p>
            <a:pPr marL="342900" indent="-342900">
              <a:lnSpc>
                <a:spcPct val="120000"/>
              </a:lnSpc>
              <a:spcBef>
                <a:spcPts val="400"/>
              </a:spcBef>
              <a:spcAft>
                <a:spcPts val="600"/>
              </a:spcAft>
              <a:buFont typeface="+mj-lt"/>
              <a:buAutoNum type="arabicPeriod"/>
            </a:pPr>
            <a:r>
              <a:rPr lang="zh-CN" sz="1400" dirty="0"/>
              <a:t>哪些事情让您感觉与居住的地方有疏离感，或是您觉得出现了问题，凯西市可以做些什么来解决这些困难呢？ </a:t>
            </a:r>
          </a:p>
          <a:p>
            <a:pPr marL="342900" indent="-342900">
              <a:lnSpc>
                <a:spcPct val="120000"/>
              </a:lnSpc>
              <a:spcBef>
                <a:spcPts val="400"/>
              </a:spcBef>
              <a:spcAft>
                <a:spcPts val="600"/>
              </a:spcAft>
              <a:buFont typeface="+mj-lt"/>
              <a:buAutoNum type="arabicPeriod"/>
            </a:pPr>
            <a:r>
              <a:rPr lang="zh-CN" sz="1400" dirty="0"/>
              <a:t>哪些事情可以让您对本地的管理机构（即市政府）更有信心？ </a:t>
            </a:r>
          </a:p>
        </p:txBody>
      </p:sp>
    </p:spTree>
    <p:extLst>
      <p:ext uri="{BB962C8B-B14F-4D97-AF65-F5344CB8AC3E}">
        <p14:creationId xmlns:p14="http://schemas.microsoft.com/office/powerpoint/2010/main" val="9016469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9C865-A799-4DCA-9034-DE168F96CE09}"/>
              </a:ext>
            </a:extLst>
          </p:cNvPr>
          <p:cNvSpPr>
            <a:spLocks noGrp="1"/>
          </p:cNvSpPr>
          <p:nvPr>
            <p:ph type="title"/>
          </p:nvPr>
        </p:nvSpPr>
        <p:spPr/>
        <p:txBody>
          <a:bodyPr/>
          <a:lstStyle/>
          <a:p>
            <a:r>
              <a:rPr lang="en-US" dirty="0">
                <a:latin typeface="Gotham Black"/>
              </a:rPr>
              <a:t>Things to consider</a:t>
            </a:r>
            <a:endParaRPr lang="en-US" dirty="0"/>
          </a:p>
        </p:txBody>
      </p:sp>
      <p:sp>
        <p:nvSpPr>
          <p:cNvPr id="3" name="Text Placeholder 2">
            <a:extLst>
              <a:ext uri="{FF2B5EF4-FFF2-40B4-BE49-F238E27FC236}">
                <a16:creationId xmlns:a16="http://schemas.microsoft.com/office/drawing/2014/main" id="{8C1BA4EE-1827-4580-A229-571B7ED97DAD}"/>
              </a:ext>
            </a:extLst>
          </p:cNvPr>
          <p:cNvSpPr>
            <a:spLocks noGrp="1"/>
          </p:cNvSpPr>
          <p:nvPr>
            <p:ph type="body" sz="half" idx="2"/>
          </p:nvPr>
        </p:nvSpPr>
        <p:spPr>
          <a:xfrm>
            <a:off x="974526" y="1536054"/>
            <a:ext cx="4574936" cy="3450422"/>
          </a:xfrm>
        </p:spPr>
        <p:txBody>
          <a:bodyPr vert="horz" lIns="91440" tIns="45720" rIns="91440" bIns="45720" rtlCol="0" anchor="t">
            <a:normAutofit/>
          </a:bodyPr>
          <a:lstStyle/>
          <a:p>
            <a:r>
              <a:rPr lang="en-AU" sz="1400" b="1" dirty="0">
                <a:latin typeface="Times New Roman" pitchFamily="18" charset="0"/>
                <a:cs typeface="Times New Roman" pitchFamily="18" charset="0"/>
              </a:rPr>
              <a:t>Thinking ahead ten years, to 2030, what is one sentence that you would like to be able to use to describe the place you live and why is that important to you? </a:t>
            </a:r>
          </a:p>
          <a:p>
            <a:pPr marL="285750" indent="-285750">
              <a:lnSpc>
                <a:spcPct val="100000"/>
              </a:lnSpc>
              <a:spcBef>
                <a:spcPts val="400"/>
              </a:spcBef>
              <a:buChar char="•"/>
            </a:pPr>
            <a:r>
              <a:rPr lang="en-AU" sz="1200" dirty="0">
                <a:latin typeface="Times New Roman" pitchFamily="18" charset="0"/>
                <a:cs typeface="Times New Roman" pitchFamily="18" charset="0"/>
              </a:rPr>
              <a:t>Casey's population will grow by about 100,000 over the next ten years, about a 20% increase, with the most rapid growth being at Clyde, Clyde North, Junction Village and Botanic Ridge</a:t>
            </a:r>
          </a:p>
          <a:p>
            <a:pPr marL="285750" indent="-285750">
              <a:lnSpc>
                <a:spcPct val="100000"/>
              </a:lnSpc>
              <a:spcBef>
                <a:spcPts val="400"/>
              </a:spcBef>
              <a:buChar char="•"/>
            </a:pPr>
            <a:r>
              <a:rPr lang="en-AU" sz="1200" dirty="0">
                <a:latin typeface="Times New Roman" pitchFamily="18" charset="0"/>
                <a:cs typeface="Times New Roman" pitchFamily="18" charset="0"/>
              </a:rPr>
              <a:t>The number of people aged 65 years and over years will increase by 50% for the same period, whereas the population of 0-10-year </a:t>
            </a:r>
            <a:r>
              <a:rPr lang="en-AU" sz="1200" dirty="0" err="1">
                <a:latin typeface="Times New Roman" pitchFamily="18" charset="0"/>
                <a:cs typeface="Times New Roman" pitchFamily="18" charset="0"/>
              </a:rPr>
              <a:t>olds</a:t>
            </a:r>
            <a:r>
              <a:rPr lang="en-AU" sz="1200" dirty="0">
                <a:latin typeface="Times New Roman" pitchFamily="18" charset="0"/>
                <a:cs typeface="Times New Roman" pitchFamily="18" charset="0"/>
              </a:rPr>
              <a:t> will increase by around 26%.</a:t>
            </a:r>
          </a:p>
          <a:p>
            <a:pPr marL="285750" indent="-285750">
              <a:lnSpc>
                <a:spcPct val="100000"/>
              </a:lnSpc>
              <a:spcBef>
                <a:spcPts val="400"/>
              </a:spcBef>
              <a:buChar char="•"/>
            </a:pPr>
            <a:r>
              <a:rPr lang="en-AU" sz="1200" dirty="0">
                <a:latin typeface="Times New Roman" pitchFamily="18" charset="0"/>
                <a:cs typeface="Times New Roman" pitchFamily="18" charset="0"/>
              </a:rPr>
              <a:t>38% of Casey population was born overseas; it's a highly multi-cultural city</a:t>
            </a:r>
          </a:p>
          <a:p>
            <a:pPr marL="285750" indent="-285750">
              <a:lnSpc>
                <a:spcPct val="100000"/>
              </a:lnSpc>
              <a:spcBef>
                <a:spcPts val="400"/>
              </a:spcBef>
              <a:buChar char="•"/>
            </a:pPr>
            <a:r>
              <a:rPr lang="en-AU" sz="1200" dirty="0">
                <a:latin typeface="Times New Roman" pitchFamily="18" charset="0"/>
                <a:cs typeface="Times New Roman" pitchFamily="18" charset="0"/>
              </a:rPr>
              <a:t>Average household size is declining, which means we need more 1-2 bed dwellings, which will help cater for our ageing population</a:t>
            </a:r>
          </a:p>
          <a:p>
            <a:pPr marL="285750" indent="-285750">
              <a:buChar char="•"/>
            </a:pPr>
            <a:endParaRPr lang="en-AU" sz="1200" dirty="0">
              <a:latin typeface="Times New Roman" pitchFamily="18" charset="0"/>
              <a:cs typeface="Times New Roman" pitchFamily="18" charset="0"/>
            </a:endParaRPr>
          </a:p>
          <a:p>
            <a:pPr marL="285750" indent="-285750">
              <a:buChar char="•"/>
            </a:pPr>
            <a:endParaRPr lang="en-AU" sz="1200" dirty="0">
              <a:latin typeface="Times New Roman" pitchFamily="18" charset="0"/>
              <a:cs typeface="Times New Roman" pitchFamily="18" charset="0"/>
            </a:endParaRPr>
          </a:p>
          <a:p>
            <a:pPr marL="285750" indent="-285750">
              <a:buChar char="•"/>
            </a:pPr>
            <a:endParaRPr lang="en-AU" sz="1200" dirty="0">
              <a:latin typeface="Times New Roman" pitchFamily="18" charset="0"/>
              <a:cs typeface="Times New Roman" pitchFamily="18" charset="0"/>
            </a:endParaRPr>
          </a:p>
          <a:p>
            <a:pPr marL="285750" indent="-285750">
              <a:buChar char="•"/>
            </a:pPr>
            <a:endParaRPr lang="en-AU" sz="1400" dirty="0">
              <a:latin typeface="Times New Roman" pitchFamily="18" charset="0"/>
              <a:cs typeface="Times New Roman" pitchFamily="18" charset="0"/>
            </a:endParaRPr>
          </a:p>
          <a:p>
            <a:pPr marL="285750" indent="-285750">
              <a:buChar char="•"/>
            </a:pPr>
            <a:endParaRPr lang="en-AU" sz="1400" dirty="0">
              <a:latin typeface="Times New Roman" pitchFamily="18" charset="0"/>
              <a:cs typeface="Times New Roman" pitchFamily="18" charset="0"/>
            </a:endParaRPr>
          </a:p>
          <a:p>
            <a:pPr marL="285750" indent="-285750">
              <a:buChar char="•"/>
            </a:pPr>
            <a:endParaRPr lang="en-AU" sz="1400" dirty="0">
              <a:latin typeface="Times New Roman" pitchFamily="18" charset="0"/>
              <a:cs typeface="Times New Roman" pitchFamily="18" charset="0"/>
            </a:endParaRPr>
          </a:p>
          <a:p>
            <a:pPr marL="285750" indent="-285750">
              <a:buChar char="•"/>
            </a:pPr>
            <a:endParaRPr lang="en-AU" sz="1400" dirty="0">
              <a:latin typeface="Times New Roman" pitchFamily="18" charset="0"/>
              <a:cs typeface="Times New Roman" pitchFamily="18" charset="0"/>
            </a:endParaRPr>
          </a:p>
        </p:txBody>
      </p:sp>
      <p:sp>
        <p:nvSpPr>
          <p:cNvPr id="4" name="TextBox 3">
            <a:extLst>
              <a:ext uri="{FF2B5EF4-FFF2-40B4-BE49-F238E27FC236}">
                <a16:creationId xmlns:a16="http://schemas.microsoft.com/office/drawing/2014/main" id="{20F1E695-3D5C-41A0-91EC-F0EB28FE8F99}"/>
              </a:ext>
            </a:extLst>
          </p:cNvPr>
          <p:cNvSpPr txBox="1"/>
          <p:nvPr/>
        </p:nvSpPr>
        <p:spPr>
          <a:xfrm>
            <a:off x="5904272" y="1517391"/>
            <a:ext cx="5889522" cy="44832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AU" sz="1400" b="1" dirty="0">
                <a:latin typeface="Times New Roman" pitchFamily="18" charset="0"/>
                <a:cs typeface="Times New Roman" pitchFamily="18" charset="0"/>
              </a:rPr>
              <a:t>What are some things that make you feel less connected to the place you live or that you think are not working and what can Casey do to solve that challenge? </a:t>
            </a:r>
            <a:endParaRPr lang="en-AU" sz="1200" dirty="0">
              <a:latin typeface="Times New Roman" pitchFamily="18" charset="0"/>
              <a:cs typeface="Times New Roman" pitchFamily="18" charset="0"/>
            </a:endParaRPr>
          </a:p>
          <a:p>
            <a:pPr marL="285750" indent="-285750">
              <a:spcBef>
                <a:spcPts val="400"/>
              </a:spcBef>
              <a:buFont typeface="Arial" panose="020B0604020202020204" pitchFamily="34" charset="0"/>
              <a:buChar char="•"/>
            </a:pPr>
            <a:r>
              <a:rPr lang="en-AU" sz="1200" dirty="0">
                <a:latin typeface="Times New Roman" pitchFamily="18" charset="0"/>
                <a:cs typeface="Times New Roman" pitchFamily="18" charset="0"/>
              </a:rPr>
              <a:t>For new Casey residents it can take a while to settle in and feel part of the community</a:t>
            </a:r>
          </a:p>
          <a:p>
            <a:pPr marL="285750" indent="-285750">
              <a:spcBef>
                <a:spcPts val="400"/>
              </a:spcBef>
              <a:buFont typeface="Arial" panose="020B0604020202020204" pitchFamily="34" charset="0"/>
              <a:buChar char="•"/>
            </a:pPr>
            <a:r>
              <a:rPr lang="en-AU" sz="1200" dirty="0">
                <a:latin typeface="Times New Roman" pitchFamily="18" charset="0"/>
                <a:cs typeface="Times New Roman" pitchFamily="18" charset="0"/>
              </a:rPr>
              <a:t>Young parents, migrants and elderly have been identified as being at risk, and experience loneliness</a:t>
            </a:r>
          </a:p>
          <a:p>
            <a:pPr marL="285750" indent="-285750">
              <a:spcBef>
                <a:spcPts val="400"/>
              </a:spcBef>
              <a:buFont typeface="Arial" panose="020B0604020202020204" pitchFamily="34" charset="0"/>
              <a:buChar char="•"/>
            </a:pPr>
            <a:r>
              <a:rPr lang="en-AU" sz="1200" dirty="0">
                <a:latin typeface="Times New Roman" pitchFamily="18" charset="0"/>
                <a:cs typeface="Times New Roman" pitchFamily="18" charset="0"/>
              </a:rPr>
              <a:t>More culturally inclusive events and activities for young people and families has also been suggested in previous consultation </a:t>
            </a:r>
          </a:p>
          <a:p>
            <a:pPr marL="285750" indent="-285750">
              <a:buFont typeface="Arial"/>
              <a:buChar char="•"/>
            </a:pPr>
            <a:endParaRPr lang="en-AU" sz="1200" dirty="0">
              <a:latin typeface="Times New Roman" pitchFamily="18" charset="0"/>
              <a:cs typeface="Times New Roman" pitchFamily="18" charset="0"/>
            </a:endParaRPr>
          </a:p>
          <a:p>
            <a:r>
              <a:rPr lang="en-AU" sz="1400" b="1" dirty="0">
                <a:latin typeface="Times New Roman" pitchFamily="18" charset="0"/>
                <a:cs typeface="Times New Roman" pitchFamily="18" charset="0"/>
              </a:rPr>
              <a:t>What would give you more confidence in Council as your local governing body?</a:t>
            </a:r>
            <a:endParaRPr lang="en-US" sz="1400" b="1" dirty="0">
              <a:latin typeface="Times New Roman" pitchFamily="18" charset="0"/>
              <a:cs typeface="Times New Roman" pitchFamily="18" charset="0"/>
            </a:endParaRPr>
          </a:p>
          <a:p>
            <a:pPr marL="285750" indent="-285750">
              <a:spcBef>
                <a:spcPts val="400"/>
              </a:spcBef>
              <a:buFont typeface="Arial" panose="020B0604020202020204" pitchFamily="34" charset="0"/>
              <a:buChar char="•"/>
            </a:pPr>
            <a:r>
              <a:rPr lang="en-US" sz="1200" dirty="0">
                <a:latin typeface="Times New Roman" pitchFamily="18" charset="0"/>
                <a:cs typeface="Times New Roman" pitchFamily="18" charset="0"/>
              </a:rPr>
              <a:t>Recent research found that many Casey residents did not believe Council used resident feedback, or genuinely listened, when consulted, and felt there was a lack of information as to how Council had considered their input</a:t>
            </a:r>
          </a:p>
          <a:p>
            <a:pPr marL="285750" indent="-285750">
              <a:spcBef>
                <a:spcPts val="400"/>
              </a:spcBef>
              <a:buFont typeface="Arial" panose="020B0604020202020204" pitchFamily="34" charset="0"/>
              <a:buChar char="•"/>
            </a:pPr>
            <a:r>
              <a:rPr lang="en-US" sz="1200" dirty="0">
                <a:latin typeface="Times New Roman" pitchFamily="18" charset="0"/>
                <a:cs typeface="Times New Roman" pitchFamily="18" charset="0"/>
              </a:rPr>
              <a:t>Another barrier identified was the inability to find out how/when to provide feedback</a:t>
            </a:r>
          </a:p>
          <a:p>
            <a:pPr marL="285750" indent="-285750">
              <a:spcBef>
                <a:spcPts val="400"/>
              </a:spcBef>
              <a:buFont typeface="Arial" panose="020B0604020202020204" pitchFamily="34" charset="0"/>
              <a:buChar char="•"/>
            </a:pPr>
            <a:r>
              <a:rPr lang="en-US" sz="1200" dirty="0">
                <a:latin typeface="Times New Roman" pitchFamily="18" charset="0"/>
                <a:cs typeface="Times New Roman" pitchFamily="18" charset="0"/>
              </a:rPr>
              <a:t>Others were seeking more digital, and time efficient ways to provide feedback/ input</a:t>
            </a:r>
          </a:p>
          <a:p>
            <a:pPr marL="285750" indent="-285750">
              <a:spcBef>
                <a:spcPts val="400"/>
              </a:spcBef>
              <a:buFont typeface="Arial" panose="020B0604020202020204" pitchFamily="34" charset="0"/>
              <a:buChar char="•"/>
            </a:pPr>
            <a:r>
              <a:rPr lang="en-US" sz="1200" dirty="0">
                <a:latin typeface="Times New Roman" pitchFamily="18" charset="0"/>
                <a:cs typeface="Times New Roman" pitchFamily="18" charset="0"/>
              </a:rPr>
              <a:t>Despite these concerns nearly half of respondents to a survey said they were satisfied with consultative processes run by Council</a:t>
            </a:r>
          </a:p>
          <a:p>
            <a:pPr marL="285750" indent="-285750">
              <a:buFont typeface="Arial"/>
              <a:buChar char="•"/>
            </a:pPr>
            <a:endParaRPr lang="en-AU" sz="1200" dirty="0">
              <a:latin typeface="Times New Roman" pitchFamily="18" charset="0"/>
              <a:cs typeface="Times New Roman" pitchFamily="18" charset="0"/>
            </a:endParaRPr>
          </a:p>
          <a:p>
            <a:pPr marL="285750" indent="-285750">
              <a:buFont typeface="Arial"/>
              <a:buChar char="•"/>
            </a:pPr>
            <a:endParaRPr lang="en-AU" sz="1200" dirty="0">
              <a:latin typeface="Times New Roman" pitchFamily="18" charset="0"/>
              <a:cs typeface="Times New Roman" pitchFamily="18" charset="0"/>
            </a:endParaRPr>
          </a:p>
          <a:p>
            <a:pPr marL="285750" indent="-285750">
              <a:buFont typeface="Arial"/>
              <a:buChar char="•"/>
            </a:pPr>
            <a:endParaRPr lang="en-AU" sz="1200" dirty="0">
              <a:latin typeface="Times New Roman" pitchFamily="18" charset="0"/>
              <a:cs typeface="Times New Roman" pitchFamily="18" charset="0"/>
            </a:endParaRPr>
          </a:p>
        </p:txBody>
      </p:sp>
    </p:spTree>
    <p:extLst>
      <p:ext uri="{BB962C8B-B14F-4D97-AF65-F5344CB8AC3E}">
        <p14:creationId xmlns:p14="http://schemas.microsoft.com/office/powerpoint/2010/main" val="895389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9C865-A799-4DCA-9034-DE168F96CE09}"/>
              </a:ext>
            </a:extLst>
          </p:cNvPr>
          <p:cNvSpPr>
            <a:spLocks noGrp="1"/>
          </p:cNvSpPr>
          <p:nvPr>
            <p:ph type="title"/>
          </p:nvPr>
        </p:nvSpPr>
        <p:spPr>
          <a:xfrm>
            <a:off x="969690" y="548008"/>
            <a:ext cx="10515600" cy="1148053"/>
          </a:xfrm>
        </p:spPr>
        <p:txBody>
          <a:bodyPr/>
          <a:lstStyle/>
          <a:p>
            <a:r>
              <a:rPr lang="zh-CN">
                <a:latin typeface="Gotham Black"/>
                <a:ea typeface="SimSun"/>
              </a:rPr>
              <a:t>需要考虑的事</a:t>
            </a:r>
          </a:p>
        </p:txBody>
      </p:sp>
      <p:sp>
        <p:nvSpPr>
          <p:cNvPr id="3" name="Text Placeholder 2">
            <a:extLst>
              <a:ext uri="{FF2B5EF4-FFF2-40B4-BE49-F238E27FC236}">
                <a16:creationId xmlns:a16="http://schemas.microsoft.com/office/drawing/2014/main" id="{8C1BA4EE-1827-4580-A229-571B7ED97DAD}"/>
              </a:ext>
            </a:extLst>
          </p:cNvPr>
          <p:cNvSpPr>
            <a:spLocks noGrp="1"/>
          </p:cNvSpPr>
          <p:nvPr>
            <p:ph type="body" sz="half" idx="2"/>
          </p:nvPr>
        </p:nvSpPr>
        <p:spPr>
          <a:xfrm>
            <a:off x="974526" y="1536054"/>
            <a:ext cx="4574936" cy="3450422"/>
          </a:xfrm>
        </p:spPr>
        <p:txBody>
          <a:bodyPr vert="horz" lIns="91440" tIns="45720" rIns="91440" bIns="45720" rtlCol="0" anchor="t">
            <a:normAutofit/>
          </a:bodyPr>
          <a:lstStyle/>
          <a:p>
            <a:r>
              <a:rPr lang="zh-CN" sz="1400" b="1" dirty="0">
                <a:latin typeface="Helvetica Light"/>
                <a:ea typeface="SimSun"/>
              </a:rPr>
              <a:t>请想象十年后的 2030 年，您会用哪句话来描述您所居住的地点，为什么它对您很重要？ </a:t>
            </a:r>
          </a:p>
          <a:p>
            <a:pPr marL="285750" indent="-285750">
              <a:lnSpc>
                <a:spcPct val="100000"/>
              </a:lnSpc>
              <a:spcBef>
                <a:spcPts val="400"/>
              </a:spcBef>
              <a:buChar char="•"/>
            </a:pPr>
            <a:r>
              <a:rPr lang="zh-CN" sz="1200" dirty="0">
                <a:latin typeface="Helvetica Light"/>
                <a:ea typeface="SimSun"/>
              </a:rPr>
              <a:t>在下一个十年中，凯西市的人口会增长约 10 万人，增长率约 20%，增长最快的区域是 Clyde、Clyde North、Junction Village 和 Botanic Ridge</a:t>
            </a:r>
          </a:p>
          <a:p>
            <a:pPr marL="285750" indent="-285750">
              <a:lnSpc>
                <a:spcPct val="100000"/>
              </a:lnSpc>
              <a:spcBef>
                <a:spcPts val="400"/>
              </a:spcBef>
              <a:buChar char="•"/>
            </a:pPr>
            <a:r>
              <a:rPr lang="zh-CN" sz="1200" dirty="0">
                <a:latin typeface="Helvetica Light"/>
                <a:ea typeface="SimSun"/>
              </a:rPr>
              <a:t>同样在这段时间，65 岁以上的老年人口会增加 50%，而 0-10 岁的人口则会增加约 26%。</a:t>
            </a:r>
          </a:p>
          <a:p>
            <a:pPr marL="285750" indent="-285750">
              <a:lnSpc>
                <a:spcPct val="100000"/>
              </a:lnSpc>
              <a:spcBef>
                <a:spcPts val="400"/>
              </a:spcBef>
              <a:buChar char="•"/>
            </a:pPr>
            <a:r>
              <a:rPr lang="zh-CN" sz="1200" dirty="0">
                <a:latin typeface="Helvetica Light"/>
                <a:ea typeface="SimSun"/>
              </a:rPr>
              <a:t>38% 的凯西市人口在海外出生；这是一个文化高度多元化的城市</a:t>
            </a:r>
          </a:p>
          <a:p>
            <a:pPr marL="285750" indent="-285750">
              <a:lnSpc>
                <a:spcPct val="100000"/>
              </a:lnSpc>
              <a:spcBef>
                <a:spcPts val="400"/>
              </a:spcBef>
              <a:buChar char="•"/>
            </a:pPr>
            <a:r>
              <a:rPr lang="zh-CN" sz="1200" dirty="0">
                <a:latin typeface="Helvetica Light"/>
                <a:ea typeface="SimSun"/>
              </a:rPr>
              <a:t>家庭的平均规模正在下降，这意味着我们需要更多一卧和两卧住房，这将有助于满足我们对老龄化人口的需求</a:t>
            </a:r>
          </a:p>
          <a:p>
            <a:pPr marL="285750" indent="-285750">
              <a:buChar char="•"/>
            </a:pPr>
            <a:endParaRPr lang="en-AU" sz="1200" dirty="0">
              <a:latin typeface="Helvetica Light"/>
            </a:endParaRPr>
          </a:p>
          <a:p>
            <a:pPr marL="285750" indent="-285750">
              <a:buChar char="•"/>
            </a:pPr>
            <a:endParaRPr lang="en-AU" sz="1200" dirty="0">
              <a:latin typeface="Helvetica Light"/>
            </a:endParaRPr>
          </a:p>
          <a:p>
            <a:pPr marL="285750" indent="-285750">
              <a:buChar char="•"/>
            </a:pPr>
            <a:endParaRPr lang="en-AU" sz="1200" dirty="0">
              <a:latin typeface="Helvetica Light"/>
            </a:endParaRPr>
          </a:p>
          <a:p>
            <a:pPr marL="285750" indent="-285750">
              <a:buChar char="•"/>
            </a:pPr>
            <a:endParaRPr lang="en-AU" sz="1400" dirty="0">
              <a:latin typeface="Helvetica Light"/>
            </a:endParaRPr>
          </a:p>
          <a:p>
            <a:pPr marL="285750" indent="-285750">
              <a:buChar char="•"/>
            </a:pPr>
            <a:endParaRPr lang="en-AU" sz="1400" dirty="0">
              <a:latin typeface="Helvetica Light"/>
            </a:endParaRPr>
          </a:p>
          <a:p>
            <a:pPr marL="285750" indent="-285750">
              <a:buChar char="•"/>
            </a:pPr>
            <a:endParaRPr lang="en-AU" sz="1400" dirty="0">
              <a:latin typeface="Helvetica Light"/>
            </a:endParaRPr>
          </a:p>
          <a:p>
            <a:pPr marL="285750" indent="-285750">
              <a:buChar char="•"/>
            </a:pPr>
            <a:endParaRPr lang="en-AU" sz="1400" dirty="0">
              <a:latin typeface="Helvetica Light"/>
            </a:endParaRPr>
          </a:p>
        </p:txBody>
      </p:sp>
      <p:sp>
        <p:nvSpPr>
          <p:cNvPr id="4" name="TextBox 3">
            <a:extLst>
              <a:ext uri="{FF2B5EF4-FFF2-40B4-BE49-F238E27FC236}">
                <a16:creationId xmlns:a16="http://schemas.microsoft.com/office/drawing/2014/main" id="{20F1E695-3D5C-41A0-91EC-F0EB28FE8F99}"/>
              </a:ext>
            </a:extLst>
          </p:cNvPr>
          <p:cNvSpPr txBox="1"/>
          <p:nvPr/>
        </p:nvSpPr>
        <p:spPr>
          <a:xfrm>
            <a:off x="5904272" y="1517391"/>
            <a:ext cx="5889522" cy="503727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zh-CN" sz="1400" b="1" dirty="0">
                <a:latin typeface="Helvetica Light"/>
                <a:ea typeface="SimSun"/>
              </a:rPr>
              <a:t>哪些事情让您感觉与居住的地方有疏离感，或是您觉得出现了问题，凯西市可以做些什么来解决这些困难呢？ </a:t>
            </a:r>
          </a:p>
          <a:p>
            <a:pPr marL="285750" indent="-285750">
              <a:spcBef>
                <a:spcPts val="400"/>
              </a:spcBef>
              <a:buFont typeface="Arial" panose="020B0604020202020204" pitchFamily="34" charset="0"/>
              <a:buChar char="•"/>
            </a:pPr>
            <a:r>
              <a:rPr lang="zh-CN" sz="1200" dirty="0">
                <a:latin typeface="Helvetica Light"/>
                <a:ea typeface="SimSun"/>
              </a:rPr>
              <a:t>新居民来到凯西市后，可能需要花一段时间安顿下来，成为社区的一分子</a:t>
            </a:r>
          </a:p>
          <a:p>
            <a:pPr marL="285750" indent="-285750">
              <a:spcBef>
                <a:spcPts val="400"/>
              </a:spcBef>
              <a:buFont typeface="Arial" panose="020B0604020202020204" pitchFamily="34" charset="0"/>
              <a:buChar char="•"/>
            </a:pPr>
            <a:r>
              <a:rPr lang="zh-CN" sz="1200" dirty="0">
                <a:latin typeface="Helvetica Light"/>
                <a:ea typeface="SimSun"/>
              </a:rPr>
              <a:t>年轻的家长、移民和老人可能会面临融入风险，会感到孤独</a:t>
            </a:r>
          </a:p>
          <a:p>
            <a:pPr marL="285750" indent="-285750">
              <a:spcBef>
                <a:spcPts val="400"/>
              </a:spcBef>
              <a:buFont typeface="Arial" panose="020B0604020202020204" pitchFamily="34" charset="0"/>
              <a:buChar char="•"/>
            </a:pPr>
            <a:r>
              <a:rPr lang="zh-CN" sz="1200" dirty="0">
                <a:latin typeface="Helvetica Light"/>
                <a:ea typeface="SimSun"/>
              </a:rPr>
              <a:t>之前曾进行的咨询活动提议，年轻人和家庭应该举办更具文化包容性的活动 </a:t>
            </a:r>
          </a:p>
          <a:p>
            <a:pPr marL="285750" indent="-285750">
              <a:buFont typeface="Arial"/>
              <a:buChar char="•"/>
            </a:pPr>
            <a:endParaRPr lang="en-AU" sz="1200" dirty="0">
              <a:latin typeface="Helvetica Light"/>
            </a:endParaRPr>
          </a:p>
          <a:p>
            <a:r>
              <a:rPr lang="zh-CN" sz="1400" b="1" dirty="0">
                <a:latin typeface="Helvetica Light"/>
                <a:ea typeface="SimSun"/>
              </a:rPr>
              <a:t>哪些事情可以让您对本地的管理机构（即市政府）更有信心？</a:t>
            </a:r>
          </a:p>
          <a:p>
            <a:pPr marL="285750" indent="-285750">
              <a:spcBef>
                <a:spcPts val="400"/>
              </a:spcBef>
              <a:buFont typeface="Arial" panose="020B0604020202020204" pitchFamily="34" charset="0"/>
              <a:buChar char="•"/>
            </a:pPr>
            <a:r>
              <a:rPr lang="zh-CN" sz="1200" dirty="0">
                <a:latin typeface="Helvetica Light"/>
                <a:ea typeface="SimSun"/>
              </a:rPr>
              <a:t>近期的研究表明，很多凯西市居民不相信市政府会采纳居民的反馈，或是真正去倾听。他们并不了解市政府对他们的建议进行了哪些考量，在这方面缺乏足够的信息。</a:t>
            </a:r>
          </a:p>
          <a:p>
            <a:pPr marL="285750" indent="-285750">
              <a:spcBef>
                <a:spcPts val="400"/>
              </a:spcBef>
              <a:buFont typeface="Arial" panose="020B0604020202020204" pitchFamily="34" charset="0"/>
              <a:buChar char="•"/>
            </a:pPr>
            <a:r>
              <a:rPr lang="zh-CN" sz="1200" dirty="0">
                <a:latin typeface="Helvetica Light"/>
                <a:ea typeface="SimSun"/>
              </a:rPr>
              <a:t>所发现的另一个阻碍就是，无法找到该如何/何时提供反馈意见</a:t>
            </a:r>
          </a:p>
          <a:p>
            <a:pPr marL="285750" indent="-285750">
              <a:spcBef>
                <a:spcPts val="400"/>
              </a:spcBef>
              <a:buFont typeface="Arial" panose="020B0604020202020204" pitchFamily="34" charset="0"/>
              <a:buChar char="•"/>
            </a:pPr>
            <a:r>
              <a:rPr lang="zh-CN" sz="1200" dirty="0">
                <a:latin typeface="Helvetica Light"/>
                <a:ea typeface="SimSun"/>
              </a:rPr>
              <a:t>其他人则在寻求更加数字化、更省时的方式来提供反馈/意见</a:t>
            </a:r>
          </a:p>
          <a:p>
            <a:pPr marL="285750" indent="-285750">
              <a:spcBef>
                <a:spcPts val="400"/>
              </a:spcBef>
              <a:buFont typeface="Arial" panose="020B0604020202020204" pitchFamily="34" charset="0"/>
              <a:buChar char="•"/>
            </a:pPr>
            <a:r>
              <a:rPr lang="zh-CN" sz="1200" dirty="0">
                <a:latin typeface="Helvetica Light"/>
                <a:ea typeface="SimSun"/>
              </a:rPr>
              <a:t>尽管有这样的问题，但仍有近半数的受访者表示，他们对目前市政府的咨询流程很满意</a:t>
            </a:r>
          </a:p>
          <a:p>
            <a:pPr marL="285750" indent="-285750">
              <a:buFont typeface="Arial"/>
              <a:buChar char="•"/>
            </a:pPr>
            <a:endParaRPr lang="en-AU" sz="1200" dirty="0">
              <a:latin typeface="Helvetica Light"/>
            </a:endParaRPr>
          </a:p>
          <a:p>
            <a:pPr marL="285750" indent="-285750">
              <a:buFont typeface="Arial"/>
              <a:buChar char="•"/>
            </a:pPr>
            <a:endParaRPr lang="en-AU" sz="1200" dirty="0">
              <a:latin typeface="Helvetica Light"/>
            </a:endParaRPr>
          </a:p>
          <a:p>
            <a:pPr marL="285750" indent="-285750">
              <a:buFont typeface="Arial"/>
              <a:buChar char="•"/>
            </a:pPr>
            <a:endParaRPr lang="en-AU" sz="1200" dirty="0">
              <a:latin typeface="Helvetica Light"/>
            </a:endParaRPr>
          </a:p>
        </p:txBody>
      </p:sp>
    </p:spTree>
    <p:extLst>
      <p:ext uri="{BB962C8B-B14F-4D97-AF65-F5344CB8AC3E}">
        <p14:creationId xmlns:p14="http://schemas.microsoft.com/office/powerpoint/2010/main" val="5757187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BE48-C2B1-DC4D-AC2B-777347D99A59}"/>
              </a:ext>
            </a:extLst>
          </p:cNvPr>
          <p:cNvSpPr>
            <a:spLocks noGrp="1"/>
          </p:cNvSpPr>
          <p:nvPr>
            <p:ph type="title"/>
          </p:nvPr>
        </p:nvSpPr>
        <p:spPr/>
        <p:txBody>
          <a:bodyPr>
            <a:noAutofit/>
          </a:bodyPr>
          <a:lstStyle/>
          <a:p>
            <a:r>
              <a:rPr lang="en-US"/>
              <a:t>Theme Questions</a:t>
            </a:r>
          </a:p>
        </p:txBody>
      </p:sp>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2"/>
          </p:nvPr>
        </p:nvSpPr>
        <p:spPr/>
        <p:txBody>
          <a:bodyPr>
            <a:noAutofit/>
          </a:bodyPr>
          <a:lstStyle/>
          <a:p>
            <a:pPr>
              <a:lnSpc>
                <a:spcPct val="100000"/>
              </a:lnSpc>
              <a:spcAft>
                <a:spcPts val="1200"/>
              </a:spcAft>
            </a:pPr>
            <a:r>
              <a:rPr lang="en-GB" sz="1400"/>
              <a:t>Once you’ve answered the general questions you can respond to all, some, one or none of the following questions. </a:t>
            </a:r>
            <a:endParaRPr lang="en-AU" sz="1400"/>
          </a:p>
          <a:p>
            <a:pPr>
              <a:lnSpc>
                <a:spcPct val="100000"/>
              </a:lnSpc>
              <a:spcAft>
                <a:spcPts val="1200"/>
              </a:spcAft>
            </a:pPr>
            <a:r>
              <a:rPr lang="en-GB" sz="1400"/>
              <a:t>If you do discuss at least one, then start with the one you are all most passionate about. </a:t>
            </a:r>
            <a:endParaRPr lang="en-AU" sz="1400"/>
          </a:p>
          <a:p>
            <a:pPr>
              <a:lnSpc>
                <a:spcPct val="100000"/>
              </a:lnSpc>
              <a:spcAft>
                <a:spcPts val="1200"/>
              </a:spcAft>
            </a:pPr>
            <a:r>
              <a:rPr lang="en-GB" sz="1400"/>
              <a:t>In the questions you will notice the word ‘we’. When it says ‘What can </a:t>
            </a:r>
            <a:r>
              <a:rPr lang="en-GB" sz="1400" b="1"/>
              <a:t>we</a:t>
            </a:r>
            <a:r>
              <a:rPr lang="en-GB" sz="1400"/>
              <a:t> do…' it means all of us. It can include what you expect Council to do, but it also means what we can do as a community, workers and/or visitors to the City of Casey. It might also include what businesses, not-for-profits or state government could contribute. </a:t>
            </a:r>
            <a:endParaRPr lang="en-AU" sz="1400"/>
          </a:p>
          <a:p>
            <a:pPr>
              <a:lnSpc>
                <a:spcPct val="100000"/>
              </a:lnSpc>
              <a:spcAft>
                <a:spcPts val="1200"/>
              </a:spcAft>
            </a:pPr>
            <a:r>
              <a:rPr lang="en-GB" sz="1400"/>
              <a:t>Also it’s important to remember, there are things that you may raise that are outside of council control, it doesn’t mean they are not important, your insights on what’s important gives Council a much better idea of areas or issues they can influence or advocate for on your behalf. </a:t>
            </a:r>
            <a:endParaRPr lang="en-AU" sz="1400"/>
          </a:p>
          <a:p>
            <a:pPr>
              <a:lnSpc>
                <a:spcPct val="100000"/>
              </a:lnSpc>
              <a:spcAft>
                <a:spcPts val="1200"/>
              </a:spcAft>
            </a:pPr>
            <a:r>
              <a:rPr lang="en-GB" sz="1400"/>
              <a:t>Sometimes the best solutions are those that involve partnerships. We want to know what you expect of Council but we are also keen to how you as a community can help shape our city. It's a team effort!</a:t>
            </a:r>
            <a:r>
              <a:rPr lang="en-AU" sz="1400"/>
              <a:t> </a:t>
            </a:r>
            <a:endParaRPr lang="en-US" sz="1400"/>
          </a:p>
        </p:txBody>
      </p:sp>
    </p:spTree>
    <p:extLst>
      <p:ext uri="{BB962C8B-B14F-4D97-AF65-F5344CB8AC3E}">
        <p14:creationId xmlns:p14="http://schemas.microsoft.com/office/powerpoint/2010/main" val="1819006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BE48-C2B1-DC4D-AC2B-777347D99A59}"/>
              </a:ext>
            </a:extLst>
          </p:cNvPr>
          <p:cNvSpPr>
            <a:spLocks noGrp="1"/>
          </p:cNvSpPr>
          <p:nvPr>
            <p:ph type="title"/>
          </p:nvPr>
        </p:nvSpPr>
        <p:spPr>
          <a:xfrm>
            <a:off x="969690" y="548008"/>
            <a:ext cx="10515600" cy="1148053"/>
          </a:xfrm>
        </p:spPr>
        <p:txBody>
          <a:bodyPr>
            <a:noAutofit/>
          </a:bodyPr>
          <a:lstStyle/>
          <a:p>
            <a:r>
              <a:rPr lang="zh-CN"/>
              <a:t>主题问题</a:t>
            </a:r>
          </a:p>
        </p:txBody>
      </p:sp>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2"/>
          </p:nvPr>
        </p:nvSpPr>
        <p:spPr>
          <a:xfrm>
            <a:off x="974526" y="1714724"/>
            <a:ext cx="10053138" cy="3450422"/>
          </a:xfrm>
        </p:spPr>
        <p:txBody>
          <a:bodyPr>
            <a:noAutofit/>
          </a:bodyPr>
          <a:lstStyle/>
          <a:p>
            <a:pPr>
              <a:lnSpc>
                <a:spcPct val="100000"/>
              </a:lnSpc>
              <a:spcAft>
                <a:spcPts val="1200"/>
              </a:spcAft>
            </a:pPr>
            <a:r>
              <a:rPr lang="zh-CN" sz="1400" dirty="0"/>
              <a:t>在结束常见问题的回答后，您可以回答全部、部分、一个或完全不回答下列问题。 </a:t>
            </a:r>
          </a:p>
          <a:p>
            <a:pPr>
              <a:lnSpc>
                <a:spcPct val="100000"/>
              </a:lnSpc>
              <a:spcAft>
                <a:spcPts val="1200"/>
              </a:spcAft>
            </a:pPr>
            <a:r>
              <a:rPr lang="zh-CN" sz="1400" dirty="0"/>
              <a:t>如果您会讨论至少一个问题，请从您最感兴趣的问题开始。 </a:t>
            </a:r>
          </a:p>
          <a:p>
            <a:pPr>
              <a:lnSpc>
                <a:spcPct val="100000"/>
              </a:lnSpc>
              <a:spcAft>
                <a:spcPts val="1200"/>
              </a:spcAft>
            </a:pPr>
            <a:r>
              <a:rPr lang="zh-CN" sz="1400" dirty="0"/>
              <a:t>在问题中，您会注意到“我们”这个词。当问题为“</a:t>
            </a:r>
            <a:r>
              <a:rPr lang="zh-CN" sz="1400" b="1" dirty="0"/>
              <a:t>我们</a:t>
            </a:r>
            <a:r>
              <a:rPr lang="zh-CN" sz="1400" dirty="0"/>
              <a:t>能做些什么...”时，它代表的是我们所有人。它可以包括您希望市政府去做的事，也代表我们作为凯西市的社区、职员以及/游客可以共同完成的事。它还可能包括企业、非盈利机构或州政府可能会做出的贡献。 </a:t>
            </a:r>
          </a:p>
          <a:p>
            <a:pPr>
              <a:lnSpc>
                <a:spcPct val="100000"/>
              </a:lnSpc>
              <a:spcAft>
                <a:spcPts val="1200"/>
              </a:spcAft>
            </a:pPr>
            <a:r>
              <a:rPr lang="zh-CN" sz="1400" dirty="0"/>
              <a:t>还有一个需要记住的重点：您提出的某些问题可能会超出了市政府掌控的范围，但这并不意味着它不重要。您对重要事项的理解，会帮助市政府更好地了解该地区或问题造成的影响，或是代表您发出呼吁。 </a:t>
            </a:r>
          </a:p>
          <a:p>
            <a:pPr>
              <a:lnSpc>
                <a:spcPct val="100000"/>
              </a:lnSpc>
              <a:spcAft>
                <a:spcPts val="1200"/>
              </a:spcAft>
            </a:pPr>
            <a:r>
              <a:rPr lang="zh-CN" sz="1400" dirty="0"/>
              <a:t>有时候最好的解决方案就是精诚合作。我们想了解您对市政府的期待，但我们也很想知道，作为一名社区成员，您能够为塑造我们的城市提供哪些帮助。这需要大家的努力！ </a:t>
            </a:r>
          </a:p>
        </p:txBody>
      </p:sp>
    </p:spTree>
    <p:extLst>
      <p:ext uri="{BB962C8B-B14F-4D97-AF65-F5344CB8AC3E}">
        <p14:creationId xmlns:p14="http://schemas.microsoft.com/office/powerpoint/2010/main" val="7538112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353B-DFEC-6045-8452-42AD8E9898C8}"/>
              </a:ext>
            </a:extLst>
          </p:cNvPr>
          <p:cNvSpPr>
            <a:spLocks noGrp="1"/>
          </p:cNvSpPr>
          <p:nvPr>
            <p:ph type="title"/>
          </p:nvPr>
        </p:nvSpPr>
        <p:spPr/>
        <p:txBody>
          <a:bodyPr/>
          <a:lstStyle/>
          <a:p>
            <a:r>
              <a:rPr lang="en-US" dirty="0"/>
              <a:t>Questions</a:t>
            </a:r>
          </a:p>
        </p:txBody>
      </p:sp>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2"/>
          </p:nvPr>
        </p:nvSpPr>
        <p:spPr/>
        <p:txBody>
          <a:bodyPr>
            <a:noAutofit/>
          </a:bodyPr>
          <a:lstStyle/>
          <a:p>
            <a:pPr>
              <a:spcBef>
                <a:spcPct val="0"/>
              </a:spcBef>
              <a:spcAft>
                <a:spcPts val="1200"/>
              </a:spcAft>
            </a:pPr>
            <a:r>
              <a:rPr lang="en-AU" sz="1600" b="1" dirty="0">
                <a:solidFill>
                  <a:schemeClr val="accent2"/>
                </a:solidFill>
                <a:latin typeface="Gotham Black" panose="02000603030000020004" pitchFamily="2" charset="77"/>
                <a:ea typeface="+mj-ea"/>
                <a:cs typeface="+mj-cs"/>
              </a:rPr>
              <a:t>WHERE WE LIVE</a:t>
            </a:r>
          </a:p>
          <a:p>
            <a:pPr>
              <a:lnSpc>
                <a:spcPct val="120000"/>
              </a:lnSpc>
              <a:spcBef>
                <a:spcPts val="400"/>
              </a:spcBef>
              <a:spcAft>
                <a:spcPts val="600"/>
              </a:spcAft>
            </a:pPr>
            <a:r>
              <a:rPr lang="en-US" sz="1400" dirty="0"/>
              <a:t>Your neighbourhood should be a place that makes you feel ‘at home’, safe and connected. Your neighbourhood is about your home, your local surrounds and the places where you spend your everyday life, including local parks and community facilities.</a:t>
            </a:r>
          </a:p>
          <a:p>
            <a:pPr>
              <a:lnSpc>
                <a:spcPct val="120000"/>
              </a:lnSpc>
              <a:spcBef>
                <a:spcPts val="400"/>
              </a:spcBef>
              <a:spcAft>
                <a:spcPts val="600"/>
              </a:spcAft>
            </a:pPr>
            <a:endParaRPr lang="en-AU" sz="1400" dirty="0"/>
          </a:p>
          <a:p>
            <a:pPr marL="342900" indent="-342900">
              <a:lnSpc>
                <a:spcPct val="120000"/>
              </a:lnSpc>
              <a:spcBef>
                <a:spcPts val="400"/>
              </a:spcBef>
              <a:spcAft>
                <a:spcPts val="600"/>
              </a:spcAft>
              <a:buFont typeface="+mj-lt"/>
              <a:buAutoNum type="arabicPeriod" startAt="4"/>
            </a:pPr>
            <a:r>
              <a:rPr lang="en-US" sz="1400" dirty="0"/>
              <a:t>What can we do to ensure that our </a:t>
            </a:r>
            <a:r>
              <a:rPr lang="en-US" sz="1400" dirty="0" err="1"/>
              <a:t>neighbourhoods</a:t>
            </a:r>
            <a:r>
              <a:rPr lang="en-US" sz="1400" dirty="0"/>
              <a:t> provide a welcoming, healthy and safe place for all members of the community, to encourage a greater sense of community and pride in our spaces?</a:t>
            </a:r>
          </a:p>
        </p:txBody>
      </p:sp>
    </p:spTree>
    <p:extLst>
      <p:ext uri="{BB962C8B-B14F-4D97-AF65-F5344CB8AC3E}">
        <p14:creationId xmlns:p14="http://schemas.microsoft.com/office/powerpoint/2010/main" val="11821469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353B-DFEC-6045-8452-42AD8E9898C8}"/>
              </a:ext>
            </a:extLst>
          </p:cNvPr>
          <p:cNvSpPr>
            <a:spLocks noGrp="1"/>
          </p:cNvSpPr>
          <p:nvPr>
            <p:ph type="title"/>
          </p:nvPr>
        </p:nvSpPr>
        <p:spPr>
          <a:xfrm>
            <a:off x="969690" y="548008"/>
            <a:ext cx="10515600" cy="1148053"/>
          </a:xfrm>
        </p:spPr>
        <p:txBody>
          <a:bodyPr/>
          <a:lstStyle/>
          <a:p>
            <a:r>
              <a:rPr lang="zh-CN"/>
              <a:t>问题</a:t>
            </a:r>
          </a:p>
        </p:txBody>
      </p:sp>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2"/>
          </p:nvPr>
        </p:nvSpPr>
        <p:spPr>
          <a:xfrm>
            <a:off x="974526" y="1714724"/>
            <a:ext cx="10536522" cy="3450422"/>
          </a:xfrm>
        </p:spPr>
        <p:txBody>
          <a:bodyPr>
            <a:noAutofit/>
          </a:bodyPr>
          <a:lstStyle/>
          <a:p>
            <a:pPr>
              <a:spcBef>
                <a:spcPct val="0"/>
              </a:spcBef>
              <a:spcAft>
                <a:spcPts val="1200"/>
              </a:spcAft>
            </a:pPr>
            <a:r>
              <a:rPr lang="zh-CN" sz="1600" b="1" dirty="0">
                <a:solidFill>
                  <a:schemeClr val="accent2"/>
                </a:solidFill>
                <a:latin typeface="Gotham Black" panose="02000603030000020004" pitchFamily="2" charset="77"/>
                <a:ea typeface="SimSun"/>
                <a:cs typeface="+mj-cs"/>
              </a:rPr>
              <a:t>我们的居住地点</a:t>
            </a:r>
          </a:p>
          <a:p>
            <a:pPr>
              <a:lnSpc>
                <a:spcPct val="120000"/>
              </a:lnSpc>
              <a:spcBef>
                <a:spcPts val="400"/>
              </a:spcBef>
              <a:spcAft>
                <a:spcPts val="600"/>
              </a:spcAft>
            </a:pPr>
            <a:r>
              <a:rPr lang="zh-CN" sz="1400" dirty="0"/>
              <a:t>您的街区应当是一个可以让您感受到回家、安全和亲近的地方。您的街区包括了您的家和周边的环境，这是您日常生活的地方，当然还有本地的公园和社区公共设施。</a:t>
            </a:r>
          </a:p>
          <a:p>
            <a:pPr>
              <a:lnSpc>
                <a:spcPct val="120000"/>
              </a:lnSpc>
              <a:spcBef>
                <a:spcPts val="400"/>
              </a:spcBef>
              <a:spcAft>
                <a:spcPts val="600"/>
              </a:spcAft>
            </a:pPr>
            <a:endParaRPr lang="en-AU" sz="1400" dirty="0"/>
          </a:p>
          <a:p>
            <a:pPr marL="342900" indent="-342900">
              <a:lnSpc>
                <a:spcPct val="120000"/>
              </a:lnSpc>
              <a:spcBef>
                <a:spcPts val="400"/>
              </a:spcBef>
              <a:spcAft>
                <a:spcPts val="600"/>
              </a:spcAft>
              <a:buFont typeface="+mj-lt"/>
              <a:buAutoNum type="arabicPeriod" startAt="4"/>
            </a:pPr>
            <a:r>
              <a:rPr lang="zh-CN" sz="1400" dirty="0"/>
              <a:t>该怎么做，才能确保我们的街区为所有社区成员提供一个热情、健康且安全的场所，获得更强的集体感，对我们的社区感到自豪？</a:t>
            </a:r>
          </a:p>
        </p:txBody>
      </p:sp>
    </p:spTree>
    <p:extLst>
      <p:ext uri="{BB962C8B-B14F-4D97-AF65-F5344CB8AC3E}">
        <p14:creationId xmlns:p14="http://schemas.microsoft.com/office/powerpoint/2010/main" val="293033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18BE3-9287-4FD0-A794-093F90F128D7}"/>
              </a:ext>
            </a:extLst>
          </p:cNvPr>
          <p:cNvSpPr>
            <a:spLocks noGrp="1"/>
          </p:cNvSpPr>
          <p:nvPr>
            <p:ph type="title"/>
          </p:nvPr>
        </p:nvSpPr>
        <p:spPr/>
        <p:txBody>
          <a:bodyPr/>
          <a:lstStyle/>
          <a:p>
            <a:r>
              <a:rPr lang="en-US" dirty="0"/>
              <a:t>Things to consider</a:t>
            </a:r>
          </a:p>
        </p:txBody>
      </p:sp>
      <p:sp>
        <p:nvSpPr>
          <p:cNvPr id="3" name="Text Placeholder 2">
            <a:extLst>
              <a:ext uri="{FF2B5EF4-FFF2-40B4-BE49-F238E27FC236}">
                <a16:creationId xmlns:a16="http://schemas.microsoft.com/office/drawing/2014/main" id="{EAA144B1-DF7B-4FC5-9E1C-7B847F2CB706}"/>
              </a:ext>
            </a:extLst>
          </p:cNvPr>
          <p:cNvSpPr>
            <a:spLocks noGrp="1"/>
          </p:cNvSpPr>
          <p:nvPr>
            <p:ph type="body" sz="half" idx="2"/>
          </p:nvPr>
        </p:nvSpPr>
        <p:spPr/>
        <p:txBody>
          <a:bodyPr vert="horz" lIns="91440" tIns="45720" rIns="91440" bIns="45720" rtlCol="0" anchor="t">
            <a:normAutofit fontScale="85000" lnSpcReduction="10000"/>
          </a:bodyPr>
          <a:lstStyle/>
          <a:p>
            <a:pPr>
              <a:lnSpc>
                <a:spcPct val="120000"/>
              </a:lnSpc>
              <a:spcBef>
                <a:spcPts val="400"/>
              </a:spcBef>
              <a:spcAft>
                <a:spcPts val="600"/>
              </a:spcAft>
            </a:pPr>
            <a:r>
              <a:rPr lang="en-US" sz="1800" b="1" dirty="0">
                <a:latin typeface="Helvetica Light"/>
              </a:rPr>
              <a:t>What can we do to ensure that our </a:t>
            </a:r>
            <a:r>
              <a:rPr lang="en-US" sz="1800" b="1" dirty="0" err="1">
                <a:latin typeface="Helvetica Light"/>
              </a:rPr>
              <a:t>neighbourhoods</a:t>
            </a:r>
            <a:r>
              <a:rPr lang="en-US" sz="1800" b="1" dirty="0">
                <a:latin typeface="Helvetica Light"/>
              </a:rPr>
              <a:t> provide a welcoming, healthy and safe place for all members of the community, to encourage a greater sense of community and pride in our spaces?</a:t>
            </a:r>
            <a:endParaRPr lang="en-AU" sz="1800" b="1" dirty="0">
              <a:latin typeface="Helvetica Light"/>
            </a:endParaRPr>
          </a:p>
          <a:p>
            <a:pPr marL="285750" indent="-285750">
              <a:lnSpc>
                <a:spcPct val="120000"/>
              </a:lnSpc>
              <a:spcBef>
                <a:spcPts val="400"/>
              </a:spcBef>
              <a:spcAft>
                <a:spcPts val="600"/>
              </a:spcAft>
              <a:buChar char="•"/>
            </a:pPr>
            <a:endParaRPr lang="en-US" sz="1800" b="1" dirty="0"/>
          </a:p>
          <a:p>
            <a:pPr marL="285750" indent="-285750">
              <a:lnSpc>
                <a:spcPct val="100000"/>
              </a:lnSpc>
              <a:spcBef>
                <a:spcPts val="0"/>
              </a:spcBef>
              <a:buFont typeface="Arial,Sans-Serif" panose="020B0604020202020204" pitchFamily="34" charset="0"/>
              <a:buChar char="•"/>
            </a:pPr>
            <a:r>
              <a:rPr lang="en-AU" sz="1500" dirty="0">
                <a:latin typeface="Helvetica Light"/>
              </a:rPr>
              <a:t>Not everyone feels at home, welcome, or safe in Casey. </a:t>
            </a:r>
          </a:p>
          <a:p>
            <a:pPr marL="285750" indent="-285750">
              <a:lnSpc>
                <a:spcPct val="100000"/>
              </a:lnSpc>
              <a:spcBef>
                <a:spcPts val="0"/>
              </a:spcBef>
              <a:buFont typeface="Arial,Sans-Serif" panose="020B0604020202020204" pitchFamily="34" charset="0"/>
              <a:buChar char="•"/>
            </a:pPr>
            <a:endParaRPr lang="en-AU" sz="1500" dirty="0">
              <a:latin typeface="Helvetica Light"/>
            </a:endParaRPr>
          </a:p>
          <a:p>
            <a:pPr marL="285750" indent="-285750">
              <a:lnSpc>
                <a:spcPct val="100000"/>
              </a:lnSpc>
              <a:spcBef>
                <a:spcPts val="0"/>
              </a:spcBef>
              <a:buFont typeface="Arial,Sans-Serif" panose="020B0604020202020204" pitchFamily="34" charset="0"/>
              <a:buChar char="•"/>
            </a:pPr>
            <a:r>
              <a:rPr lang="en-AU" sz="1500" dirty="0">
                <a:latin typeface="Helvetica Light"/>
              </a:rPr>
              <a:t>Knowledge of, and access to, services when people are at risk is needed in every community. How is Casey doing in this regard?</a:t>
            </a:r>
          </a:p>
          <a:p>
            <a:pPr marL="285750" indent="-285750">
              <a:lnSpc>
                <a:spcPct val="100000"/>
              </a:lnSpc>
              <a:spcBef>
                <a:spcPts val="0"/>
              </a:spcBef>
              <a:buFont typeface="Arial,Sans-Serif" panose="020B0604020202020204" pitchFamily="34" charset="0"/>
              <a:buChar char="•"/>
            </a:pPr>
            <a:endParaRPr lang="en-AU" sz="1500" dirty="0">
              <a:latin typeface="Helvetica Light"/>
            </a:endParaRPr>
          </a:p>
          <a:p>
            <a:pPr marL="285750" indent="-285750">
              <a:lnSpc>
                <a:spcPct val="100000"/>
              </a:lnSpc>
              <a:spcBef>
                <a:spcPts val="0"/>
              </a:spcBef>
              <a:buFont typeface="Arial,Sans-Serif" panose="020B0604020202020204" pitchFamily="34" charset="0"/>
              <a:buChar char="•"/>
            </a:pPr>
            <a:r>
              <a:rPr lang="en-AU" sz="1500" dirty="0">
                <a:latin typeface="Helvetica Light"/>
              </a:rPr>
              <a:t>For new Casey residents it can take a while to settle in and feel part of the community.</a:t>
            </a:r>
            <a:endParaRPr lang="en-US" sz="1500" dirty="0">
              <a:latin typeface="Helvetica Light"/>
            </a:endParaRPr>
          </a:p>
          <a:p>
            <a:pPr marL="285750" indent="-285750">
              <a:lnSpc>
                <a:spcPct val="100000"/>
              </a:lnSpc>
              <a:spcBef>
                <a:spcPts val="0"/>
              </a:spcBef>
              <a:buFont typeface="Arial,Sans-Serif" panose="020B0604020202020204" pitchFamily="34" charset="0"/>
              <a:buChar char="•"/>
            </a:pPr>
            <a:endParaRPr lang="en-AU" sz="1500" dirty="0">
              <a:latin typeface="Helvetica Light"/>
            </a:endParaRPr>
          </a:p>
          <a:p>
            <a:pPr marL="285750" indent="-285750">
              <a:lnSpc>
                <a:spcPct val="100000"/>
              </a:lnSpc>
              <a:spcBef>
                <a:spcPts val="0"/>
              </a:spcBef>
              <a:buFont typeface="Arial,Sans-Serif" panose="020B0604020202020204" pitchFamily="34" charset="0"/>
              <a:buChar char="•"/>
            </a:pPr>
            <a:r>
              <a:rPr lang="en-AU" sz="1500" dirty="0">
                <a:latin typeface="Helvetica Light"/>
              </a:rPr>
              <a:t>Previous consultation has identified 'hoon' drivers as a common issue of concern.</a:t>
            </a:r>
          </a:p>
          <a:p>
            <a:pPr marL="285750" indent="-285750">
              <a:lnSpc>
                <a:spcPct val="100000"/>
              </a:lnSpc>
              <a:spcBef>
                <a:spcPts val="0"/>
              </a:spcBef>
              <a:buFont typeface="Arial,Sans-Serif" panose="020B0604020202020204" pitchFamily="34" charset="0"/>
              <a:buChar char="•"/>
            </a:pPr>
            <a:endParaRPr lang="en-AU" sz="1500" dirty="0">
              <a:latin typeface="Helvetica Light"/>
            </a:endParaRPr>
          </a:p>
          <a:p>
            <a:pPr marL="285750" indent="-285750">
              <a:lnSpc>
                <a:spcPct val="100000"/>
              </a:lnSpc>
              <a:spcBef>
                <a:spcPts val="0"/>
              </a:spcBef>
              <a:buFont typeface="Arial,Sans-Serif" panose="020B0604020202020204" pitchFamily="34" charset="0"/>
              <a:buChar char="•"/>
            </a:pPr>
            <a:r>
              <a:rPr lang="en-AU" sz="1500" dirty="0">
                <a:latin typeface="Helvetica Light"/>
              </a:rPr>
              <a:t>Also identified previously is the need for more playgrounds, toilets and shaded areas for parks.</a:t>
            </a:r>
          </a:p>
          <a:p>
            <a:pPr marL="285750" indent="-285750">
              <a:lnSpc>
                <a:spcPct val="100000"/>
              </a:lnSpc>
              <a:spcBef>
                <a:spcPts val="0"/>
              </a:spcBef>
              <a:buFont typeface="Arial,Sans-Serif" panose="020B0604020202020204" pitchFamily="34" charset="0"/>
              <a:buChar char="•"/>
            </a:pPr>
            <a:endParaRPr lang="en-AU" sz="1500" dirty="0">
              <a:latin typeface="Helvetica Light"/>
            </a:endParaRPr>
          </a:p>
          <a:p>
            <a:pPr marL="285750" indent="-285750">
              <a:lnSpc>
                <a:spcPct val="100000"/>
              </a:lnSpc>
              <a:spcBef>
                <a:spcPts val="0"/>
              </a:spcBef>
              <a:buFont typeface="Arial,Sans-Serif" panose="020B0604020202020204" pitchFamily="34" charset="0"/>
              <a:buChar char="•"/>
            </a:pPr>
            <a:r>
              <a:rPr lang="en-AU" sz="1500" dirty="0">
                <a:latin typeface="Helvetica Light"/>
              </a:rPr>
              <a:t>Young parents, migrants and elderly have been identified as being at risk, and experience loneliness.</a:t>
            </a:r>
            <a:endParaRPr lang="en-US" sz="1500" dirty="0">
              <a:latin typeface="Helvetica Light"/>
            </a:endParaRPr>
          </a:p>
          <a:p>
            <a:pPr marL="285750" indent="-285750">
              <a:lnSpc>
                <a:spcPct val="100000"/>
              </a:lnSpc>
              <a:spcBef>
                <a:spcPts val="0"/>
              </a:spcBef>
              <a:buFont typeface="Arial,Sans-Serif" panose="020B0604020202020204" pitchFamily="34" charset="0"/>
              <a:buChar char="•"/>
            </a:pPr>
            <a:endParaRPr lang="en-AU" sz="1500" dirty="0">
              <a:latin typeface="Helvetica Light"/>
            </a:endParaRPr>
          </a:p>
          <a:p>
            <a:pPr marL="285750" indent="-285750">
              <a:lnSpc>
                <a:spcPct val="100000"/>
              </a:lnSpc>
              <a:spcBef>
                <a:spcPts val="0"/>
              </a:spcBef>
              <a:buFont typeface="Arial,Sans-Serif" panose="020B0604020202020204" pitchFamily="34" charset="0"/>
              <a:buChar char="•"/>
            </a:pPr>
            <a:r>
              <a:rPr lang="en-AU" sz="1500" dirty="0">
                <a:latin typeface="Helvetica Light"/>
              </a:rPr>
              <a:t>More culturally inclusive events and activities for young people and families has also been suggested in previous consultation. </a:t>
            </a:r>
            <a:endParaRPr lang="en-US" sz="1500" dirty="0">
              <a:latin typeface="Helvetica Light"/>
            </a:endParaRPr>
          </a:p>
          <a:p>
            <a:endParaRPr lang="en-US" dirty="0"/>
          </a:p>
        </p:txBody>
      </p:sp>
    </p:spTree>
    <p:extLst>
      <p:ext uri="{BB962C8B-B14F-4D97-AF65-F5344CB8AC3E}">
        <p14:creationId xmlns:p14="http://schemas.microsoft.com/office/powerpoint/2010/main" val="23706966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18BE3-9287-4FD0-A794-093F90F128D7}"/>
              </a:ext>
            </a:extLst>
          </p:cNvPr>
          <p:cNvSpPr>
            <a:spLocks noGrp="1"/>
          </p:cNvSpPr>
          <p:nvPr>
            <p:ph type="title"/>
          </p:nvPr>
        </p:nvSpPr>
        <p:spPr>
          <a:xfrm>
            <a:off x="969690" y="548008"/>
            <a:ext cx="10515600" cy="1148053"/>
          </a:xfrm>
        </p:spPr>
        <p:txBody>
          <a:bodyPr/>
          <a:lstStyle/>
          <a:p>
            <a:r>
              <a:rPr lang="zh-CN"/>
              <a:t>需要考虑的事</a:t>
            </a:r>
          </a:p>
        </p:txBody>
      </p:sp>
      <p:sp>
        <p:nvSpPr>
          <p:cNvPr id="3" name="Text Placeholder 2">
            <a:extLst>
              <a:ext uri="{FF2B5EF4-FFF2-40B4-BE49-F238E27FC236}">
                <a16:creationId xmlns:a16="http://schemas.microsoft.com/office/drawing/2014/main" id="{EAA144B1-DF7B-4FC5-9E1C-7B847F2CB706}"/>
              </a:ext>
            </a:extLst>
          </p:cNvPr>
          <p:cNvSpPr>
            <a:spLocks noGrp="1"/>
          </p:cNvSpPr>
          <p:nvPr>
            <p:ph type="body" sz="half" idx="2"/>
          </p:nvPr>
        </p:nvSpPr>
        <p:spPr>
          <a:xfrm>
            <a:off x="974526" y="1714724"/>
            <a:ext cx="10117146" cy="3450422"/>
          </a:xfrm>
        </p:spPr>
        <p:txBody>
          <a:bodyPr vert="horz" lIns="91440" tIns="45720" rIns="91440" bIns="45720" rtlCol="0" anchor="t">
            <a:normAutofit fontScale="85000" lnSpcReduction="10000"/>
          </a:bodyPr>
          <a:lstStyle/>
          <a:p>
            <a:pPr>
              <a:lnSpc>
                <a:spcPct val="120000"/>
              </a:lnSpc>
              <a:spcBef>
                <a:spcPts val="400"/>
              </a:spcBef>
              <a:spcAft>
                <a:spcPts val="600"/>
              </a:spcAft>
            </a:pPr>
            <a:r>
              <a:rPr lang="zh-CN" sz="1800" b="1" dirty="0">
                <a:latin typeface="Helvetica Light"/>
                <a:ea typeface="SimSun"/>
              </a:rPr>
              <a:t>该怎么做，才能确保我们的街区为所有社区成员提供一个热情、健康且安全的场所，获得更强的集体感，对我们的社区感到自豪？</a:t>
            </a:r>
          </a:p>
          <a:p>
            <a:pPr marL="285750" indent="-285750">
              <a:lnSpc>
                <a:spcPct val="120000"/>
              </a:lnSpc>
              <a:spcBef>
                <a:spcPts val="400"/>
              </a:spcBef>
              <a:spcAft>
                <a:spcPts val="600"/>
              </a:spcAft>
              <a:buChar char="•"/>
            </a:pPr>
            <a:endParaRPr lang="en-US" sz="1800" b="1" dirty="0"/>
          </a:p>
          <a:p>
            <a:pPr marL="285750" indent="-285750">
              <a:lnSpc>
                <a:spcPct val="100000"/>
              </a:lnSpc>
              <a:spcBef>
                <a:spcPts val="0"/>
              </a:spcBef>
              <a:buFont typeface="Arial,Sans-Serif" panose="020B0604020202020204" pitchFamily="34" charset="0"/>
              <a:buChar char="•"/>
            </a:pPr>
            <a:r>
              <a:rPr lang="zh-CN" sz="1500" dirty="0">
                <a:latin typeface="Helvetica Light"/>
                <a:ea typeface="SimSun"/>
              </a:rPr>
              <a:t>在凯西市，并不是所有人都会获得回家的感觉，感到受欢迎或安全。 </a:t>
            </a:r>
          </a:p>
          <a:p>
            <a:pPr marL="285750" indent="-285750">
              <a:lnSpc>
                <a:spcPct val="100000"/>
              </a:lnSpc>
              <a:spcBef>
                <a:spcPts val="0"/>
              </a:spcBef>
              <a:buFont typeface="Arial,Sans-Serif" panose="020B0604020202020204" pitchFamily="34" charset="0"/>
              <a:buChar char="•"/>
            </a:pPr>
            <a:endParaRPr lang="en-AU" sz="1500" dirty="0">
              <a:latin typeface="Helvetica Light"/>
            </a:endParaRPr>
          </a:p>
          <a:p>
            <a:pPr marL="285750" indent="-285750">
              <a:lnSpc>
                <a:spcPct val="100000"/>
              </a:lnSpc>
              <a:spcBef>
                <a:spcPts val="0"/>
              </a:spcBef>
              <a:buFont typeface="Arial,Sans-Serif" panose="020B0604020202020204" pitchFamily="34" charset="0"/>
              <a:buChar char="•"/>
            </a:pPr>
            <a:r>
              <a:rPr lang="zh-CN" sz="1500" dirty="0">
                <a:latin typeface="Helvetica Light"/>
                <a:ea typeface="SimSun"/>
              </a:rPr>
              <a:t>每个社区都要让居民了解如何应对危险的知识，以及该如何获得服务。凯西市在这方面做得如何？</a:t>
            </a:r>
          </a:p>
          <a:p>
            <a:pPr marL="285750" indent="-285750">
              <a:lnSpc>
                <a:spcPct val="100000"/>
              </a:lnSpc>
              <a:spcBef>
                <a:spcPts val="0"/>
              </a:spcBef>
              <a:buFont typeface="Arial,Sans-Serif" panose="020B0604020202020204" pitchFamily="34" charset="0"/>
              <a:buChar char="•"/>
            </a:pPr>
            <a:endParaRPr lang="en-AU" sz="1500" dirty="0">
              <a:latin typeface="Helvetica Light"/>
            </a:endParaRPr>
          </a:p>
          <a:p>
            <a:pPr marL="285750" indent="-285750">
              <a:lnSpc>
                <a:spcPct val="100000"/>
              </a:lnSpc>
              <a:spcBef>
                <a:spcPts val="0"/>
              </a:spcBef>
              <a:buFont typeface="Arial,Sans-Serif" panose="020B0604020202020204" pitchFamily="34" charset="0"/>
              <a:buChar char="•"/>
            </a:pPr>
            <a:r>
              <a:rPr lang="zh-CN" sz="1500" dirty="0">
                <a:latin typeface="Helvetica Light"/>
                <a:ea typeface="SimSun"/>
              </a:rPr>
              <a:t>新居民来到凯西市后，可能需要花一段时间安顿下来，成为社区的一分子。</a:t>
            </a:r>
          </a:p>
          <a:p>
            <a:pPr marL="285750" indent="-285750">
              <a:lnSpc>
                <a:spcPct val="100000"/>
              </a:lnSpc>
              <a:spcBef>
                <a:spcPts val="0"/>
              </a:spcBef>
              <a:buFont typeface="Arial,Sans-Serif" panose="020B0604020202020204" pitchFamily="34" charset="0"/>
              <a:buChar char="•"/>
            </a:pPr>
            <a:endParaRPr lang="en-AU" sz="1500" dirty="0">
              <a:latin typeface="Helvetica Light"/>
            </a:endParaRPr>
          </a:p>
          <a:p>
            <a:pPr marL="285750" indent="-285750">
              <a:lnSpc>
                <a:spcPct val="100000"/>
              </a:lnSpc>
              <a:spcBef>
                <a:spcPts val="0"/>
              </a:spcBef>
              <a:buFont typeface="Arial,Sans-Serif" panose="020B0604020202020204" pitchFamily="34" charset="0"/>
              <a:buChar char="•"/>
            </a:pPr>
            <a:r>
              <a:rPr lang="zh-CN" sz="1500" dirty="0">
                <a:latin typeface="Helvetica Light"/>
                <a:ea typeface="SimSun"/>
              </a:rPr>
              <a:t>在此前的咨询中发现，司机“危险驾驶”是最常见的问题。</a:t>
            </a:r>
          </a:p>
          <a:p>
            <a:pPr marL="285750" indent="-285750">
              <a:lnSpc>
                <a:spcPct val="100000"/>
              </a:lnSpc>
              <a:spcBef>
                <a:spcPts val="0"/>
              </a:spcBef>
              <a:buFont typeface="Arial,Sans-Serif" panose="020B0604020202020204" pitchFamily="34" charset="0"/>
              <a:buChar char="•"/>
            </a:pPr>
            <a:endParaRPr lang="en-AU" sz="1500" dirty="0">
              <a:latin typeface="Helvetica Light"/>
            </a:endParaRPr>
          </a:p>
          <a:p>
            <a:pPr marL="285750" indent="-285750">
              <a:lnSpc>
                <a:spcPct val="100000"/>
              </a:lnSpc>
              <a:spcBef>
                <a:spcPts val="0"/>
              </a:spcBef>
              <a:buFont typeface="Arial,Sans-Serif" panose="020B0604020202020204" pitchFamily="34" charset="0"/>
              <a:buChar char="•"/>
            </a:pPr>
            <a:r>
              <a:rPr lang="zh-CN" sz="1500" dirty="0">
                <a:latin typeface="Helvetica Light"/>
                <a:ea typeface="SimSun"/>
              </a:rPr>
              <a:t>正如之前所提到的，我们还需要更多的游乐场、公厕，公园里需要更多的树荫。</a:t>
            </a:r>
          </a:p>
          <a:p>
            <a:pPr marL="285750" indent="-285750">
              <a:lnSpc>
                <a:spcPct val="100000"/>
              </a:lnSpc>
              <a:spcBef>
                <a:spcPts val="0"/>
              </a:spcBef>
              <a:buFont typeface="Arial,Sans-Serif" panose="020B0604020202020204" pitchFamily="34" charset="0"/>
              <a:buChar char="•"/>
            </a:pPr>
            <a:endParaRPr lang="en-AU" sz="1500" dirty="0">
              <a:latin typeface="Helvetica Light"/>
            </a:endParaRPr>
          </a:p>
          <a:p>
            <a:pPr marL="285750" indent="-285750">
              <a:lnSpc>
                <a:spcPct val="100000"/>
              </a:lnSpc>
              <a:spcBef>
                <a:spcPts val="0"/>
              </a:spcBef>
              <a:buFont typeface="Arial,Sans-Serif" panose="020B0604020202020204" pitchFamily="34" charset="0"/>
              <a:buChar char="•"/>
            </a:pPr>
            <a:r>
              <a:rPr lang="zh-CN" sz="1500" dirty="0">
                <a:latin typeface="Helvetica Light"/>
                <a:ea typeface="SimSun"/>
              </a:rPr>
              <a:t>年轻的家长、移民和老人可能会面临融入风险，会感到孤独。</a:t>
            </a:r>
          </a:p>
          <a:p>
            <a:pPr marL="285750" indent="-285750">
              <a:lnSpc>
                <a:spcPct val="100000"/>
              </a:lnSpc>
              <a:spcBef>
                <a:spcPts val="0"/>
              </a:spcBef>
              <a:buFont typeface="Arial,Sans-Serif" panose="020B0604020202020204" pitchFamily="34" charset="0"/>
              <a:buChar char="•"/>
            </a:pPr>
            <a:endParaRPr lang="en-AU" sz="1500" dirty="0">
              <a:latin typeface="Helvetica Light"/>
            </a:endParaRPr>
          </a:p>
          <a:p>
            <a:pPr marL="285750" indent="-285750">
              <a:lnSpc>
                <a:spcPct val="100000"/>
              </a:lnSpc>
              <a:spcBef>
                <a:spcPts val="0"/>
              </a:spcBef>
              <a:buFont typeface="Arial,Sans-Serif" panose="020B0604020202020204" pitchFamily="34" charset="0"/>
              <a:buChar char="•"/>
            </a:pPr>
            <a:r>
              <a:rPr lang="zh-CN" sz="1500" dirty="0">
                <a:latin typeface="Helvetica Light"/>
                <a:ea typeface="SimSun"/>
              </a:rPr>
              <a:t>之前曾进行的咨询活动提议，年轻人和家庭应该举办更具文化包容性的活动。 </a:t>
            </a:r>
          </a:p>
          <a:p>
            <a:endParaRPr lang="en-US" dirty="0"/>
          </a:p>
        </p:txBody>
      </p:sp>
    </p:spTree>
    <p:extLst>
      <p:ext uri="{BB962C8B-B14F-4D97-AF65-F5344CB8AC3E}">
        <p14:creationId xmlns:p14="http://schemas.microsoft.com/office/powerpoint/2010/main" val="36438410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BE48-C2B1-DC4D-AC2B-777347D99A59}"/>
              </a:ext>
            </a:extLst>
          </p:cNvPr>
          <p:cNvSpPr>
            <a:spLocks noGrp="1"/>
          </p:cNvSpPr>
          <p:nvPr>
            <p:ph type="title"/>
          </p:nvPr>
        </p:nvSpPr>
        <p:spPr/>
        <p:txBody>
          <a:bodyPr>
            <a:noAutofit/>
          </a:bodyPr>
          <a:lstStyle/>
          <a:p>
            <a:r>
              <a:rPr lang="en-US"/>
              <a:t>Questions</a:t>
            </a:r>
          </a:p>
        </p:txBody>
      </p:sp>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2"/>
          </p:nvPr>
        </p:nvSpPr>
        <p:spPr/>
        <p:txBody>
          <a:bodyPr>
            <a:noAutofit/>
          </a:bodyPr>
          <a:lstStyle/>
          <a:p>
            <a:pPr>
              <a:lnSpc>
                <a:spcPct val="120000"/>
              </a:lnSpc>
              <a:spcBef>
                <a:spcPts val="400"/>
              </a:spcBef>
              <a:spcAft>
                <a:spcPts val="600"/>
              </a:spcAft>
            </a:pPr>
            <a:r>
              <a:rPr lang="en-AU" sz="1600" b="1" dirty="0">
                <a:solidFill>
                  <a:schemeClr val="accent2"/>
                </a:solidFill>
                <a:latin typeface="Gotham Black" panose="02000603030000020004" pitchFamily="2" charset="77"/>
                <a:ea typeface="+mj-ea"/>
                <a:cs typeface="+mj-cs"/>
              </a:rPr>
              <a:t>DESTINATIONS</a:t>
            </a:r>
          </a:p>
          <a:p>
            <a:pPr>
              <a:lnSpc>
                <a:spcPct val="120000"/>
              </a:lnSpc>
              <a:spcBef>
                <a:spcPts val="400"/>
              </a:spcBef>
              <a:spcAft>
                <a:spcPts val="600"/>
              </a:spcAft>
            </a:pPr>
            <a:r>
              <a:rPr lang="en-AU" sz="1400" dirty="0"/>
              <a:t>Destinations is about where we spend our day to day – where we go to work, or where we do our shopping and go to a dinner (not right now!).  Destinations is about the activity and economic drivers that make Casey a good place to do businesses.  These are the places we meet people that don't necessarily live on our street but might live in our postcode.</a:t>
            </a:r>
          </a:p>
          <a:p>
            <a:pPr marL="342900" indent="-342900">
              <a:lnSpc>
                <a:spcPct val="120000"/>
              </a:lnSpc>
              <a:spcBef>
                <a:spcPts val="400"/>
              </a:spcBef>
              <a:spcAft>
                <a:spcPts val="600"/>
              </a:spcAft>
              <a:buFont typeface="+mj-lt"/>
              <a:buAutoNum type="arabicPeriod"/>
            </a:pPr>
            <a:endParaRPr lang="en-GB" sz="1400" dirty="0"/>
          </a:p>
          <a:p>
            <a:pPr marL="342900" indent="-342900">
              <a:lnSpc>
                <a:spcPct val="120000"/>
              </a:lnSpc>
              <a:spcBef>
                <a:spcPts val="400"/>
              </a:spcBef>
              <a:spcAft>
                <a:spcPts val="600"/>
              </a:spcAft>
              <a:buFont typeface="+mj-lt"/>
              <a:buAutoNum type="arabicPeriod" startAt="5"/>
            </a:pPr>
            <a:r>
              <a:rPr lang="en-GB" sz="1400" dirty="0"/>
              <a:t>What can we do to make our local centres thrive, to make them safe and attractive destinations that you want to keep coming back to, and ensure our businesses and services grow and are able to adapt to change?</a:t>
            </a:r>
          </a:p>
          <a:p>
            <a:pPr marL="342900" indent="-342900">
              <a:lnSpc>
                <a:spcPct val="120000"/>
              </a:lnSpc>
              <a:spcBef>
                <a:spcPts val="400"/>
              </a:spcBef>
              <a:spcAft>
                <a:spcPts val="600"/>
              </a:spcAft>
              <a:buFont typeface="+mj-lt"/>
              <a:buAutoNum type="arabicPeriod" startAt="5"/>
            </a:pPr>
            <a:endParaRPr lang="en-GB" sz="1400" dirty="0"/>
          </a:p>
          <a:p>
            <a:pPr marL="342900" indent="-342900">
              <a:lnSpc>
                <a:spcPct val="120000"/>
              </a:lnSpc>
              <a:spcBef>
                <a:spcPts val="400"/>
              </a:spcBef>
              <a:spcAft>
                <a:spcPts val="600"/>
              </a:spcAft>
              <a:buFont typeface="+mj-lt"/>
              <a:buAutoNum type="arabicPeriod" startAt="5"/>
            </a:pPr>
            <a:r>
              <a:rPr lang="en-AU" sz="1400" dirty="0"/>
              <a:t>How can Casey support and facilitate local businesses/services to be resilient/ flexible to meet ever changing needs and expectations of the City? </a:t>
            </a:r>
          </a:p>
        </p:txBody>
      </p:sp>
    </p:spTree>
    <p:extLst>
      <p:ext uri="{BB962C8B-B14F-4D97-AF65-F5344CB8AC3E}">
        <p14:creationId xmlns:p14="http://schemas.microsoft.com/office/powerpoint/2010/main" val="40490626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BE48-C2B1-DC4D-AC2B-777347D99A59}"/>
              </a:ext>
            </a:extLst>
          </p:cNvPr>
          <p:cNvSpPr>
            <a:spLocks noGrp="1"/>
          </p:cNvSpPr>
          <p:nvPr>
            <p:ph type="title"/>
          </p:nvPr>
        </p:nvSpPr>
        <p:spPr>
          <a:xfrm>
            <a:off x="969690" y="548008"/>
            <a:ext cx="10515600" cy="1148053"/>
          </a:xfrm>
        </p:spPr>
        <p:txBody>
          <a:bodyPr>
            <a:noAutofit/>
          </a:bodyPr>
          <a:lstStyle/>
          <a:p>
            <a:r>
              <a:rPr lang="zh-CN"/>
              <a:t>问题</a:t>
            </a:r>
          </a:p>
        </p:txBody>
      </p:sp>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2"/>
          </p:nvPr>
        </p:nvSpPr>
        <p:spPr>
          <a:xfrm>
            <a:off x="974526" y="1714724"/>
            <a:ext cx="10536522" cy="3450422"/>
          </a:xfrm>
        </p:spPr>
        <p:txBody>
          <a:bodyPr>
            <a:noAutofit/>
          </a:bodyPr>
          <a:lstStyle/>
          <a:p>
            <a:pPr>
              <a:lnSpc>
                <a:spcPct val="120000"/>
              </a:lnSpc>
              <a:spcBef>
                <a:spcPts val="400"/>
              </a:spcBef>
              <a:spcAft>
                <a:spcPts val="600"/>
              </a:spcAft>
            </a:pPr>
            <a:r>
              <a:rPr lang="zh-CN" sz="1600" b="1">
                <a:solidFill>
                  <a:schemeClr val="accent2"/>
                </a:solidFill>
                <a:latin typeface="Gotham Black" panose="02000603030000020004" pitchFamily="2" charset="77"/>
                <a:ea typeface="SimSun"/>
                <a:cs typeface="+mj-cs"/>
              </a:rPr>
              <a:t>目的地</a:t>
            </a:r>
          </a:p>
          <a:p>
            <a:pPr>
              <a:lnSpc>
                <a:spcPct val="120000"/>
              </a:lnSpc>
              <a:spcBef>
                <a:spcPts val="400"/>
              </a:spcBef>
              <a:spcAft>
                <a:spcPts val="600"/>
              </a:spcAft>
            </a:pPr>
            <a:r>
              <a:rPr lang="zh-CN" sz="1400"/>
              <a:t>目的地是我们日常活动的地点 - 我们的工作地点或购物、外出用餐（当然疫情时间不行！）的地点。  这些目的地可为凯西市的活动和经济提供驱动力，让凯西市成为良好的商业场所。  这些地点也是我们约人见面的地方，不一定就在我们的身边，但仍然在地区的范围内。</a:t>
            </a:r>
          </a:p>
          <a:p>
            <a:pPr marL="342900" indent="-342900">
              <a:lnSpc>
                <a:spcPct val="120000"/>
              </a:lnSpc>
              <a:spcBef>
                <a:spcPts val="400"/>
              </a:spcBef>
              <a:spcAft>
                <a:spcPts val="600"/>
              </a:spcAft>
              <a:buFont typeface="+mj-lt"/>
              <a:buAutoNum type="arabicPeriod"/>
            </a:pPr>
            <a:endParaRPr lang="en-GB" sz="1400" dirty="0"/>
          </a:p>
          <a:p>
            <a:pPr marL="342900" indent="-342900">
              <a:lnSpc>
                <a:spcPct val="120000"/>
              </a:lnSpc>
              <a:spcBef>
                <a:spcPts val="400"/>
              </a:spcBef>
              <a:spcAft>
                <a:spcPts val="600"/>
              </a:spcAft>
              <a:buFont typeface="+mj-lt"/>
              <a:buAutoNum type="arabicPeriod" startAt="5"/>
            </a:pPr>
            <a:r>
              <a:rPr lang="zh-CN" sz="1400"/>
              <a:t>我们能做些什么，让我们本地的中心生机勃勃，让它们成为安全又有吸引力的目的地，让您愿意经常前往，同时确保我们商业和服务的发展，同时适应环境的变化？</a:t>
            </a:r>
          </a:p>
          <a:p>
            <a:pPr marL="342900" indent="-342900">
              <a:lnSpc>
                <a:spcPct val="120000"/>
              </a:lnSpc>
              <a:spcBef>
                <a:spcPts val="400"/>
              </a:spcBef>
              <a:spcAft>
                <a:spcPts val="600"/>
              </a:spcAft>
              <a:buFont typeface="+mj-lt"/>
              <a:buAutoNum type="arabicPeriod" startAt="5"/>
            </a:pPr>
            <a:endParaRPr lang="en-GB" sz="1400" dirty="0"/>
          </a:p>
          <a:p>
            <a:pPr marL="342900" indent="-342900">
              <a:lnSpc>
                <a:spcPct val="120000"/>
              </a:lnSpc>
              <a:spcBef>
                <a:spcPts val="400"/>
              </a:spcBef>
              <a:spcAft>
                <a:spcPts val="600"/>
              </a:spcAft>
              <a:buFont typeface="+mj-lt"/>
              <a:buAutoNum type="arabicPeriod" startAt="5"/>
            </a:pPr>
            <a:r>
              <a:rPr lang="zh-CN" sz="1400"/>
              <a:t>凯西市该如何帮助并协调本地商业/服务，以足够的韧性/灵活性来面对日益变化的需求和城市的预期？ </a:t>
            </a:r>
          </a:p>
        </p:txBody>
      </p:sp>
    </p:spTree>
    <p:extLst>
      <p:ext uri="{BB962C8B-B14F-4D97-AF65-F5344CB8AC3E}">
        <p14:creationId xmlns:p14="http://schemas.microsoft.com/office/powerpoint/2010/main" val="25779699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AA144B1-DF7B-4FC5-9E1C-7B847F2CB706}"/>
              </a:ext>
            </a:extLst>
          </p:cNvPr>
          <p:cNvSpPr>
            <a:spLocks noGrp="1"/>
          </p:cNvSpPr>
          <p:nvPr>
            <p:ph type="body" sz="half" idx="2"/>
          </p:nvPr>
        </p:nvSpPr>
        <p:spPr>
          <a:xfrm>
            <a:off x="974526" y="1714724"/>
            <a:ext cx="4911267" cy="3450422"/>
          </a:xfrm>
        </p:spPr>
        <p:txBody>
          <a:bodyPr vert="horz" lIns="91440" tIns="45720" rIns="91440" bIns="45720" rtlCol="0" anchor="t">
            <a:noAutofit/>
          </a:bodyPr>
          <a:lstStyle/>
          <a:p>
            <a:pPr>
              <a:lnSpc>
                <a:spcPct val="120000"/>
              </a:lnSpc>
              <a:spcBef>
                <a:spcPts val="400"/>
              </a:spcBef>
              <a:spcAft>
                <a:spcPts val="600"/>
              </a:spcAft>
            </a:pPr>
            <a:r>
              <a:rPr lang="en-GB" sz="1400" b="1" dirty="0">
                <a:latin typeface="Helvetica Light"/>
              </a:rPr>
              <a:t>What can we do to make our local centres thrive, to make them safe and attractive destinations that you want to keep coming back to, and ensure our businesses and services grow and are able to adapt to change?</a:t>
            </a:r>
            <a:endParaRPr lang="en-GB" b="1" dirty="0"/>
          </a:p>
          <a:p>
            <a:pPr marL="285750" indent="-285750">
              <a:lnSpc>
                <a:spcPct val="100000"/>
              </a:lnSpc>
              <a:spcBef>
                <a:spcPts val="400"/>
              </a:spcBef>
              <a:buFont typeface="Arial,Sans-Serif" panose="020B0604020202020204" pitchFamily="34" charset="0"/>
              <a:buChar char="•"/>
            </a:pPr>
            <a:r>
              <a:rPr lang="en-AU" sz="1200" dirty="0">
                <a:latin typeface="Helvetica Light"/>
              </a:rPr>
              <a:t>Vast majority of people who live in Casey, and who are employed, commute long distances – not so many local employment opportunities in Casey</a:t>
            </a:r>
          </a:p>
          <a:p>
            <a:pPr marL="285750" indent="-285750">
              <a:lnSpc>
                <a:spcPct val="100000"/>
              </a:lnSpc>
              <a:spcBef>
                <a:spcPts val="400"/>
              </a:spcBef>
              <a:buFont typeface="Arial,Sans-Serif" panose="020B0604020202020204" pitchFamily="34" charset="0"/>
              <a:buChar char="•"/>
            </a:pPr>
            <a:r>
              <a:rPr lang="en-AU" sz="1200" dirty="0">
                <a:latin typeface="Helvetica Light"/>
              </a:rPr>
              <a:t>Casey jobs amount to 3.2% of all Greater Melbourne job, despite having over 7.5% of Greater Melbourne's population</a:t>
            </a:r>
          </a:p>
          <a:p>
            <a:pPr marL="285750" indent="-285750">
              <a:lnSpc>
                <a:spcPct val="100000"/>
              </a:lnSpc>
              <a:spcBef>
                <a:spcPts val="400"/>
              </a:spcBef>
              <a:buFont typeface="Arial,Sans-Serif" panose="020B0604020202020204" pitchFamily="34" charset="0"/>
              <a:buChar char="•"/>
            </a:pPr>
            <a:r>
              <a:rPr lang="en-AU" sz="1200" dirty="0">
                <a:latin typeface="Helvetica Light"/>
              </a:rPr>
              <a:t>Do young people and young adults see local centres as attractive destinations, or do they go elsewhere? What could be done to entice more people to spend time in Casey?</a:t>
            </a:r>
          </a:p>
          <a:p>
            <a:pPr marL="285750" indent="-285750">
              <a:lnSpc>
                <a:spcPct val="100000"/>
              </a:lnSpc>
              <a:spcBef>
                <a:spcPts val="0"/>
              </a:spcBef>
              <a:buFont typeface="Arial,Sans-Serif" panose="020B0604020202020204" pitchFamily="34" charset="0"/>
              <a:buChar char="•"/>
            </a:pPr>
            <a:endParaRPr lang="en-AU" sz="1100" dirty="0">
              <a:latin typeface="Helvetica Light"/>
            </a:endParaRPr>
          </a:p>
          <a:p>
            <a:pPr marL="285750" indent="-285750">
              <a:lnSpc>
                <a:spcPct val="100000"/>
              </a:lnSpc>
              <a:spcBef>
                <a:spcPts val="0"/>
              </a:spcBef>
              <a:buFont typeface="Arial,Sans-Serif" panose="020B0604020202020204" pitchFamily="34" charset="0"/>
              <a:buChar char="•"/>
            </a:pPr>
            <a:endParaRPr lang="en-AU" sz="1100" dirty="0"/>
          </a:p>
          <a:p>
            <a:pPr marL="285750" indent="-285750">
              <a:lnSpc>
                <a:spcPct val="100000"/>
              </a:lnSpc>
              <a:spcBef>
                <a:spcPts val="0"/>
              </a:spcBef>
              <a:buFont typeface="Arial,Sans-Serif" panose="020B0604020202020204" pitchFamily="34" charset="0"/>
              <a:buChar char="•"/>
            </a:pPr>
            <a:endParaRPr lang="en-AU" sz="1100" dirty="0"/>
          </a:p>
          <a:p>
            <a:pPr marL="285750" indent="-285750">
              <a:lnSpc>
                <a:spcPct val="100000"/>
              </a:lnSpc>
              <a:spcBef>
                <a:spcPts val="0"/>
              </a:spcBef>
              <a:buFont typeface="Arial,Sans-Serif" panose="020B0604020202020204" pitchFamily="34" charset="0"/>
              <a:buChar char="•"/>
            </a:pPr>
            <a:endParaRPr lang="en-AU" sz="1100" dirty="0"/>
          </a:p>
          <a:p>
            <a:pPr marL="285750" indent="-285750">
              <a:lnSpc>
                <a:spcPct val="100000"/>
              </a:lnSpc>
              <a:spcBef>
                <a:spcPts val="0"/>
              </a:spcBef>
              <a:buFont typeface="Arial,Sans-Serif" panose="020B0604020202020204" pitchFamily="34" charset="0"/>
              <a:buChar char="•"/>
            </a:pPr>
            <a:endParaRPr lang="en-AU" sz="1100" dirty="0"/>
          </a:p>
          <a:p>
            <a:endParaRPr lang="en-US" dirty="0"/>
          </a:p>
        </p:txBody>
      </p:sp>
      <p:sp>
        <p:nvSpPr>
          <p:cNvPr id="5" name="Text Placeholder 2">
            <a:extLst>
              <a:ext uri="{FF2B5EF4-FFF2-40B4-BE49-F238E27FC236}">
                <a16:creationId xmlns:a16="http://schemas.microsoft.com/office/drawing/2014/main" id="{3DCA92F8-0720-4DF2-A829-82F556E802B0}"/>
              </a:ext>
            </a:extLst>
          </p:cNvPr>
          <p:cNvSpPr txBox="1">
            <a:spLocks/>
          </p:cNvSpPr>
          <p:nvPr/>
        </p:nvSpPr>
        <p:spPr>
          <a:xfrm>
            <a:off x="6096000" y="1578094"/>
            <a:ext cx="5548851" cy="5284616"/>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200" b="0" i="0" kern="1200">
                <a:solidFill>
                  <a:schemeClr val="tx1"/>
                </a:solidFill>
                <a:latin typeface="Helvetica Light" panose="020B0403020202020204" pitchFamily="34" charset="0"/>
                <a:ea typeface="+mn-ea"/>
                <a:cs typeface="+mn-cs"/>
              </a:defRPr>
            </a:lvl1pPr>
            <a:lvl2pPr marL="503972" indent="0" algn="l" defTabSz="914400" rtl="0" eaLnBrk="1" latinLnBrk="0" hangingPunct="1">
              <a:lnSpc>
                <a:spcPct val="90000"/>
              </a:lnSpc>
              <a:spcBef>
                <a:spcPts val="500"/>
              </a:spcBef>
              <a:buFont typeface="Arial" panose="020B0604020202020204" pitchFamily="34" charset="0"/>
              <a:buNone/>
              <a:defRPr sz="1543" b="0" i="0" kern="1200">
                <a:solidFill>
                  <a:schemeClr val="tx1"/>
                </a:solidFill>
                <a:latin typeface="Helvetica Light" panose="020B0403020202020204" pitchFamily="34" charset="0"/>
                <a:ea typeface="+mn-ea"/>
                <a:cs typeface="+mn-cs"/>
              </a:defRPr>
            </a:lvl2pPr>
            <a:lvl3pPr marL="1007943" indent="0" algn="l" defTabSz="914400" rtl="0" eaLnBrk="1" latinLnBrk="0" hangingPunct="1">
              <a:lnSpc>
                <a:spcPct val="90000"/>
              </a:lnSpc>
              <a:spcBef>
                <a:spcPts val="500"/>
              </a:spcBef>
              <a:buFont typeface="Arial" panose="020B0604020202020204" pitchFamily="34" charset="0"/>
              <a:buNone/>
              <a:defRPr sz="1323" b="0" i="0" kern="1200">
                <a:solidFill>
                  <a:schemeClr val="tx1"/>
                </a:solidFill>
                <a:latin typeface="Helvetica Light" panose="020B0403020202020204" pitchFamily="34" charset="0"/>
                <a:ea typeface="+mn-ea"/>
                <a:cs typeface="+mn-cs"/>
              </a:defRPr>
            </a:lvl3pPr>
            <a:lvl4pPr marL="1511915" indent="0" algn="l" defTabSz="914400" rtl="0" eaLnBrk="1" latinLnBrk="0" hangingPunct="1">
              <a:lnSpc>
                <a:spcPct val="90000"/>
              </a:lnSpc>
              <a:spcBef>
                <a:spcPts val="500"/>
              </a:spcBef>
              <a:buFont typeface="Arial" panose="020B0604020202020204" pitchFamily="34" charset="0"/>
              <a:buNone/>
              <a:defRPr sz="1102" b="0" i="0" kern="1200">
                <a:solidFill>
                  <a:schemeClr val="tx1"/>
                </a:solidFill>
                <a:latin typeface="Helvetica Light" panose="020B0403020202020204" pitchFamily="34" charset="0"/>
                <a:ea typeface="+mn-ea"/>
                <a:cs typeface="+mn-cs"/>
              </a:defRPr>
            </a:lvl4pPr>
            <a:lvl5pPr marL="2015886" indent="0" algn="l" defTabSz="914400" rtl="0" eaLnBrk="1" latinLnBrk="0" hangingPunct="1">
              <a:lnSpc>
                <a:spcPct val="90000"/>
              </a:lnSpc>
              <a:spcBef>
                <a:spcPts val="500"/>
              </a:spcBef>
              <a:buFont typeface="Arial" panose="020B0604020202020204" pitchFamily="34" charset="0"/>
              <a:buNone/>
              <a:defRPr sz="1102" b="0" i="0" kern="1200">
                <a:solidFill>
                  <a:schemeClr val="tx1"/>
                </a:solidFill>
                <a:latin typeface="Helvetica Light" panose="020B0403020202020204" pitchFamily="34" charset="0"/>
                <a:ea typeface="+mn-ea"/>
                <a:cs typeface="+mn-cs"/>
              </a:defRPr>
            </a:lvl5pPr>
            <a:lvl6pPr marL="2519858"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6pPr>
            <a:lvl7pPr marL="3023829"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7pPr>
            <a:lvl8pPr marL="3527801"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8pPr>
            <a:lvl9pPr marL="4031772"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9pPr>
          </a:lstStyle>
          <a:p>
            <a:pPr>
              <a:lnSpc>
                <a:spcPct val="120000"/>
              </a:lnSpc>
              <a:spcBef>
                <a:spcPts val="400"/>
              </a:spcBef>
              <a:spcAft>
                <a:spcPts val="600"/>
              </a:spcAft>
            </a:pPr>
            <a:r>
              <a:rPr lang="en-AU" sz="1400" b="1" dirty="0">
                <a:latin typeface="Helvetica Light"/>
              </a:rPr>
              <a:t>How can Casey support and facilitate local businesses/services to be resilient/ flexible to meet ever changing needs and expectations of the City? </a:t>
            </a:r>
            <a:endParaRPr lang="en-US" b="1" dirty="0"/>
          </a:p>
          <a:p>
            <a:pPr marL="285750" indent="-285750">
              <a:lnSpc>
                <a:spcPct val="100000"/>
              </a:lnSpc>
              <a:spcBef>
                <a:spcPts val="400"/>
              </a:spcBef>
              <a:buFont typeface="Arial,Sans-Serif" panose="020B0604020202020204" pitchFamily="34" charset="0"/>
              <a:buChar char="•"/>
            </a:pPr>
            <a:r>
              <a:rPr lang="en-AU" sz="1200" dirty="0">
                <a:latin typeface="Helvetica Light"/>
              </a:rPr>
              <a:t>Casey relies heavily on retail (over 15% of all jobs); and therefore has been hit hard with COVID-19 restrictions. Should Casey be developing other employment sectors? If so, which ones have potential and how might we better take advantage of these opportunities?</a:t>
            </a:r>
          </a:p>
          <a:p>
            <a:pPr marL="285750" indent="-285750">
              <a:lnSpc>
                <a:spcPct val="100000"/>
              </a:lnSpc>
              <a:spcBef>
                <a:spcPts val="400"/>
              </a:spcBef>
              <a:buFont typeface="Arial,Sans-Serif" panose="020B0604020202020204" pitchFamily="34" charset="0"/>
              <a:buChar char="•"/>
            </a:pPr>
            <a:r>
              <a:rPr lang="en-AU" sz="1200" dirty="0">
                <a:latin typeface="Helvetica Light"/>
              </a:rPr>
              <a:t>What do you consider to be Councils key role in direct support of local business? Currently Council provides a range of business support programs but  is there more direct business support that council can provide?</a:t>
            </a:r>
          </a:p>
          <a:p>
            <a:pPr marL="285750" indent="-285750">
              <a:lnSpc>
                <a:spcPct val="100000"/>
              </a:lnSpc>
              <a:spcBef>
                <a:spcPts val="400"/>
              </a:spcBef>
              <a:buFont typeface="Arial,Sans-Serif" panose="020B0604020202020204" pitchFamily="34" charset="0"/>
              <a:buChar char="•"/>
            </a:pPr>
            <a:r>
              <a:rPr lang="en-US" sz="1200" dirty="0">
                <a:latin typeface="Helvetica Light"/>
              </a:rPr>
              <a:t>Employment in the startup sector is dominated by five main sectors: health, eCommerce, financial services, enterprise and IT /digital. How can Casey better support local startups and entrepreneurs and build a culture of innovation across our local business community?</a:t>
            </a:r>
          </a:p>
          <a:p>
            <a:pPr marL="285750" indent="-285750">
              <a:lnSpc>
                <a:spcPct val="100000"/>
              </a:lnSpc>
              <a:spcBef>
                <a:spcPts val="400"/>
              </a:spcBef>
              <a:buFont typeface="Arial,Sans-Serif" panose="020B0604020202020204" pitchFamily="34" charset="0"/>
              <a:buChar char="•"/>
            </a:pPr>
            <a:r>
              <a:rPr lang="en-US" sz="1200" dirty="0">
                <a:latin typeface="Helvetica Light"/>
              </a:rPr>
              <a:t>Of the almost 25,000 businesses located in the City of Casey a high proportion of these are sole-traders and home-based business. It is often a challenge for Council to find and connect with these businesses. How can council do this more effectively?</a:t>
            </a:r>
          </a:p>
        </p:txBody>
      </p:sp>
      <p:sp>
        <p:nvSpPr>
          <p:cNvPr id="7" name="Title 1">
            <a:extLst>
              <a:ext uri="{FF2B5EF4-FFF2-40B4-BE49-F238E27FC236}">
                <a16:creationId xmlns:a16="http://schemas.microsoft.com/office/drawing/2014/main" id="{9C1073C9-6033-974A-9598-AC0F5BD2D941}"/>
              </a:ext>
            </a:extLst>
          </p:cNvPr>
          <p:cNvSpPr>
            <a:spLocks noGrp="1"/>
          </p:cNvSpPr>
          <p:nvPr>
            <p:ph type="title"/>
          </p:nvPr>
        </p:nvSpPr>
        <p:spPr>
          <a:xfrm>
            <a:off x="969690" y="548008"/>
            <a:ext cx="10515600" cy="1148053"/>
          </a:xfrm>
        </p:spPr>
        <p:txBody>
          <a:bodyPr/>
          <a:lstStyle/>
          <a:p>
            <a:r>
              <a:rPr lang="en-US" dirty="0"/>
              <a:t>Things to consider</a:t>
            </a:r>
          </a:p>
        </p:txBody>
      </p:sp>
    </p:spTree>
    <p:extLst>
      <p:ext uri="{BB962C8B-B14F-4D97-AF65-F5344CB8AC3E}">
        <p14:creationId xmlns:p14="http://schemas.microsoft.com/office/powerpoint/2010/main" val="41449858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EAA144B1-DF7B-4FC5-9E1C-7B847F2CB706}"/>
              </a:ext>
            </a:extLst>
          </p:cNvPr>
          <p:cNvSpPr>
            <a:spLocks noGrp="1"/>
          </p:cNvSpPr>
          <p:nvPr>
            <p:ph type="body" sz="half" idx="2"/>
          </p:nvPr>
        </p:nvSpPr>
        <p:spPr>
          <a:xfrm>
            <a:off x="974526" y="1714724"/>
            <a:ext cx="4911267" cy="3450422"/>
          </a:xfrm>
        </p:spPr>
        <p:txBody>
          <a:bodyPr vert="horz" lIns="91440" tIns="45720" rIns="91440" bIns="45720" rtlCol="0" anchor="t">
            <a:noAutofit/>
          </a:bodyPr>
          <a:lstStyle/>
          <a:p>
            <a:pPr>
              <a:lnSpc>
                <a:spcPct val="120000"/>
              </a:lnSpc>
              <a:spcBef>
                <a:spcPts val="400"/>
              </a:spcBef>
              <a:spcAft>
                <a:spcPts val="600"/>
              </a:spcAft>
            </a:pPr>
            <a:r>
              <a:rPr lang="zh-CN" sz="1400" b="1" dirty="0">
                <a:latin typeface="Helvetica Light"/>
                <a:ea typeface="SimSun"/>
              </a:rPr>
              <a:t>我们能做些什么，让我们本地的中心生机勃勃，让它们成为安全又有吸引力的目的地，让您愿意经常前往，同时确保我们商业和服务的发展，同时适应环境的变化？</a:t>
            </a:r>
          </a:p>
          <a:p>
            <a:pPr marL="285750" indent="-285750">
              <a:lnSpc>
                <a:spcPct val="100000"/>
              </a:lnSpc>
              <a:spcBef>
                <a:spcPts val="400"/>
              </a:spcBef>
              <a:buFont typeface="Arial,Sans-Serif" panose="020B0604020202020204" pitchFamily="34" charset="0"/>
              <a:buChar char="•"/>
            </a:pPr>
            <a:r>
              <a:rPr lang="zh-CN" sz="1200" dirty="0">
                <a:latin typeface="Helvetica Light"/>
                <a:ea typeface="SimSun"/>
              </a:rPr>
              <a:t>绝大部分居住在凯西市的上班族都需要进行长距离通勤 - 因为凯西市本地并没有太多工作机会</a:t>
            </a:r>
          </a:p>
          <a:p>
            <a:pPr marL="285750" indent="-285750">
              <a:lnSpc>
                <a:spcPct val="100000"/>
              </a:lnSpc>
              <a:spcBef>
                <a:spcPts val="400"/>
              </a:spcBef>
              <a:buFont typeface="Arial,Sans-Serif" panose="020B0604020202020204" pitchFamily="34" charset="0"/>
              <a:buChar char="•"/>
            </a:pPr>
            <a:r>
              <a:rPr lang="zh-CN" sz="1200" dirty="0">
                <a:latin typeface="Helvetica Light"/>
                <a:ea typeface="SimSun"/>
              </a:rPr>
              <a:t>凯西市的工作数量只占大墨尔本区的 3.2%，却拥有大墨尔本 7.5% 的人口</a:t>
            </a:r>
          </a:p>
          <a:p>
            <a:pPr marL="285750" indent="-285750">
              <a:lnSpc>
                <a:spcPct val="100000"/>
              </a:lnSpc>
              <a:spcBef>
                <a:spcPts val="400"/>
              </a:spcBef>
              <a:buFont typeface="Arial,Sans-Serif" panose="020B0604020202020204" pitchFamily="34" charset="0"/>
              <a:buChar char="•"/>
            </a:pPr>
            <a:r>
              <a:rPr lang="zh-CN" sz="1200" dirty="0">
                <a:latin typeface="Helvetica Light"/>
                <a:ea typeface="SimSun"/>
              </a:rPr>
              <a:t>年轻人或青年人会把本地的购物中心作为具有吸引力的目的地，还是会去其他地方？有什么办法能促使更多人把时间花在凯西市？</a:t>
            </a:r>
            <a:r>
              <a:rPr lang="en-US" altLang="zh-CN" sz="1200" dirty="0">
                <a:latin typeface="Helvetica Light"/>
                <a:ea typeface="SimSun"/>
              </a:rPr>
              <a:t> </a:t>
            </a:r>
            <a:endParaRPr lang="zh-CN" sz="1200" dirty="0">
              <a:latin typeface="Helvetica Light"/>
              <a:ea typeface="SimSun"/>
            </a:endParaRPr>
          </a:p>
          <a:p>
            <a:pPr marL="285750" indent="-285750">
              <a:lnSpc>
                <a:spcPct val="100000"/>
              </a:lnSpc>
              <a:spcBef>
                <a:spcPts val="0"/>
              </a:spcBef>
              <a:buFont typeface="Arial,Sans-Serif" panose="020B0604020202020204" pitchFamily="34" charset="0"/>
              <a:buChar char="•"/>
            </a:pPr>
            <a:endParaRPr lang="en-AU" sz="1100" dirty="0">
              <a:latin typeface="Helvetica Light"/>
            </a:endParaRPr>
          </a:p>
          <a:p>
            <a:pPr marL="285750" indent="-285750">
              <a:lnSpc>
                <a:spcPct val="100000"/>
              </a:lnSpc>
              <a:spcBef>
                <a:spcPts val="0"/>
              </a:spcBef>
              <a:buFont typeface="Arial,Sans-Serif" panose="020B0604020202020204" pitchFamily="34" charset="0"/>
              <a:buChar char="•"/>
            </a:pPr>
            <a:endParaRPr lang="en-AU" sz="1100" dirty="0"/>
          </a:p>
          <a:p>
            <a:pPr marL="285750" indent="-285750">
              <a:lnSpc>
                <a:spcPct val="100000"/>
              </a:lnSpc>
              <a:spcBef>
                <a:spcPts val="0"/>
              </a:spcBef>
              <a:buFont typeface="Arial,Sans-Serif" panose="020B0604020202020204" pitchFamily="34" charset="0"/>
              <a:buChar char="•"/>
            </a:pPr>
            <a:endParaRPr lang="en-AU" sz="1100" dirty="0"/>
          </a:p>
          <a:p>
            <a:pPr marL="285750" indent="-285750">
              <a:lnSpc>
                <a:spcPct val="100000"/>
              </a:lnSpc>
              <a:spcBef>
                <a:spcPts val="0"/>
              </a:spcBef>
              <a:buFont typeface="Arial,Sans-Serif" panose="020B0604020202020204" pitchFamily="34" charset="0"/>
              <a:buChar char="•"/>
            </a:pPr>
            <a:endParaRPr lang="en-AU" sz="1100" dirty="0"/>
          </a:p>
          <a:p>
            <a:pPr marL="285750" indent="-285750">
              <a:lnSpc>
                <a:spcPct val="100000"/>
              </a:lnSpc>
              <a:spcBef>
                <a:spcPts val="0"/>
              </a:spcBef>
              <a:buFont typeface="Arial,Sans-Serif" panose="020B0604020202020204" pitchFamily="34" charset="0"/>
              <a:buChar char="•"/>
            </a:pPr>
            <a:endParaRPr lang="en-AU" sz="1100" dirty="0"/>
          </a:p>
          <a:p>
            <a:endParaRPr lang="en-US" dirty="0"/>
          </a:p>
        </p:txBody>
      </p:sp>
      <p:sp>
        <p:nvSpPr>
          <p:cNvPr id="3" name="Text Placeholder 2">
            <a:extLst>
              <a:ext uri="{FF2B5EF4-FFF2-40B4-BE49-F238E27FC236}">
                <a16:creationId xmlns:a16="http://schemas.microsoft.com/office/drawing/2014/main" id="{3DCA92F8-0720-4DF2-A829-82F556E802B0}"/>
              </a:ext>
            </a:extLst>
          </p:cNvPr>
          <p:cNvSpPr txBox="1">
            <a:spLocks/>
          </p:cNvSpPr>
          <p:nvPr/>
        </p:nvSpPr>
        <p:spPr>
          <a:xfrm>
            <a:off x="6096000" y="1578094"/>
            <a:ext cx="5548851" cy="5284616"/>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200" b="0" i="0" kern="1200">
                <a:solidFill>
                  <a:schemeClr val="tx1"/>
                </a:solidFill>
                <a:latin typeface="Helvetica Light" panose="020B0403020202020204" pitchFamily="34" charset="0"/>
                <a:ea typeface="+mn-ea"/>
                <a:cs typeface="+mn-cs"/>
              </a:defRPr>
            </a:lvl1pPr>
            <a:lvl2pPr marL="503972" indent="0" algn="l" defTabSz="914400" rtl="0" eaLnBrk="1" latinLnBrk="0" hangingPunct="1">
              <a:lnSpc>
                <a:spcPct val="90000"/>
              </a:lnSpc>
              <a:spcBef>
                <a:spcPts val="500"/>
              </a:spcBef>
              <a:buFont typeface="Arial" panose="020B0604020202020204" pitchFamily="34" charset="0"/>
              <a:buNone/>
              <a:defRPr sz="1543" b="0" i="0" kern="1200">
                <a:solidFill>
                  <a:schemeClr val="tx1"/>
                </a:solidFill>
                <a:latin typeface="Helvetica Light" panose="020B0403020202020204" pitchFamily="34" charset="0"/>
                <a:ea typeface="+mn-ea"/>
                <a:cs typeface="+mn-cs"/>
              </a:defRPr>
            </a:lvl2pPr>
            <a:lvl3pPr marL="1007943" indent="0" algn="l" defTabSz="914400" rtl="0" eaLnBrk="1" latinLnBrk="0" hangingPunct="1">
              <a:lnSpc>
                <a:spcPct val="90000"/>
              </a:lnSpc>
              <a:spcBef>
                <a:spcPts val="500"/>
              </a:spcBef>
              <a:buFont typeface="Arial" panose="020B0604020202020204" pitchFamily="34" charset="0"/>
              <a:buNone/>
              <a:defRPr sz="1323" b="0" i="0" kern="1200">
                <a:solidFill>
                  <a:schemeClr val="tx1"/>
                </a:solidFill>
                <a:latin typeface="Helvetica Light" panose="020B0403020202020204" pitchFamily="34" charset="0"/>
                <a:ea typeface="+mn-ea"/>
                <a:cs typeface="+mn-cs"/>
              </a:defRPr>
            </a:lvl3pPr>
            <a:lvl4pPr marL="1511915" indent="0" algn="l" defTabSz="914400" rtl="0" eaLnBrk="1" latinLnBrk="0" hangingPunct="1">
              <a:lnSpc>
                <a:spcPct val="90000"/>
              </a:lnSpc>
              <a:spcBef>
                <a:spcPts val="500"/>
              </a:spcBef>
              <a:buFont typeface="Arial" panose="020B0604020202020204" pitchFamily="34" charset="0"/>
              <a:buNone/>
              <a:defRPr sz="1102" b="0" i="0" kern="1200">
                <a:solidFill>
                  <a:schemeClr val="tx1"/>
                </a:solidFill>
                <a:latin typeface="Helvetica Light" panose="020B0403020202020204" pitchFamily="34" charset="0"/>
                <a:ea typeface="+mn-ea"/>
                <a:cs typeface="+mn-cs"/>
              </a:defRPr>
            </a:lvl4pPr>
            <a:lvl5pPr marL="2015886" indent="0" algn="l" defTabSz="914400" rtl="0" eaLnBrk="1" latinLnBrk="0" hangingPunct="1">
              <a:lnSpc>
                <a:spcPct val="90000"/>
              </a:lnSpc>
              <a:spcBef>
                <a:spcPts val="500"/>
              </a:spcBef>
              <a:buFont typeface="Arial" panose="020B0604020202020204" pitchFamily="34" charset="0"/>
              <a:buNone/>
              <a:defRPr sz="1102" b="0" i="0" kern="1200">
                <a:solidFill>
                  <a:schemeClr val="tx1"/>
                </a:solidFill>
                <a:latin typeface="Helvetica Light" panose="020B0403020202020204" pitchFamily="34" charset="0"/>
                <a:ea typeface="+mn-ea"/>
                <a:cs typeface="+mn-cs"/>
              </a:defRPr>
            </a:lvl5pPr>
            <a:lvl6pPr marL="2519858"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6pPr>
            <a:lvl7pPr marL="3023829"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7pPr>
            <a:lvl8pPr marL="3527801"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8pPr>
            <a:lvl9pPr marL="4031772"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9pPr>
          </a:lstStyle>
          <a:p>
            <a:pPr>
              <a:lnSpc>
                <a:spcPct val="120000"/>
              </a:lnSpc>
              <a:spcBef>
                <a:spcPts val="400"/>
              </a:spcBef>
              <a:spcAft>
                <a:spcPts val="600"/>
              </a:spcAft>
            </a:pPr>
            <a:r>
              <a:rPr lang="zh-CN" sz="1400" b="1">
                <a:latin typeface="Helvetica Light"/>
                <a:ea typeface="SimSun"/>
              </a:rPr>
              <a:t>凯西市该如何帮助并协调本地商业/服务，以足够的韧性/灵活性来面对日益变化的需求和城市的预期？ </a:t>
            </a:r>
          </a:p>
          <a:p>
            <a:pPr marL="285750" indent="-285750">
              <a:lnSpc>
                <a:spcPct val="100000"/>
              </a:lnSpc>
              <a:spcBef>
                <a:spcPts val="400"/>
              </a:spcBef>
              <a:buFont typeface="Arial,Sans-Serif" panose="020B0604020202020204" pitchFamily="34" charset="0"/>
              <a:buChar char="•"/>
            </a:pPr>
            <a:r>
              <a:rPr lang="zh-CN" sz="1200">
                <a:latin typeface="Helvetica Light"/>
                <a:ea typeface="SimSun"/>
              </a:rPr>
              <a:t>凯西市严重依赖于零售业（占所有工作的 15%）；因此在新冠疫情的禁令下，城市经济受到了严重的打击。凯西市是否应当拓展其他的就业领域？如果是，哪个领域最有潜力，我们该如何充分利用这些机会？</a:t>
            </a:r>
          </a:p>
          <a:p>
            <a:pPr marL="285750" indent="-285750">
              <a:lnSpc>
                <a:spcPct val="100000"/>
              </a:lnSpc>
              <a:spcBef>
                <a:spcPts val="400"/>
              </a:spcBef>
              <a:buFont typeface="Arial,Sans-Serif" panose="020B0604020202020204" pitchFamily="34" charset="0"/>
              <a:buChar char="•"/>
            </a:pPr>
            <a:r>
              <a:rPr lang="zh-CN" sz="1200">
                <a:latin typeface="Helvetica Light"/>
                <a:ea typeface="SimSun"/>
              </a:rPr>
              <a:t>您认为在直接支持本地企业方面，市政府应当扮演何种角色？目前市政府提供了大量的商业支持项目，但市政府是否有办法更直接地提供商业支持？</a:t>
            </a:r>
          </a:p>
          <a:p>
            <a:pPr marL="285750" indent="-285750">
              <a:lnSpc>
                <a:spcPct val="100000"/>
              </a:lnSpc>
              <a:spcBef>
                <a:spcPts val="400"/>
              </a:spcBef>
              <a:buFont typeface="Arial,Sans-Serif" panose="020B0604020202020204" pitchFamily="34" charset="0"/>
              <a:buChar char="•"/>
            </a:pPr>
            <a:r>
              <a:rPr lang="zh-CN" sz="1200">
                <a:latin typeface="Helvetica Light"/>
                <a:ea typeface="SimSun"/>
              </a:rPr>
              <a:t>初创企业的就业主要包括五个领域：医疗、电子商务、金融服务、事业单位以及 IT/数字领域。凯西市如何更好地为本地初创企业和创业者提供支持，在我们整个本地商业圈中打造出创新文化？</a:t>
            </a:r>
          </a:p>
          <a:p>
            <a:pPr marL="285750" indent="-285750">
              <a:lnSpc>
                <a:spcPct val="100000"/>
              </a:lnSpc>
              <a:spcBef>
                <a:spcPts val="400"/>
              </a:spcBef>
              <a:buFont typeface="Arial,Sans-Serif" panose="020B0604020202020204" pitchFamily="34" charset="0"/>
              <a:buChar char="•"/>
            </a:pPr>
            <a:r>
              <a:rPr lang="zh-CN" sz="1200">
                <a:latin typeface="Helvetica Light"/>
                <a:ea typeface="SimSun"/>
              </a:rPr>
              <a:t>在凯西市拥有接近 25000 家企业，其中很大一部分是个体户和家庭企业。对于市政府来说，找到这些企业并为之牵线搭桥并非易事。市政府该如何更高效的处理这个问题？</a:t>
            </a:r>
          </a:p>
        </p:txBody>
      </p:sp>
      <p:sp>
        <p:nvSpPr>
          <p:cNvPr id="4" name="Title 1">
            <a:extLst>
              <a:ext uri="{FF2B5EF4-FFF2-40B4-BE49-F238E27FC236}">
                <a16:creationId xmlns:a16="http://schemas.microsoft.com/office/drawing/2014/main" id="{9C1073C9-6033-974A-9598-AC0F5BD2D941}"/>
              </a:ext>
            </a:extLst>
          </p:cNvPr>
          <p:cNvSpPr>
            <a:spLocks noGrp="1"/>
          </p:cNvSpPr>
          <p:nvPr>
            <p:ph type="title"/>
          </p:nvPr>
        </p:nvSpPr>
        <p:spPr>
          <a:xfrm>
            <a:off x="969690" y="548008"/>
            <a:ext cx="10515600" cy="1148053"/>
          </a:xfrm>
        </p:spPr>
        <p:txBody>
          <a:bodyPr/>
          <a:lstStyle/>
          <a:p>
            <a:r>
              <a:rPr lang="zh-CN"/>
              <a:t>需要考虑的事</a:t>
            </a:r>
          </a:p>
        </p:txBody>
      </p:sp>
    </p:spTree>
    <p:extLst>
      <p:ext uri="{BB962C8B-B14F-4D97-AF65-F5344CB8AC3E}">
        <p14:creationId xmlns:p14="http://schemas.microsoft.com/office/powerpoint/2010/main" val="23198011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353B-DFEC-6045-8452-42AD8E9898C8}"/>
              </a:ext>
            </a:extLst>
          </p:cNvPr>
          <p:cNvSpPr>
            <a:spLocks noGrp="1"/>
          </p:cNvSpPr>
          <p:nvPr>
            <p:ph type="title"/>
          </p:nvPr>
        </p:nvSpPr>
        <p:spPr/>
        <p:txBody>
          <a:bodyPr/>
          <a:lstStyle/>
          <a:p>
            <a:r>
              <a:rPr lang="en-US"/>
              <a:t>Questions</a:t>
            </a:r>
          </a:p>
        </p:txBody>
      </p:sp>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2"/>
          </p:nvPr>
        </p:nvSpPr>
        <p:spPr/>
        <p:txBody>
          <a:bodyPr>
            <a:noAutofit/>
          </a:bodyPr>
          <a:lstStyle/>
          <a:p>
            <a:pPr>
              <a:lnSpc>
                <a:spcPct val="120000"/>
              </a:lnSpc>
              <a:spcBef>
                <a:spcPts val="400"/>
              </a:spcBef>
              <a:spcAft>
                <a:spcPts val="600"/>
              </a:spcAft>
            </a:pPr>
            <a:r>
              <a:rPr lang="en-AU" sz="1600" b="1" dirty="0">
                <a:solidFill>
                  <a:schemeClr val="accent2"/>
                </a:solidFill>
                <a:latin typeface="Gotham Black" panose="02000603030000020004" pitchFamily="2" charset="77"/>
                <a:ea typeface="+mj-ea"/>
                <a:cs typeface="+mj-cs"/>
              </a:rPr>
              <a:t>HOW WE GET AROUND</a:t>
            </a:r>
          </a:p>
          <a:p>
            <a:pPr>
              <a:lnSpc>
                <a:spcPct val="120000"/>
              </a:lnSpc>
              <a:spcBef>
                <a:spcPts val="400"/>
              </a:spcBef>
              <a:spcAft>
                <a:spcPts val="600"/>
              </a:spcAft>
            </a:pPr>
            <a:r>
              <a:rPr lang="en-US" sz="1400" dirty="0"/>
              <a:t>How we get around considers the way we move through our streets to get from one place to  another by either public transport, private vehicle (including car-pooling), or active modes of transport (such as walking or cycling). This includes travelling to work, education, or the shops.</a:t>
            </a:r>
            <a:endParaRPr lang="en-AU" sz="1400" dirty="0"/>
          </a:p>
          <a:p>
            <a:pPr marL="342900" indent="-342900">
              <a:lnSpc>
                <a:spcPct val="120000"/>
              </a:lnSpc>
              <a:spcBef>
                <a:spcPts val="400"/>
              </a:spcBef>
              <a:spcAft>
                <a:spcPts val="600"/>
              </a:spcAft>
              <a:buFont typeface="+mj-lt"/>
              <a:buAutoNum type="arabicPeriod"/>
            </a:pPr>
            <a:endParaRPr lang="en-US" sz="1400" dirty="0"/>
          </a:p>
          <a:p>
            <a:pPr marL="342900" indent="-342900" fontAlgn="base">
              <a:buFont typeface="+mj-lt"/>
              <a:buAutoNum type="arabicPeriod" startAt="7"/>
            </a:pPr>
            <a:r>
              <a:rPr lang="en-GB" sz="1400" dirty="0"/>
              <a:t>In what ways could transport be made more accessible and affordable for everyone in the City of Casey?​</a:t>
            </a:r>
          </a:p>
          <a:p>
            <a:pPr marL="342900" indent="-342900" fontAlgn="base">
              <a:buFont typeface="+mj-lt"/>
              <a:buAutoNum type="arabicPeriod" startAt="7"/>
            </a:pPr>
            <a:endParaRPr lang="en-GB" sz="1400" dirty="0"/>
          </a:p>
          <a:p>
            <a:pPr marL="342900" indent="-342900" fontAlgn="base">
              <a:buFont typeface="+mj-lt"/>
              <a:buAutoNum type="arabicPeriod" startAt="7"/>
            </a:pPr>
            <a:r>
              <a:rPr lang="en-GB" sz="1400" dirty="0"/>
              <a:t>How could Casey support more active modes of getting around such as walking or cycling?</a:t>
            </a:r>
            <a:endParaRPr lang="en-US" sz="1400" dirty="0"/>
          </a:p>
        </p:txBody>
      </p:sp>
    </p:spTree>
    <p:extLst>
      <p:ext uri="{BB962C8B-B14F-4D97-AF65-F5344CB8AC3E}">
        <p14:creationId xmlns:p14="http://schemas.microsoft.com/office/powerpoint/2010/main" val="12051356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353B-DFEC-6045-8452-42AD8E9898C8}"/>
              </a:ext>
            </a:extLst>
          </p:cNvPr>
          <p:cNvSpPr>
            <a:spLocks noGrp="1"/>
          </p:cNvSpPr>
          <p:nvPr>
            <p:ph type="title"/>
          </p:nvPr>
        </p:nvSpPr>
        <p:spPr>
          <a:xfrm>
            <a:off x="969690" y="548008"/>
            <a:ext cx="10515600" cy="1148053"/>
          </a:xfrm>
        </p:spPr>
        <p:txBody>
          <a:bodyPr/>
          <a:lstStyle/>
          <a:p>
            <a:r>
              <a:rPr lang="zh-CN"/>
              <a:t>问题</a:t>
            </a:r>
          </a:p>
        </p:txBody>
      </p:sp>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2"/>
          </p:nvPr>
        </p:nvSpPr>
        <p:spPr>
          <a:xfrm>
            <a:off x="974526" y="1714724"/>
            <a:ext cx="10536522" cy="3450422"/>
          </a:xfrm>
        </p:spPr>
        <p:txBody>
          <a:bodyPr>
            <a:noAutofit/>
          </a:bodyPr>
          <a:lstStyle/>
          <a:p>
            <a:pPr>
              <a:lnSpc>
                <a:spcPct val="120000"/>
              </a:lnSpc>
              <a:spcBef>
                <a:spcPts val="400"/>
              </a:spcBef>
              <a:spcAft>
                <a:spcPts val="600"/>
              </a:spcAft>
            </a:pPr>
            <a:r>
              <a:rPr lang="zh-CN" sz="1600" b="1">
                <a:solidFill>
                  <a:schemeClr val="accent2"/>
                </a:solidFill>
                <a:latin typeface="Gotham Black" panose="02000603030000020004" pitchFamily="2" charset="77"/>
                <a:ea typeface="SimSun"/>
                <a:cs typeface="+mj-cs"/>
              </a:rPr>
              <a:t>我们该如何出行</a:t>
            </a:r>
          </a:p>
          <a:p>
            <a:pPr>
              <a:lnSpc>
                <a:spcPct val="120000"/>
              </a:lnSpc>
              <a:spcBef>
                <a:spcPts val="400"/>
              </a:spcBef>
              <a:spcAft>
                <a:spcPts val="600"/>
              </a:spcAft>
            </a:pPr>
            <a:r>
              <a:rPr lang="zh-CN" sz="1400"/>
              <a:t>“我们该如何出行”关注的是我们穿街过巷，从一个地方去往另一个地方的方法，可以是公共交通、私家车（包括拼车），或更具有健身效果的交通方式（比如徒步或是骑自行车）。这其中包括去工作、上学或是前往商店的出行。</a:t>
            </a:r>
          </a:p>
          <a:p>
            <a:pPr marL="342900" indent="-342900">
              <a:lnSpc>
                <a:spcPct val="120000"/>
              </a:lnSpc>
              <a:spcBef>
                <a:spcPts val="400"/>
              </a:spcBef>
              <a:spcAft>
                <a:spcPts val="600"/>
              </a:spcAft>
              <a:buFont typeface="+mj-lt"/>
              <a:buAutoNum type="arabicPeriod"/>
            </a:pPr>
            <a:endParaRPr lang="en-US" sz="1400" dirty="0"/>
          </a:p>
          <a:p>
            <a:pPr marL="342900" indent="-342900" fontAlgn="base">
              <a:buFont typeface="+mj-lt"/>
              <a:buAutoNum type="arabicPeriod" startAt="7"/>
            </a:pPr>
            <a:r>
              <a:rPr lang="zh-CN" sz="1400"/>
              <a:t>在凯西市，有什么方法可以让每个人都能更方便且合理地通行？</a:t>
            </a:r>
          </a:p>
          <a:p>
            <a:pPr marL="342900" indent="-342900" fontAlgn="base">
              <a:buFont typeface="+mj-lt"/>
              <a:buAutoNum type="arabicPeriod" startAt="7"/>
            </a:pPr>
            <a:endParaRPr lang="en-GB" sz="1400" dirty="0"/>
          </a:p>
          <a:p>
            <a:pPr marL="342900" indent="-342900" fontAlgn="base">
              <a:buFont typeface="+mj-lt"/>
              <a:buAutoNum type="arabicPeriod" startAt="7"/>
            </a:pPr>
            <a:r>
              <a:rPr lang="zh-CN" sz="1400"/>
              <a:t>凯西市该如何支持更具有健身效果的出行方式，比如徒步或骑自行车？</a:t>
            </a:r>
          </a:p>
        </p:txBody>
      </p:sp>
    </p:spTree>
    <p:extLst>
      <p:ext uri="{BB962C8B-B14F-4D97-AF65-F5344CB8AC3E}">
        <p14:creationId xmlns:p14="http://schemas.microsoft.com/office/powerpoint/2010/main" val="28667228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18BE3-9287-4FD0-A794-093F90F128D7}"/>
              </a:ext>
            </a:extLst>
          </p:cNvPr>
          <p:cNvSpPr>
            <a:spLocks noGrp="1"/>
          </p:cNvSpPr>
          <p:nvPr>
            <p:ph type="title"/>
          </p:nvPr>
        </p:nvSpPr>
        <p:spPr/>
        <p:txBody>
          <a:bodyPr>
            <a:normAutofit/>
          </a:bodyPr>
          <a:lstStyle/>
          <a:p>
            <a:r>
              <a:rPr lang="en-US" dirty="0"/>
              <a:t>Things to consider</a:t>
            </a:r>
          </a:p>
        </p:txBody>
      </p:sp>
      <p:sp>
        <p:nvSpPr>
          <p:cNvPr id="3" name="Text Placeholder 2">
            <a:extLst>
              <a:ext uri="{FF2B5EF4-FFF2-40B4-BE49-F238E27FC236}">
                <a16:creationId xmlns:a16="http://schemas.microsoft.com/office/drawing/2014/main" id="{EAA144B1-DF7B-4FC5-9E1C-7B847F2CB706}"/>
              </a:ext>
            </a:extLst>
          </p:cNvPr>
          <p:cNvSpPr>
            <a:spLocks noGrp="1"/>
          </p:cNvSpPr>
          <p:nvPr>
            <p:ph type="body" sz="half" idx="2"/>
          </p:nvPr>
        </p:nvSpPr>
        <p:spPr>
          <a:xfrm>
            <a:off x="974525" y="1609618"/>
            <a:ext cx="5825668" cy="4794964"/>
          </a:xfrm>
        </p:spPr>
        <p:txBody>
          <a:bodyPr vert="horz" lIns="91440" tIns="45720" rIns="91440" bIns="45720" rtlCol="0" anchor="t">
            <a:noAutofit/>
          </a:bodyPr>
          <a:lstStyle/>
          <a:p>
            <a:pPr>
              <a:lnSpc>
                <a:spcPct val="120000"/>
              </a:lnSpc>
              <a:spcBef>
                <a:spcPts val="400"/>
              </a:spcBef>
              <a:spcAft>
                <a:spcPts val="600"/>
              </a:spcAft>
            </a:pPr>
            <a:r>
              <a:rPr lang="en-GB" sz="1400" b="1" dirty="0">
                <a:latin typeface="Helvetica Light"/>
              </a:rPr>
              <a:t>In what ways could transport be made more accessible and affordable for everyone in the City of Casey? </a:t>
            </a:r>
            <a:endParaRPr lang="en-GB" b="1" dirty="0"/>
          </a:p>
          <a:p>
            <a:pPr marL="285750" indent="-285750">
              <a:lnSpc>
                <a:spcPct val="100000"/>
              </a:lnSpc>
              <a:spcBef>
                <a:spcPts val="400"/>
              </a:spcBef>
              <a:buFont typeface="Arial,Sans-Serif" panose="020B0604020202020204" pitchFamily="34" charset="0"/>
              <a:buChar char="•"/>
            </a:pPr>
            <a:r>
              <a:rPr lang="en-AU" sz="1200" dirty="0">
                <a:latin typeface="Helvetica Light"/>
              </a:rPr>
              <a:t>Previous consultation has identified these concerns.</a:t>
            </a:r>
          </a:p>
          <a:p>
            <a:pPr marL="675005" lvl="1" indent="-171450">
              <a:lnSpc>
                <a:spcPct val="100000"/>
              </a:lnSpc>
              <a:spcBef>
                <a:spcPts val="400"/>
              </a:spcBef>
              <a:buChar char="•"/>
            </a:pPr>
            <a:r>
              <a:rPr lang="en-AU" sz="1200" dirty="0">
                <a:latin typeface="Helvetica Light"/>
              </a:rPr>
              <a:t>Limited public transport opportunities to reduce pressure on South Gippsland Highway</a:t>
            </a:r>
          </a:p>
          <a:p>
            <a:pPr marL="675005" lvl="1" indent="-171450">
              <a:lnSpc>
                <a:spcPct val="100000"/>
              </a:lnSpc>
              <a:spcBef>
                <a:spcPts val="400"/>
              </a:spcBef>
              <a:buFont typeface="Arial" panose="020B0604020202020204" pitchFamily="34" charset="0"/>
              <a:buChar char="•"/>
            </a:pPr>
            <a:r>
              <a:rPr lang="en-AU" sz="1200" dirty="0">
                <a:latin typeface="Helvetica Light"/>
              </a:rPr>
              <a:t>Insufficient parking on access to railway stations for commuters</a:t>
            </a:r>
          </a:p>
          <a:p>
            <a:pPr marL="675005" lvl="1" indent="-171450">
              <a:lnSpc>
                <a:spcPct val="100000"/>
              </a:lnSpc>
              <a:spcBef>
                <a:spcPts val="400"/>
              </a:spcBef>
              <a:buFont typeface="Arial" panose="020B0604020202020204" pitchFamily="34" charset="0"/>
              <a:buChar char="•"/>
            </a:pPr>
            <a:r>
              <a:rPr lang="en-AU" sz="1200" dirty="0">
                <a:latin typeface="Helvetica Light"/>
              </a:rPr>
              <a:t>Getting around Casey can be challenging. Transport issues have been identified in previous consultation.</a:t>
            </a:r>
            <a:endParaRPr lang="en-US" sz="1200" dirty="0">
              <a:latin typeface="Helvetica Light"/>
            </a:endParaRPr>
          </a:p>
          <a:p>
            <a:pPr marL="285750" indent="-285750">
              <a:lnSpc>
                <a:spcPct val="100000"/>
              </a:lnSpc>
              <a:spcBef>
                <a:spcPts val="400"/>
              </a:spcBef>
              <a:buFont typeface="Arial,Sans-Serif" panose="020B0604020202020204" pitchFamily="34" charset="0"/>
              <a:buChar char="•"/>
            </a:pPr>
            <a:r>
              <a:rPr lang="en-AU" sz="1200" dirty="0">
                <a:latin typeface="Helvetica Light"/>
              </a:rPr>
              <a:t>Findings from a recent public transport review for Casey found that:</a:t>
            </a:r>
          </a:p>
          <a:p>
            <a:pPr marL="789305" lvl="1" indent="-171450">
              <a:lnSpc>
                <a:spcPct val="100000"/>
              </a:lnSpc>
              <a:spcBef>
                <a:spcPts val="400"/>
              </a:spcBef>
              <a:buFont typeface="Arial,Sans-Serif" panose="020B0604020202020204" pitchFamily="34" charset="0"/>
              <a:buChar char="•"/>
            </a:pPr>
            <a:r>
              <a:rPr lang="en-AU" sz="1200" dirty="0">
                <a:latin typeface="Helvetica Light"/>
              </a:rPr>
              <a:t>Even though areas of City of Casey have a high population catchment, the availability to use public transport to get to essential services is poor, especially Cranbourne East and Clyde North</a:t>
            </a:r>
            <a:endParaRPr lang="en-AU" sz="1200" dirty="0"/>
          </a:p>
          <a:p>
            <a:pPr marL="789305" lvl="1" indent="-171450">
              <a:lnSpc>
                <a:spcPct val="100000"/>
              </a:lnSpc>
              <a:spcBef>
                <a:spcPts val="400"/>
              </a:spcBef>
              <a:buFont typeface="Arial,Sans-Serif" panose="020B0604020202020204" pitchFamily="34" charset="0"/>
              <a:buChar char="•"/>
            </a:pPr>
            <a:r>
              <a:rPr lang="en-AU" sz="1200" dirty="0">
                <a:latin typeface="Helvetica Light"/>
              </a:rPr>
              <a:t>Hampton Park and Cranbourne West have reasonable public transport accessibility however significant improvements can still be made</a:t>
            </a:r>
          </a:p>
          <a:p>
            <a:pPr marL="789305" lvl="1" indent="-171450">
              <a:lnSpc>
                <a:spcPct val="100000"/>
              </a:lnSpc>
              <a:spcBef>
                <a:spcPts val="400"/>
              </a:spcBef>
              <a:buFont typeface="Arial,Sans-Serif" panose="020B0604020202020204" pitchFamily="34" charset="0"/>
              <a:buChar char="•"/>
            </a:pPr>
            <a:r>
              <a:rPr lang="en-AU" sz="1200" dirty="0">
                <a:latin typeface="Helvetica Light"/>
              </a:rPr>
              <a:t>The growth area suburbs of Casey are far from achieving a 20-minute neighbourhood that ‘Plan Melbourne’ sets out to accomplish.</a:t>
            </a:r>
            <a:endParaRPr lang="en-AU" sz="1200" dirty="0"/>
          </a:p>
          <a:p>
            <a:pPr marL="789305" lvl="1" indent="-171450">
              <a:lnSpc>
                <a:spcPct val="100000"/>
              </a:lnSpc>
              <a:spcBef>
                <a:spcPts val="400"/>
              </a:spcBef>
              <a:buFont typeface="Arial,Sans-Serif" panose="020B0604020202020204" pitchFamily="34" charset="0"/>
              <a:buChar char="•"/>
            </a:pPr>
            <a:r>
              <a:rPr lang="en-AU" sz="1200" dirty="0">
                <a:latin typeface="Helvetica Light"/>
              </a:rPr>
              <a:t>There are a large number public transport stops in Casey, but this does not translate to an effective public transport service for Casey residents with connectivity and frequency lacking in many areas.</a:t>
            </a:r>
            <a:endParaRPr lang="en-AU" sz="1200" dirty="0"/>
          </a:p>
          <a:p>
            <a:pPr marL="285750" indent="-285750">
              <a:lnSpc>
                <a:spcPct val="100000"/>
              </a:lnSpc>
              <a:spcBef>
                <a:spcPts val="400"/>
              </a:spcBef>
              <a:buFont typeface="Arial,Sans-Serif" panose="020B0604020202020204" pitchFamily="34" charset="0"/>
              <a:buChar char="•"/>
            </a:pPr>
            <a:endParaRPr lang="en-AU" sz="1100" dirty="0"/>
          </a:p>
          <a:p>
            <a:pPr marL="285750" indent="-285750">
              <a:lnSpc>
                <a:spcPct val="100000"/>
              </a:lnSpc>
              <a:spcBef>
                <a:spcPts val="400"/>
              </a:spcBef>
              <a:buFont typeface="Arial,Sans-Serif" panose="020B0604020202020204" pitchFamily="34" charset="0"/>
              <a:buChar char="•"/>
            </a:pPr>
            <a:endParaRPr lang="en-AU" sz="1100" dirty="0"/>
          </a:p>
          <a:p>
            <a:pPr marL="285750" indent="-285750">
              <a:lnSpc>
                <a:spcPct val="100000"/>
              </a:lnSpc>
              <a:spcBef>
                <a:spcPts val="400"/>
              </a:spcBef>
              <a:buFont typeface="Arial,Sans-Serif" panose="020B0604020202020204" pitchFamily="34" charset="0"/>
              <a:buChar char="•"/>
            </a:pPr>
            <a:endParaRPr lang="en-AU" sz="1100" dirty="0"/>
          </a:p>
          <a:p>
            <a:endParaRPr lang="en-US" sz="1100" dirty="0"/>
          </a:p>
        </p:txBody>
      </p:sp>
      <p:sp>
        <p:nvSpPr>
          <p:cNvPr id="5" name="Text Placeholder 2">
            <a:extLst>
              <a:ext uri="{FF2B5EF4-FFF2-40B4-BE49-F238E27FC236}">
                <a16:creationId xmlns:a16="http://schemas.microsoft.com/office/drawing/2014/main" id="{3DCA92F8-0720-4DF2-A829-82F556E802B0}"/>
              </a:ext>
            </a:extLst>
          </p:cNvPr>
          <p:cNvSpPr txBox="1">
            <a:spLocks/>
          </p:cNvSpPr>
          <p:nvPr/>
        </p:nvSpPr>
        <p:spPr>
          <a:xfrm>
            <a:off x="7378261" y="1609618"/>
            <a:ext cx="4203525" cy="4745147"/>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200" b="0" i="0" kern="1200">
                <a:solidFill>
                  <a:schemeClr val="tx1"/>
                </a:solidFill>
                <a:latin typeface="Helvetica Light" panose="020B0403020202020204" pitchFamily="34" charset="0"/>
                <a:ea typeface="+mn-ea"/>
                <a:cs typeface="+mn-cs"/>
              </a:defRPr>
            </a:lvl1pPr>
            <a:lvl2pPr marL="503972" indent="0" algn="l" defTabSz="914400" rtl="0" eaLnBrk="1" latinLnBrk="0" hangingPunct="1">
              <a:lnSpc>
                <a:spcPct val="90000"/>
              </a:lnSpc>
              <a:spcBef>
                <a:spcPts val="500"/>
              </a:spcBef>
              <a:buFont typeface="Arial" panose="020B0604020202020204" pitchFamily="34" charset="0"/>
              <a:buNone/>
              <a:defRPr sz="1543" b="0" i="0" kern="1200">
                <a:solidFill>
                  <a:schemeClr val="tx1"/>
                </a:solidFill>
                <a:latin typeface="Helvetica Light" panose="020B0403020202020204" pitchFamily="34" charset="0"/>
                <a:ea typeface="+mn-ea"/>
                <a:cs typeface="+mn-cs"/>
              </a:defRPr>
            </a:lvl2pPr>
            <a:lvl3pPr marL="1007943" indent="0" algn="l" defTabSz="914400" rtl="0" eaLnBrk="1" latinLnBrk="0" hangingPunct="1">
              <a:lnSpc>
                <a:spcPct val="90000"/>
              </a:lnSpc>
              <a:spcBef>
                <a:spcPts val="500"/>
              </a:spcBef>
              <a:buFont typeface="Arial" panose="020B0604020202020204" pitchFamily="34" charset="0"/>
              <a:buNone/>
              <a:defRPr sz="1323" b="0" i="0" kern="1200">
                <a:solidFill>
                  <a:schemeClr val="tx1"/>
                </a:solidFill>
                <a:latin typeface="Helvetica Light" panose="020B0403020202020204" pitchFamily="34" charset="0"/>
                <a:ea typeface="+mn-ea"/>
                <a:cs typeface="+mn-cs"/>
              </a:defRPr>
            </a:lvl3pPr>
            <a:lvl4pPr marL="1511915" indent="0" algn="l" defTabSz="914400" rtl="0" eaLnBrk="1" latinLnBrk="0" hangingPunct="1">
              <a:lnSpc>
                <a:spcPct val="90000"/>
              </a:lnSpc>
              <a:spcBef>
                <a:spcPts val="500"/>
              </a:spcBef>
              <a:buFont typeface="Arial" panose="020B0604020202020204" pitchFamily="34" charset="0"/>
              <a:buNone/>
              <a:defRPr sz="1102" b="0" i="0" kern="1200">
                <a:solidFill>
                  <a:schemeClr val="tx1"/>
                </a:solidFill>
                <a:latin typeface="Helvetica Light" panose="020B0403020202020204" pitchFamily="34" charset="0"/>
                <a:ea typeface="+mn-ea"/>
                <a:cs typeface="+mn-cs"/>
              </a:defRPr>
            </a:lvl4pPr>
            <a:lvl5pPr marL="2015886" indent="0" algn="l" defTabSz="914400" rtl="0" eaLnBrk="1" latinLnBrk="0" hangingPunct="1">
              <a:lnSpc>
                <a:spcPct val="90000"/>
              </a:lnSpc>
              <a:spcBef>
                <a:spcPts val="500"/>
              </a:spcBef>
              <a:buFont typeface="Arial" panose="020B0604020202020204" pitchFamily="34" charset="0"/>
              <a:buNone/>
              <a:defRPr sz="1102" b="0" i="0" kern="1200">
                <a:solidFill>
                  <a:schemeClr val="tx1"/>
                </a:solidFill>
                <a:latin typeface="Helvetica Light" panose="020B0403020202020204" pitchFamily="34" charset="0"/>
                <a:ea typeface="+mn-ea"/>
                <a:cs typeface="+mn-cs"/>
              </a:defRPr>
            </a:lvl5pPr>
            <a:lvl6pPr marL="2519858"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6pPr>
            <a:lvl7pPr marL="3023829"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7pPr>
            <a:lvl8pPr marL="3527801"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8pPr>
            <a:lvl9pPr marL="4031772"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9pPr>
          </a:lstStyle>
          <a:p>
            <a:r>
              <a:rPr lang="en-GB" sz="1400" b="1" dirty="0">
                <a:latin typeface="Helvetica Light"/>
              </a:rPr>
              <a:t>How could Casey support more active modes of getting around such as walking or cycling?</a:t>
            </a:r>
          </a:p>
          <a:p>
            <a:pPr marL="285750" indent="-285750">
              <a:lnSpc>
                <a:spcPct val="100000"/>
              </a:lnSpc>
              <a:spcBef>
                <a:spcPts val="0"/>
              </a:spcBef>
              <a:buFont typeface="Arial" panose="020B0604020202020204" pitchFamily="34" charset="0"/>
              <a:buChar char="•"/>
            </a:pPr>
            <a:endParaRPr lang="en-AU" sz="1100" dirty="0">
              <a:latin typeface="Helvetica Light"/>
            </a:endParaRPr>
          </a:p>
          <a:p>
            <a:pPr marL="285750" indent="-285750">
              <a:lnSpc>
                <a:spcPct val="100000"/>
              </a:lnSpc>
              <a:spcBef>
                <a:spcPts val="400"/>
              </a:spcBef>
              <a:buFont typeface="Arial" panose="020B0604020202020204" pitchFamily="34" charset="0"/>
              <a:buChar char="•"/>
            </a:pPr>
            <a:r>
              <a:rPr lang="en-AU" sz="1200" dirty="0">
                <a:latin typeface="Helvetica Light"/>
              </a:rPr>
              <a:t>Are you aware of Casey's 'Walk and Ride Strategy'?  It would be great if you could share this document and consider before responding to this question.</a:t>
            </a:r>
            <a:endParaRPr lang="en-GB" sz="1200" dirty="0"/>
          </a:p>
          <a:p>
            <a:pPr>
              <a:lnSpc>
                <a:spcPct val="100000"/>
              </a:lnSpc>
              <a:spcBef>
                <a:spcPts val="400"/>
              </a:spcBef>
            </a:pPr>
            <a:r>
              <a:rPr lang="en-AU" sz="1200" dirty="0">
                <a:latin typeface="Helvetica Light"/>
                <a:hlinkClick r:id="rId2"/>
              </a:rPr>
              <a:t>https://www.casey.vic.gov.au/sites/default/files/2019-12/Walk%20and%20Ride%20Strategy.pdf</a:t>
            </a:r>
            <a:endParaRPr lang="en-AU" sz="1200" dirty="0"/>
          </a:p>
          <a:p>
            <a:pPr marL="285750" indent="-285750">
              <a:lnSpc>
                <a:spcPct val="100000"/>
              </a:lnSpc>
              <a:spcBef>
                <a:spcPts val="400"/>
              </a:spcBef>
              <a:buFont typeface="Arial" panose="020B0604020202020204" pitchFamily="34" charset="0"/>
              <a:buChar char="•"/>
            </a:pPr>
            <a:endParaRPr lang="en-AU" sz="1200" dirty="0"/>
          </a:p>
          <a:p>
            <a:pPr marL="285750" indent="-285750">
              <a:lnSpc>
                <a:spcPct val="100000"/>
              </a:lnSpc>
              <a:spcBef>
                <a:spcPts val="400"/>
              </a:spcBef>
              <a:buFont typeface="Arial" panose="020B0604020202020204" pitchFamily="34" charset="0"/>
              <a:buChar char="•"/>
            </a:pPr>
            <a:r>
              <a:rPr lang="en-AU" sz="1200" dirty="0">
                <a:latin typeface="Helvetica Light"/>
              </a:rPr>
              <a:t>In terms of health and wellbeing in the City of Casey; 25.2% of Casey residents are classified as obese, 29.1% are overweight (Victorian Population Health Survey 2014), 21.9% or one in five do less than 30 minutes of physical activity per week and previous consultation strongly suggested support for safer cycleways and pedestrian walkways across Casey</a:t>
            </a:r>
            <a:endParaRPr lang="en-AU" sz="1200" dirty="0"/>
          </a:p>
          <a:p>
            <a:pPr marL="285750" indent="-285750">
              <a:lnSpc>
                <a:spcPct val="100000"/>
              </a:lnSpc>
              <a:spcBef>
                <a:spcPts val="400"/>
              </a:spcBef>
              <a:buFont typeface="Arial,Sans-Serif" panose="020B0604020202020204" pitchFamily="34" charset="0"/>
              <a:buChar char="•"/>
            </a:pPr>
            <a:r>
              <a:rPr lang="en-AU" sz="1200" dirty="0">
                <a:latin typeface="Helvetica Light"/>
              </a:rPr>
              <a:t>A well-connected path network brings economic benefits by attracting local users and regional and interstate visitors to the area. Increased visitation encourages spending in local businesses. </a:t>
            </a:r>
          </a:p>
          <a:p>
            <a:pPr marL="285750" indent="-285750">
              <a:lnSpc>
                <a:spcPct val="100000"/>
              </a:lnSpc>
              <a:spcBef>
                <a:spcPts val="0"/>
              </a:spcBef>
              <a:buFont typeface="Arial,Sans-Serif" panose="020B0604020202020204" pitchFamily="34" charset="0"/>
              <a:buChar char="•"/>
            </a:pPr>
            <a:endParaRPr lang="en-AU" sz="1100" dirty="0"/>
          </a:p>
          <a:p>
            <a:endParaRPr lang="en-US" dirty="0"/>
          </a:p>
        </p:txBody>
      </p:sp>
    </p:spTree>
    <p:extLst>
      <p:ext uri="{BB962C8B-B14F-4D97-AF65-F5344CB8AC3E}">
        <p14:creationId xmlns:p14="http://schemas.microsoft.com/office/powerpoint/2010/main" val="11231538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18BE3-9287-4FD0-A794-093F90F128D7}"/>
              </a:ext>
            </a:extLst>
          </p:cNvPr>
          <p:cNvSpPr>
            <a:spLocks noGrp="1"/>
          </p:cNvSpPr>
          <p:nvPr>
            <p:ph type="title"/>
          </p:nvPr>
        </p:nvSpPr>
        <p:spPr>
          <a:xfrm>
            <a:off x="969690" y="548008"/>
            <a:ext cx="10515600" cy="1148053"/>
          </a:xfrm>
        </p:spPr>
        <p:txBody>
          <a:bodyPr>
            <a:normAutofit/>
          </a:bodyPr>
          <a:lstStyle/>
          <a:p>
            <a:r>
              <a:rPr lang="zh-CN"/>
              <a:t>需要考虑的事</a:t>
            </a:r>
          </a:p>
        </p:txBody>
      </p:sp>
      <p:sp>
        <p:nvSpPr>
          <p:cNvPr id="3" name="Text Placeholder 2">
            <a:extLst>
              <a:ext uri="{FF2B5EF4-FFF2-40B4-BE49-F238E27FC236}">
                <a16:creationId xmlns:a16="http://schemas.microsoft.com/office/drawing/2014/main" id="{EAA144B1-DF7B-4FC5-9E1C-7B847F2CB706}"/>
              </a:ext>
            </a:extLst>
          </p:cNvPr>
          <p:cNvSpPr>
            <a:spLocks noGrp="1"/>
          </p:cNvSpPr>
          <p:nvPr>
            <p:ph type="body" sz="half" idx="2"/>
          </p:nvPr>
        </p:nvSpPr>
        <p:spPr>
          <a:xfrm>
            <a:off x="974525" y="1609618"/>
            <a:ext cx="5825668" cy="4794964"/>
          </a:xfrm>
        </p:spPr>
        <p:txBody>
          <a:bodyPr vert="horz" lIns="91440" tIns="45720" rIns="91440" bIns="45720" rtlCol="0" anchor="t">
            <a:noAutofit/>
          </a:bodyPr>
          <a:lstStyle/>
          <a:p>
            <a:pPr>
              <a:lnSpc>
                <a:spcPct val="120000"/>
              </a:lnSpc>
              <a:spcBef>
                <a:spcPts val="400"/>
              </a:spcBef>
              <a:spcAft>
                <a:spcPts val="600"/>
              </a:spcAft>
            </a:pPr>
            <a:r>
              <a:rPr lang="zh-CN" sz="1400" b="1">
                <a:latin typeface="Helvetica Light"/>
                <a:ea typeface="SimSun"/>
              </a:rPr>
              <a:t>在凯西市，有什么方法可以让每个人都能更方便且合理地通行？ </a:t>
            </a:r>
          </a:p>
          <a:p>
            <a:pPr marL="285750" indent="-285750">
              <a:lnSpc>
                <a:spcPct val="100000"/>
              </a:lnSpc>
              <a:spcBef>
                <a:spcPts val="400"/>
              </a:spcBef>
              <a:buFont typeface="Arial,Sans-Serif" panose="020B0604020202020204" pitchFamily="34" charset="0"/>
              <a:buChar char="•"/>
            </a:pPr>
            <a:r>
              <a:rPr lang="zh-CN" sz="1200">
                <a:latin typeface="Helvetica Light"/>
                <a:ea typeface="SimSun"/>
              </a:rPr>
              <a:t>在之前的咨询中已经发现了这些问题。</a:t>
            </a:r>
          </a:p>
          <a:p>
            <a:pPr marL="675005" lvl="1" indent="-171450">
              <a:lnSpc>
                <a:spcPct val="100000"/>
              </a:lnSpc>
              <a:spcBef>
                <a:spcPts val="400"/>
              </a:spcBef>
              <a:buChar char="•"/>
            </a:pPr>
            <a:r>
              <a:rPr lang="zh-CN" sz="1200">
                <a:latin typeface="Helvetica Light"/>
                <a:ea typeface="SimSun"/>
              </a:rPr>
              <a:t>公共交通配套较少，无法减少 South Gippsland 高速路的压力</a:t>
            </a:r>
          </a:p>
          <a:p>
            <a:pPr marL="675005" lvl="1" indent="-171450">
              <a:lnSpc>
                <a:spcPct val="100000"/>
              </a:lnSpc>
              <a:spcBef>
                <a:spcPts val="400"/>
              </a:spcBef>
              <a:buFont typeface="Arial" panose="020B0604020202020204" pitchFamily="34" charset="0"/>
              <a:buChar char="•"/>
            </a:pPr>
            <a:r>
              <a:rPr lang="zh-CN" sz="1200">
                <a:latin typeface="Helvetica Light"/>
                <a:ea typeface="SimSun"/>
              </a:rPr>
              <a:t>在火车站为通勤者提供的停车位不足</a:t>
            </a:r>
          </a:p>
          <a:p>
            <a:pPr marL="675005" lvl="1" indent="-171450">
              <a:lnSpc>
                <a:spcPct val="100000"/>
              </a:lnSpc>
              <a:spcBef>
                <a:spcPts val="400"/>
              </a:spcBef>
              <a:buFont typeface="Arial" panose="020B0604020202020204" pitchFamily="34" charset="0"/>
              <a:buChar char="•"/>
            </a:pPr>
            <a:r>
              <a:rPr lang="zh-CN" sz="1200">
                <a:latin typeface="Helvetica Light"/>
                <a:ea typeface="SimSun"/>
              </a:rPr>
              <a:t>在凯西市内外出时的交通不畅。在此前的咨询中早已发现了交通问题。</a:t>
            </a:r>
          </a:p>
          <a:p>
            <a:pPr marL="285750" indent="-285750">
              <a:lnSpc>
                <a:spcPct val="100000"/>
              </a:lnSpc>
              <a:spcBef>
                <a:spcPts val="400"/>
              </a:spcBef>
              <a:buFont typeface="Arial,Sans-Serif" panose="020B0604020202020204" pitchFamily="34" charset="0"/>
              <a:buChar char="•"/>
            </a:pPr>
            <a:r>
              <a:rPr lang="zh-CN" sz="1200">
                <a:latin typeface="Helvetica Light"/>
                <a:ea typeface="SimSun"/>
              </a:rPr>
              <a:t>近期的凯西市公共交通报告发现：</a:t>
            </a:r>
          </a:p>
          <a:p>
            <a:pPr marL="789305" lvl="1" indent="-171450">
              <a:lnSpc>
                <a:spcPct val="100000"/>
              </a:lnSpc>
              <a:spcBef>
                <a:spcPts val="400"/>
              </a:spcBef>
              <a:buFont typeface="Arial,Sans-Serif" panose="020B0604020202020204" pitchFamily="34" charset="0"/>
              <a:buChar char="•"/>
            </a:pPr>
            <a:r>
              <a:rPr lang="zh-CN" sz="1200">
                <a:latin typeface="Helvetica Light"/>
                <a:ea typeface="SimSun"/>
              </a:rPr>
              <a:t>尽管凯西市汇集了大量的人口，但公众使用公共交通服务的可用性极低，特别是在 Cranbourne East 和 Clyde North</a:t>
            </a:r>
          </a:p>
          <a:p>
            <a:pPr marL="789305" lvl="1" indent="-171450">
              <a:lnSpc>
                <a:spcPct val="100000"/>
              </a:lnSpc>
              <a:spcBef>
                <a:spcPts val="400"/>
              </a:spcBef>
              <a:buFont typeface="Arial,Sans-Serif" panose="020B0604020202020204" pitchFamily="34" charset="0"/>
              <a:buChar char="•"/>
            </a:pPr>
            <a:r>
              <a:rPr lang="zh-CN" sz="1200">
                <a:latin typeface="Helvetica Light"/>
                <a:ea typeface="SimSun"/>
              </a:rPr>
              <a:t>Hampton Park 和 Cranbourne West 的公共交通可用性适中，但仍然有很大提升的空间</a:t>
            </a:r>
          </a:p>
          <a:p>
            <a:pPr marL="789305" lvl="1" indent="-171450">
              <a:lnSpc>
                <a:spcPct val="100000"/>
              </a:lnSpc>
              <a:spcBef>
                <a:spcPts val="400"/>
              </a:spcBef>
              <a:buFont typeface="Arial,Sans-Serif" panose="020B0604020202020204" pitchFamily="34" charset="0"/>
              <a:buChar char="•"/>
            </a:pPr>
            <a:r>
              <a:rPr lang="zh-CN" sz="1200">
                <a:latin typeface="Helvetica Light"/>
                <a:ea typeface="SimSun"/>
              </a:rPr>
              <a:t>凯西郊区在发展，但远未达到“墨尔本计划”所要实现的 20 分钟城市圈。</a:t>
            </a:r>
          </a:p>
          <a:p>
            <a:pPr marL="789305" lvl="1" indent="-171450">
              <a:lnSpc>
                <a:spcPct val="100000"/>
              </a:lnSpc>
              <a:spcBef>
                <a:spcPts val="400"/>
              </a:spcBef>
              <a:buFont typeface="Arial,Sans-Serif" panose="020B0604020202020204" pitchFamily="34" charset="0"/>
              <a:buChar char="•"/>
            </a:pPr>
            <a:r>
              <a:rPr lang="zh-CN" sz="1200">
                <a:latin typeface="Helvetica Light"/>
                <a:ea typeface="SimSun"/>
              </a:rPr>
              <a:t>在凯西市有很多公交站，但这并不能为凯西市居民提供有效的公共交通服务，因为许多地区缺乏交通连接，车次很少。</a:t>
            </a:r>
          </a:p>
          <a:p>
            <a:pPr marL="285750" indent="-285750">
              <a:lnSpc>
                <a:spcPct val="100000"/>
              </a:lnSpc>
              <a:spcBef>
                <a:spcPts val="400"/>
              </a:spcBef>
              <a:buFont typeface="Arial,Sans-Serif" panose="020B0604020202020204" pitchFamily="34" charset="0"/>
              <a:buChar char="•"/>
            </a:pPr>
            <a:endParaRPr lang="en-AU" sz="1100" dirty="0"/>
          </a:p>
          <a:p>
            <a:pPr marL="285750" indent="-285750">
              <a:lnSpc>
                <a:spcPct val="100000"/>
              </a:lnSpc>
              <a:spcBef>
                <a:spcPts val="400"/>
              </a:spcBef>
              <a:buFont typeface="Arial,Sans-Serif" panose="020B0604020202020204" pitchFamily="34" charset="0"/>
              <a:buChar char="•"/>
            </a:pPr>
            <a:endParaRPr lang="en-AU" sz="1100" dirty="0"/>
          </a:p>
          <a:p>
            <a:pPr marL="285750" indent="-285750">
              <a:lnSpc>
                <a:spcPct val="100000"/>
              </a:lnSpc>
              <a:spcBef>
                <a:spcPts val="400"/>
              </a:spcBef>
              <a:buFont typeface="Arial,Sans-Serif" panose="020B0604020202020204" pitchFamily="34" charset="0"/>
              <a:buChar char="•"/>
            </a:pPr>
            <a:endParaRPr lang="en-AU" sz="1100" dirty="0"/>
          </a:p>
          <a:p>
            <a:endParaRPr lang="en-US" sz="1100" dirty="0"/>
          </a:p>
        </p:txBody>
      </p:sp>
      <p:sp>
        <p:nvSpPr>
          <p:cNvPr id="4" name="Text Placeholder 2">
            <a:extLst>
              <a:ext uri="{FF2B5EF4-FFF2-40B4-BE49-F238E27FC236}">
                <a16:creationId xmlns:a16="http://schemas.microsoft.com/office/drawing/2014/main" id="{3DCA92F8-0720-4DF2-A829-82F556E802B0}"/>
              </a:ext>
            </a:extLst>
          </p:cNvPr>
          <p:cNvSpPr txBox="1">
            <a:spLocks/>
          </p:cNvSpPr>
          <p:nvPr/>
        </p:nvSpPr>
        <p:spPr>
          <a:xfrm>
            <a:off x="7378261" y="1609618"/>
            <a:ext cx="4203525" cy="4745147"/>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200" b="0" i="0" kern="1200">
                <a:solidFill>
                  <a:schemeClr val="tx1"/>
                </a:solidFill>
                <a:latin typeface="Helvetica Light" panose="020B0403020202020204" pitchFamily="34" charset="0"/>
                <a:ea typeface="+mn-ea"/>
                <a:cs typeface="+mn-cs"/>
              </a:defRPr>
            </a:lvl1pPr>
            <a:lvl2pPr marL="503972" indent="0" algn="l" defTabSz="914400" rtl="0" eaLnBrk="1" latinLnBrk="0" hangingPunct="1">
              <a:lnSpc>
                <a:spcPct val="90000"/>
              </a:lnSpc>
              <a:spcBef>
                <a:spcPts val="500"/>
              </a:spcBef>
              <a:buFont typeface="Arial" panose="020B0604020202020204" pitchFamily="34" charset="0"/>
              <a:buNone/>
              <a:defRPr sz="1543" b="0" i="0" kern="1200">
                <a:solidFill>
                  <a:schemeClr val="tx1"/>
                </a:solidFill>
                <a:latin typeface="Helvetica Light" panose="020B0403020202020204" pitchFamily="34" charset="0"/>
                <a:ea typeface="+mn-ea"/>
                <a:cs typeface="+mn-cs"/>
              </a:defRPr>
            </a:lvl2pPr>
            <a:lvl3pPr marL="1007943" indent="0" algn="l" defTabSz="914400" rtl="0" eaLnBrk="1" latinLnBrk="0" hangingPunct="1">
              <a:lnSpc>
                <a:spcPct val="90000"/>
              </a:lnSpc>
              <a:spcBef>
                <a:spcPts val="500"/>
              </a:spcBef>
              <a:buFont typeface="Arial" panose="020B0604020202020204" pitchFamily="34" charset="0"/>
              <a:buNone/>
              <a:defRPr sz="1323" b="0" i="0" kern="1200">
                <a:solidFill>
                  <a:schemeClr val="tx1"/>
                </a:solidFill>
                <a:latin typeface="Helvetica Light" panose="020B0403020202020204" pitchFamily="34" charset="0"/>
                <a:ea typeface="+mn-ea"/>
                <a:cs typeface="+mn-cs"/>
              </a:defRPr>
            </a:lvl3pPr>
            <a:lvl4pPr marL="1511915" indent="0" algn="l" defTabSz="914400" rtl="0" eaLnBrk="1" latinLnBrk="0" hangingPunct="1">
              <a:lnSpc>
                <a:spcPct val="90000"/>
              </a:lnSpc>
              <a:spcBef>
                <a:spcPts val="500"/>
              </a:spcBef>
              <a:buFont typeface="Arial" panose="020B0604020202020204" pitchFamily="34" charset="0"/>
              <a:buNone/>
              <a:defRPr sz="1102" b="0" i="0" kern="1200">
                <a:solidFill>
                  <a:schemeClr val="tx1"/>
                </a:solidFill>
                <a:latin typeface="Helvetica Light" panose="020B0403020202020204" pitchFamily="34" charset="0"/>
                <a:ea typeface="+mn-ea"/>
                <a:cs typeface="+mn-cs"/>
              </a:defRPr>
            </a:lvl4pPr>
            <a:lvl5pPr marL="2015886" indent="0" algn="l" defTabSz="914400" rtl="0" eaLnBrk="1" latinLnBrk="0" hangingPunct="1">
              <a:lnSpc>
                <a:spcPct val="90000"/>
              </a:lnSpc>
              <a:spcBef>
                <a:spcPts val="500"/>
              </a:spcBef>
              <a:buFont typeface="Arial" panose="020B0604020202020204" pitchFamily="34" charset="0"/>
              <a:buNone/>
              <a:defRPr sz="1102" b="0" i="0" kern="1200">
                <a:solidFill>
                  <a:schemeClr val="tx1"/>
                </a:solidFill>
                <a:latin typeface="Helvetica Light" panose="020B0403020202020204" pitchFamily="34" charset="0"/>
                <a:ea typeface="+mn-ea"/>
                <a:cs typeface="+mn-cs"/>
              </a:defRPr>
            </a:lvl5pPr>
            <a:lvl6pPr marL="2519858"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6pPr>
            <a:lvl7pPr marL="3023829"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7pPr>
            <a:lvl8pPr marL="3527801"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8pPr>
            <a:lvl9pPr marL="4031772"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9pPr>
          </a:lstStyle>
          <a:p>
            <a:r>
              <a:rPr lang="zh-CN" sz="1400" b="1">
                <a:latin typeface="Helvetica Light"/>
                <a:ea typeface="SimSun"/>
              </a:rPr>
              <a:t>凯西市该如何支持更具有健身效果的出行方式，比如徒步或骑自行车？</a:t>
            </a:r>
          </a:p>
          <a:p>
            <a:pPr marL="285750" indent="-285750">
              <a:lnSpc>
                <a:spcPct val="100000"/>
              </a:lnSpc>
              <a:spcBef>
                <a:spcPts val="0"/>
              </a:spcBef>
              <a:buFont typeface="Arial" panose="020B0604020202020204" pitchFamily="34" charset="0"/>
              <a:buChar char="•"/>
            </a:pPr>
            <a:endParaRPr lang="en-AU" sz="1100" dirty="0">
              <a:latin typeface="Helvetica Light"/>
            </a:endParaRPr>
          </a:p>
          <a:p>
            <a:pPr marL="285750" indent="-285750">
              <a:lnSpc>
                <a:spcPct val="100000"/>
              </a:lnSpc>
              <a:spcBef>
                <a:spcPts val="400"/>
              </a:spcBef>
              <a:buFont typeface="Arial" panose="020B0604020202020204" pitchFamily="34" charset="0"/>
              <a:buChar char="•"/>
            </a:pPr>
            <a:r>
              <a:rPr lang="zh-CN" sz="1200">
                <a:latin typeface="Helvetica Light"/>
                <a:ea typeface="SimSun"/>
              </a:rPr>
              <a:t>您知道凯西市的“步行和骑行战略”吗？  如果您能分享本文件，并在回答此问题前仔细思考，我们将不胜感激。</a:t>
            </a:r>
          </a:p>
          <a:p>
            <a:pPr>
              <a:lnSpc>
                <a:spcPct val="100000"/>
              </a:lnSpc>
              <a:spcBef>
                <a:spcPts val="400"/>
              </a:spcBef>
            </a:pPr>
            <a:r>
              <a:rPr lang="zh-CN" sz="1200">
                <a:latin typeface="Helvetica Light"/>
                <a:ea typeface="SimSun"/>
                <a:hlinkClick r:id="rId2"/>
              </a:rPr>
              <a:t>https://www.casey.vic.gov.au/sites/default/files/2019-12/Walk%20and%20Ride%20Strategy.pdf</a:t>
            </a:r>
          </a:p>
          <a:p>
            <a:pPr marL="285750" indent="-285750">
              <a:lnSpc>
                <a:spcPct val="100000"/>
              </a:lnSpc>
              <a:spcBef>
                <a:spcPts val="400"/>
              </a:spcBef>
              <a:buFont typeface="Arial" panose="020B0604020202020204" pitchFamily="34" charset="0"/>
              <a:buChar char="•"/>
            </a:pPr>
            <a:endParaRPr lang="en-AU" sz="1200" dirty="0"/>
          </a:p>
          <a:p>
            <a:pPr marL="285750" indent="-285750">
              <a:lnSpc>
                <a:spcPct val="100000"/>
              </a:lnSpc>
              <a:spcBef>
                <a:spcPts val="400"/>
              </a:spcBef>
              <a:buFont typeface="Arial" panose="020B0604020202020204" pitchFamily="34" charset="0"/>
              <a:buChar char="•"/>
            </a:pPr>
            <a:r>
              <a:rPr lang="zh-CN" sz="1200">
                <a:latin typeface="Helvetica Light"/>
                <a:ea typeface="SimSun"/>
              </a:rPr>
              <a:t>从凯西市的健康和幸福方面看；凯西市居民中肥胖人口达到 25.2%，超重人口为 29.1% （维多利亚州人口健康调查 2014），21.9% 或五分之一的人口每周运动时间少于 30 分钟。在之前的咨询中，曾强烈建议支持凯西市建设安全的自行车道和行人步道</a:t>
            </a:r>
          </a:p>
          <a:p>
            <a:pPr marL="285750" indent="-285750">
              <a:lnSpc>
                <a:spcPct val="100000"/>
              </a:lnSpc>
              <a:spcBef>
                <a:spcPts val="400"/>
              </a:spcBef>
              <a:buFont typeface="Arial,Sans-Serif" panose="020B0604020202020204" pitchFamily="34" charset="0"/>
              <a:buChar char="•"/>
            </a:pPr>
            <a:r>
              <a:rPr lang="zh-CN" sz="1200">
                <a:latin typeface="Helvetica Light"/>
                <a:ea typeface="SimSun"/>
              </a:rPr>
              <a:t>一个健全的道路网，能够吸引本地、地区和其他州的游客，带来经济效益。增加的游客推动了在当地企业中的消费。 </a:t>
            </a:r>
          </a:p>
          <a:p>
            <a:pPr marL="285750" indent="-285750">
              <a:lnSpc>
                <a:spcPct val="100000"/>
              </a:lnSpc>
              <a:spcBef>
                <a:spcPts val="0"/>
              </a:spcBef>
              <a:buFont typeface="Arial,Sans-Serif" panose="020B0604020202020204" pitchFamily="34" charset="0"/>
              <a:buChar char="•"/>
            </a:pPr>
            <a:endParaRPr lang="en-AU" sz="1100" dirty="0"/>
          </a:p>
          <a:p>
            <a:endParaRPr lang="en-US" dirty="0"/>
          </a:p>
        </p:txBody>
      </p:sp>
    </p:spTree>
    <p:extLst>
      <p:ext uri="{BB962C8B-B14F-4D97-AF65-F5344CB8AC3E}">
        <p14:creationId xmlns:p14="http://schemas.microsoft.com/office/powerpoint/2010/main" val="14019747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BE48-C2B1-DC4D-AC2B-777347D99A59}"/>
              </a:ext>
            </a:extLst>
          </p:cNvPr>
          <p:cNvSpPr>
            <a:spLocks noGrp="1"/>
          </p:cNvSpPr>
          <p:nvPr>
            <p:ph type="title"/>
          </p:nvPr>
        </p:nvSpPr>
        <p:spPr/>
        <p:txBody>
          <a:bodyPr>
            <a:noAutofit/>
          </a:bodyPr>
          <a:lstStyle/>
          <a:p>
            <a:r>
              <a:rPr lang="en-US"/>
              <a:t>Questions</a:t>
            </a:r>
          </a:p>
        </p:txBody>
      </p:sp>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2"/>
          </p:nvPr>
        </p:nvSpPr>
        <p:spPr/>
        <p:txBody>
          <a:bodyPr>
            <a:noAutofit/>
          </a:bodyPr>
          <a:lstStyle/>
          <a:p>
            <a:pPr>
              <a:lnSpc>
                <a:spcPct val="120000"/>
              </a:lnSpc>
              <a:spcBef>
                <a:spcPts val="400"/>
              </a:spcBef>
              <a:spcAft>
                <a:spcPts val="600"/>
              </a:spcAft>
            </a:pPr>
            <a:r>
              <a:rPr lang="en-AU" sz="1600" b="1">
                <a:solidFill>
                  <a:schemeClr val="accent2"/>
                </a:solidFill>
                <a:latin typeface="Gotham Black" panose="02000603030000020004" pitchFamily="2" charset="77"/>
                <a:ea typeface="+mj-ea"/>
                <a:cs typeface="+mj-cs"/>
              </a:rPr>
              <a:t>LOOKING AFTER THE PLACE</a:t>
            </a:r>
          </a:p>
          <a:p>
            <a:pPr>
              <a:lnSpc>
                <a:spcPct val="120000"/>
              </a:lnSpc>
              <a:spcBef>
                <a:spcPts val="400"/>
              </a:spcBef>
              <a:spcAft>
                <a:spcPts val="600"/>
              </a:spcAft>
            </a:pPr>
            <a:r>
              <a:rPr lang="en-US" sz="1400"/>
              <a:t>Looking after the place is about creating a sustainable, healthy, and pleasant environment that we can proudly pass on to our children and future generations.</a:t>
            </a:r>
            <a:r>
              <a:rPr lang="en-US" sz="1400" i="1"/>
              <a:t> </a:t>
            </a:r>
            <a:endParaRPr lang="en-GB" sz="1400"/>
          </a:p>
          <a:p>
            <a:pPr marL="342900" indent="-342900">
              <a:lnSpc>
                <a:spcPct val="120000"/>
              </a:lnSpc>
              <a:spcBef>
                <a:spcPts val="400"/>
              </a:spcBef>
              <a:spcAft>
                <a:spcPts val="600"/>
              </a:spcAft>
              <a:buFont typeface="+mj-lt"/>
              <a:buAutoNum type="arabicPeriod"/>
            </a:pPr>
            <a:endParaRPr lang="en-GB" sz="1400"/>
          </a:p>
          <a:p>
            <a:pPr marL="457200" indent="-457200" fontAlgn="base">
              <a:buFont typeface="+mj-lt"/>
              <a:buAutoNum type="arabicPeriod" startAt="9"/>
            </a:pPr>
            <a:r>
              <a:rPr lang="en-GB" sz="1400"/>
              <a:t>What can we do to ensure we have a clean, well-maintained and safe environment for our rapidly growing Casey population?</a:t>
            </a:r>
            <a:r>
              <a:rPr lang="en-US" sz="1400"/>
              <a:t>​</a:t>
            </a:r>
          </a:p>
          <a:p>
            <a:pPr marL="457200" indent="-457200" fontAlgn="base">
              <a:buFont typeface="+mj-lt"/>
              <a:buAutoNum type="arabicPeriod" startAt="9"/>
            </a:pPr>
            <a:endParaRPr lang="en-US" sz="1400"/>
          </a:p>
          <a:p>
            <a:pPr marL="457200" indent="-457200" fontAlgn="base">
              <a:buFont typeface="+mj-lt"/>
              <a:buAutoNum type="arabicPeriod" startAt="9"/>
            </a:pPr>
            <a:r>
              <a:rPr lang="en-US" sz="1400"/>
              <a:t>How can we better prepare for more frequent extreme weather events, such as severe storms and bushfires over the coming years and decades?</a:t>
            </a:r>
            <a:endParaRPr lang="en-GB" sz="1400"/>
          </a:p>
        </p:txBody>
      </p:sp>
    </p:spTree>
    <p:extLst>
      <p:ext uri="{BB962C8B-B14F-4D97-AF65-F5344CB8AC3E}">
        <p14:creationId xmlns:p14="http://schemas.microsoft.com/office/powerpoint/2010/main" val="22346410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BE48-C2B1-DC4D-AC2B-777347D99A59}"/>
              </a:ext>
            </a:extLst>
          </p:cNvPr>
          <p:cNvSpPr>
            <a:spLocks noGrp="1"/>
          </p:cNvSpPr>
          <p:nvPr>
            <p:ph type="title"/>
          </p:nvPr>
        </p:nvSpPr>
        <p:spPr>
          <a:xfrm>
            <a:off x="969690" y="548008"/>
            <a:ext cx="10515600" cy="1148053"/>
          </a:xfrm>
        </p:spPr>
        <p:txBody>
          <a:bodyPr>
            <a:noAutofit/>
          </a:bodyPr>
          <a:lstStyle/>
          <a:p>
            <a:r>
              <a:rPr lang="zh-CN"/>
              <a:t>问题</a:t>
            </a:r>
          </a:p>
        </p:txBody>
      </p:sp>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2"/>
          </p:nvPr>
        </p:nvSpPr>
        <p:spPr>
          <a:xfrm>
            <a:off x="974526" y="1714724"/>
            <a:ext cx="10536522" cy="3450422"/>
          </a:xfrm>
        </p:spPr>
        <p:txBody>
          <a:bodyPr>
            <a:noAutofit/>
          </a:bodyPr>
          <a:lstStyle/>
          <a:p>
            <a:pPr>
              <a:lnSpc>
                <a:spcPct val="120000"/>
              </a:lnSpc>
              <a:spcBef>
                <a:spcPts val="400"/>
              </a:spcBef>
              <a:spcAft>
                <a:spcPts val="600"/>
              </a:spcAft>
            </a:pPr>
            <a:r>
              <a:rPr lang="zh-CN" sz="1600" b="1">
                <a:solidFill>
                  <a:schemeClr val="accent2"/>
                </a:solidFill>
                <a:latin typeface="Gotham Black" panose="02000603030000020004" pitchFamily="2" charset="77"/>
                <a:ea typeface="SimSun"/>
                <a:cs typeface="+mj-cs"/>
              </a:rPr>
              <a:t>呵护家园</a:t>
            </a:r>
          </a:p>
          <a:p>
            <a:pPr>
              <a:lnSpc>
                <a:spcPct val="120000"/>
              </a:lnSpc>
              <a:spcBef>
                <a:spcPts val="400"/>
              </a:spcBef>
              <a:spcAft>
                <a:spcPts val="600"/>
              </a:spcAft>
            </a:pPr>
            <a:r>
              <a:rPr lang="zh-CN" sz="1400"/>
              <a:t>“呵护家园”的主题在于：创造出可持续发展、健康和愉快的环境，让我们能够骄傲把它留给子孙后代。</a:t>
            </a:r>
            <a:r>
              <a:rPr lang="zh-CN" sz="1400" i="1"/>
              <a:t> </a:t>
            </a:r>
          </a:p>
          <a:p>
            <a:pPr marL="342900" indent="-342900">
              <a:lnSpc>
                <a:spcPct val="120000"/>
              </a:lnSpc>
              <a:spcBef>
                <a:spcPts val="400"/>
              </a:spcBef>
              <a:spcAft>
                <a:spcPts val="600"/>
              </a:spcAft>
              <a:buFont typeface="+mj-lt"/>
              <a:buAutoNum type="arabicPeriod"/>
            </a:pPr>
            <a:endParaRPr lang="en-GB" sz="1400"/>
          </a:p>
          <a:p>
            <a:pPr marL="457200" indent="-457200" fontAlgn="base">
              <a:buFont typeface="+mj-lt"/>
              <a:buAutoNum type="arabicPeriod" startAt="9"/>
            </a:pPr>
            <a:r>
              <a:rPr lang="zh-CN" sz="1400"/>
              <a:t>该怎么做，才能为凯西市快速增长的人口提供干净、维护良好且安全的环境？</a:t>
            </a:r>
          </a:p>
          <a:p>
            <a:pPr marL="457200" indent="-457200" fontAlgn="base">
              <a:buFont typeface="+mj-lt"/>
              <a:buAutoNum type="arabicPeriod" startAt="9"/>
            </a:pPr>
            <a:endParaRPr lang="en-US" sz="1400"/>
          </a:p>
          <a:p>
            <a:pPr marL="457200" indent="-457200" fontAlgn="base">
              <a:buFont typeface="+mj-lt"/>
              <a:buAutoNum type="arabicPeriod" startAt="9"/>
            </a:pPr>
            <a:r>
              <a:rPr lang="zh-CN" sz="1400"/>
              <a:t>该怎么做，才能为更频繁的极端气候情况做好准备，比如在过去十年以及未来几年中愈演愈烈的风暴和山火？</a:t>
            </a:r>
          </a:p>
        </p:txBody>
      </p:sp>
    </p:spTree>
    <p:extLst>
      <p:ext uri="{BB962C8B-B14F-4D97-AF65-F5344CB8AC3E}">
        <p14:creationId xmlns:p14="http://schemas.microsoft.com/office/powerpoint/2010/main" val="9983463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AA144B1-DF7B-4FC5-9E1C-7B847F2CB706}"/>
              </a:ext>
            </a:extLst>
          </p:cNvPr>
          <p:cNvSpPr>
            <a:spLocks noGrp="1"/>
          </p:cNvSpPr>
          <p:nvPr>
            <p:ph type="body" sz="half" idx="2"/>
          </p:nvPr>
        </p:nvSpPr>
        <p:spPr>
          <a:xfrm>
            <a:off x="974526" y="1546559"/>
            <a:ext cx="10247784" cy="3618587"/>
          </a:xfrm>
        </p:spPr>
        <p:txBody>
          <a:bodyPr vert="horz" lIns="91440" tIns="45720" rIns="91440" bIns="45720" rtlCol="0" anchor="t">
            <a:noAutofit/>
          </a:bodyPr>
          <a:lstStyle/>
          <a:p>
            <a:r>
              <a:rPr lang="en-GB" sz="1400" b="1" dirty="0">
                <a:latin typeface="Times New Roman" pitchFamily="18" charset="0"/>
                <a:cs typeface="Times New Roman" pitchFamily="18" charset="0"/>
              </a:rPr>
              <a:t>What can we do to ensure we have a clean, well-maintained and safe environment for our rapidly growing Casey population?</a:t>
            </a:r>
            <a:r>
              <a:rPr lang="en-US" sz="1400" b="1" dirty="0">
                <a:latin typeface="Times New Roman" pitchFamily="18" charset="0"/>
                <a:cs typeface="Times New Roman" pitchFamily="18" charset="0"/>
              </a:rPr>
              <a:t> </a:t>
            </a:r>
          </a:p>
          <a:p>
            <a:pPr marL="285333" indent="-171450">
              <a:lnSpc>
                <a:spcPct val="100000"/>
              </a:lnSpc>
              <a:spcBef>
                <a:spcPts val="400"/>
              </a:spcBef>
              <a:buFont typeface="Arial,Sans-Serif" panose="020B0604020202020204" pitchFamily="34" charset="0"/>
              <a:buChar char="•"/>
            </a:pPr>
            <a:r>
              <a:rPr lang="en-AU" sz="1200" dirty="0">
                <a:latin typeface="Times New Roman" pitchFamily="18" charset="0"/>
                <a:cs typeface="Times New Roman" pitchFamily="18" charset="0"/>
              </a:rPr>
              <a:t>Previous consultation has identified that almost everyone surveyed (93%) believes that it is important for Council to have a plan to work towards becoming a more environmentally sustainable community</a:t>
            </a:r>
          </a:p>
          <a:p>
            <a:pPr marL="285333" lvl="1" indent="-171450">
              <a:lnSpc>
                <a:spcPct val="100000"/>
              </a:lnSpc>
              <a:spcBef>
                <a:spcPts val="400"/>
              </a:spcBef>
              <a:buFont typeface="Arial,Sans-Serif" panose="020B0604020202020204" pitchFamily="34" charset="0"/>
              <a:buChar char="•"/>
            </a:pPr>
            <a:r>
              <a:rPr lang="en-AU" sz="1200" dirty="0">
                <a:latin typeface="Times New Roman" pitchFamily="18" charset="0"/>
                <a:cs typeface="Times New Roman" pitchFamily="18" charset="0"/>
              </a:rPr>
              <a:t>Casey has only 7% remnant vegetation cover</a:t>
            </a:r>
          </a:p>
          <a:p>
            <a:pPr marL="285333" lvl="1" indent="-171450">
              <a:lnSpc>
                <a:spcPct val="100000"/>
              </a:lnSpc>
              <a:spcBef>
                <a:spcPts val="400"/>
              </a:spcBef>
              <a:buFont typeface="Arial,Sans-Serif" panose="020B0604020202020204" pitchFamily="34" charset="0"/>
              <a:buChar char="•"/>
            </a:pPr>
            <a:r>
              <a:rPr lang="en-AU" sz="1200" dirty="0">
                <a:latin typeface="Times New Roman" pitchFamily="18" charset="0"/>
                <a:cs typeface="Times New Roman" pitchFamily="18" charset="0"/>
              </a:rPr>
              <a:t>92% of Casey residents surveyed said it is important for them to have easy access to nature reserves</a:t>
            </a:r>
          </a:p>
          <a:p>
            <a:pPr marL="285333" lvl="1" indent="-171450">
              <a:lnSpc>
                <a:spcPct val="100000"/>
              </a:lnSpc>
              <a:spcBef>
                <a:spcPts val="400"/>
              </a:spcBef>
              <a:buFont typeface="Arial,Sans-Serif" panose="020B0604020202020204" pitchFamily="34" charset="0"/>
              <a:buChar char="•"/>
            </a:pPr>
            <a:r>
              <a:rPr lang="en-AU" sz="1200" dirty="0">
                <a:latin typeface="Times New Roman" pitchFamily="18" charset="0"/>
                <a:cs typeface="Times New Roman" pitchFamily="18" charset="0"/>
              </a:rPr>
              <a:t>Waste service surveys consistently show very high (above 90%) community satisfaction with kerb side services, whilst it has been found that 26% of waste placed in the bin that goes to the landfill contains recyclable material</a:t>
            </a:r>
          </a:p>
          <a:p>
            <a:pPr marL="285333" lvl="1" indent="-171450">
              <a:lnSpc>
                <a:spcPct val="100000"/>
              </a:lnSpc>
              <a:spcBef>
                <a:spcPts val="400"/>
              </a:spcBef>
              <a:buFont typeface="Arial,Sans-Serif" panose="020B0604020202020204" pitchFamily="34" charset="0"/>
              <a:buChar char="•"/>
            </a:pPr>
            <a:r>
              <a:rPr lang="en-AU" sz="1200" dirty="0">
                <a:latin typeface="Times New Roman" pitchFamily="18" charset="0"/>
                <a:cs typeface="Times New Roman" pitchFamily="18" charset="0"/>
              </a:rPr>
              <a:t>Promoting recycling and planting more indigenous trees were seen as the largest steps community can take towards improving their environment footprint</a:t>
            </a:r>
          </a:p>
          <a:p>
            <a:pPr marL="285333" lvl="1" indent="-171450">
              <a:lnSpc>
                <a:spcPct val="100000"/>
              </a:lnSpc>
              <a:spcBef>
                <a:spcPts val="400"/>
              </a:spcBef>
              <a:buFont typeface="Arial,Sans-Serif" panose="020B0604020202020204" pitchFamily="34" charset="0"/>
              <a:buChar char="•"/>
            </a:pPr>
            <a:r>
              <a:rPr lang="en-AU" sz="1200" dirty="0">
                <a:latin typeface="Times New Roman" pitchFamily="18" charset="0"/>
                <a:cs typeface="Times New Roman" pitchFamily="18" charset="0"/>
              </a:rPr>
              <a:t>The following Casey strategies are worth a read: </a:t>
            </a:r>
          </a:p>
          <a:p>
            <a:pPr marL="789304" lvl="2" indent="-171450">
              <a:lnSpc>
                <a:spcPct val="100000"/>
              </a:lnSpc>
              <a:spcBef>
                <a:spcPts val="400"/>
              </a:spcBef>
              <a:buFont typeface="Arial,Sans-Serif" panose="020B0604020202020204" pitchFamily="34" charset="0"/>
              <a:buChar char="•"/>
            </a:pPr>
            <a:r>
              <a:rPr lang="en-AU" sz="1200" dirty="0">
                <a:latin typeface="Times New Roman" pitchFamily="18" charset="0"/>
                <a:cs typeface="Times New Roman" pitchFamily="18" charset="0"/>
              </a:rPr>
              <a:t>Rethink your Waste' </a:t>
            </a:r>
            <a:r>
              <a:rPr lang="en-AU" sz="1200" dirty="0">
                <a:latin typeface="Times New Roman" pitchFamily="18" charset="0"/>
                <a:cs typeface="Times New Roman" pitchFamily="18" charset="0"/>
                <a:hlinkClick r:id="rId2"/>
              </a:rPr>
              <a:t>https://www.casey.vic.gov.au/sites/default/public/2018-10/Rethink-you-Waste-Strategy-2016_2022.pdf</a:t>
            </a:r>
            <a:endParaRPr lang="en-AU" sz="1200" dirty="0">
              <a:latin typeface="Times New Roman" pitchFamily="18" charset="0"/>
              <a:cs typeface="Times New Roman" pitchFamily="18" charset="0"/>
            </a:endParaRPr>
          </a:p>
          <a:p>
            <a:pPr marL="789304" lvl="2" indent="-171450">
              <a:lnSpc>
                <a:spcPct val="100000"/>
              </a:lnSpc>
              <a:spcBef>
                <a:spcPts val="400"/>
              </a:spcBef>
              <a:buFont typeface="Arial,Sans-Serif" panose="020B0604020202020204" pitchFamily="34" charset="0"/>
              <a:buChar char="•"/>
            </a:pPr>
            <a:r>
              <a:rPr lang="en-AU" sz="1200" dirty="0">
                <a:latin typeface="Times New Roman" pitchFamily="18" charset="0"/>
                <a:cs typeface="Times New Roman" pitchFamily="18" charset="0"/>
              </a:rPr>
              <a:t>Emissions Management Plan </a:t>
            </a:r>
            <a:r>
              <a:rPr lang="en-AU" sz="1200" dirty="0">
                <a:latin typeface="Times New Roman" pitchFamily="18" charset="0"/>
                <a:cs typeface="Times New Roman" pitchFamily="18" charset="0"/>
                <a:hlinkClick r:id="rId3"/>
              </a:rPr>
              <a:t>https://www.casey.vic.gov.au/sites/default/files/2018-09/Emissions-Management-Plan-2018-22-Attachment-A.pdf</a:t>
            </a:r>
            <a:endParaRPr lang="en-AU" sz="1200" dirty="0">
              <a:latin typeface="Times New Roman" pitchFamily="18" charset="0"/>
              <a:cs typeface="Times New Roman" pitchFamily="18" charset="0"/>
            </a:endParaRPr>
          </a:p>
          <a:p>
            <a:pPr marL="789304" lvl="2" indent="-171450">
              <a:lnSpc>
                <a:spcPct val="100000"/>
              </a:lnSpc>
              <a:spcBef>
                <a:spcPts val="400"/>
              </a:spcBef>
              <a:buFont typeface="Arial,Sans-Serif" panose="020B0604020202020204" pitchFamily="34" charset="0"/>
              <a:buChar char="•"/>
            </a:pPr>
            <a:r>
              <a:rPr lang="en-AU" sz="1200" dirty="0">
                <a:latin typeface="Times New Roman" pitchFamily="18" charset="0"/>
                <a:cs typeface="Times New Roman" pitchFamily="18" charset="0"/>
              </a:rPr>
              <a:t>Biodiversity Strategy </a:t>
            </a:r>
            <a:r>
              <a:rPr lang="en-AU" sz="1200" dirty="0">
                <a:latin typeface="Times New Roman" pitchFamily="18" charset="0"/>
                <a:cs typeface="Times New Roman" pitchFamily="18" charset="0"/>
                <a:hlinkClick r:id="rId4"/>
              </a:rPr>
              <a:t>https://www.casey.vic.gov.au/sites/default/files/2018-09/Casey-s-Biodiversity-Strategy-15-05-2018%20%281%29.pdf</a:t>
            </a:r>
            <a:endParaRPr lang="en-AU" sz="1200" dirty="0">
              <a:latin typeface="Times New Roman" pitchFamily="18" charset="0"/>
              <a:cs typeface="Times New Roman" pitchFamily="18" charset="0"/>
            </a:endParaRPr>
          </a:p>
          <a:p>
            <a:pPr marL="789722" lvl="1" indent="-285750">
              <a:lnSpc>
                <a:spcPct val="100000"/>
              </a:lnSpc>
              <a:spcBef>
                <a:spcPts val="0"/>
              </a:spcBef>
              <a:buFont typeface="Arial,Sans-Serif" panose="020B0604020202020204" pitchFamily="34" charset="0"/>
              <a:buChar char="•"/>
            </a:pPr>
            <a:endParaRPr lang="en-AU" sz="1200" dirty="0">
              <a:latin typeface="Times New Roman" pitchFamily="18" charset="0"/>
              <a:cs typeface="Times New Roman" pitchFamily="18" charset="0"/>
            </a:endParaRPr>
          </a:p>
          <a:p>
            <a:pPr marL="285750" indent="-285750">
              <a:lnSpc>
                <a:spcPct val="100000"/>
              </a:lnSpc>
              <a:spcBef>
                <a:spcPts val="0"/>
              </a:spcBef>
              <a:buFont typeface="Arial,Sans-Serif" panose="020B0604020202020204" pitchFamily="34" charset="0"/>
              <a:buChar char="•"/>
            </a:pPr>
            <a:endParaRPr lang="en-AU" sz="1200" dirty="0">
              <a:latin typeface="Times New Roman" pitchFamily="18" charset="0"/>
              <a:cs typeface="Times New Roman" pitchFamily="18" charset="0"/>
            </a:endParaRPr>
          </a:p>
          <a:p>
            <a:pPr marL="285750" indent="-285750">
              <a:lnSpc>
                <a:spcPct val="100000"/>
              </a:lnSpc>
              <a:spcBef>
                <a:spcPts val="0"/>
              </a:spcBef>
              <a:buFont typeface="Arial,Sans-Serif" panose="020B0604020202020204" pitchFamily="34" charset="0"/>
              <a:buChar char="•"/>
            </a:pPr>
            <a:endParaRPr lang="en-AU" sz="1100" dirty="0">
              <a:latin typeface="Times New Roman" pitchFamily="18" charset="0"/>
              <a:cs typeface="Times New Roman" pitchFamily="18" charset="0"/>
            </a:endParaRPr>
          </a:p>
          <a:p>
            <a:pPr marL="285750" indent="-285750">
              <a:lnSpc>
                <a:spcPct val="100000"/>
              </a:lnSpc>
              <a:spcBef>
                <a:spcPts val="0"/>
              </a:spcBef>
              <a:buFont typeface="Arial,Sans-Serif" panose="020B0604020202020204" pitchFamily="34" charset="0"/>
              <a:buChar char="•"/>
            </a:pPr>
            <a:endParaRPr lang="en-AU" sz="1100" dirty="0">
              <a:latin typeface="Times New Roman" pitchFamily="18" charset="0"/>
              <a:cs typeface="Times New Roman" pitchFamily="18" charset="0"/>
            </a:endParaRPr>
          </a:p>
          <a:p>
            <a:pPr marL="285750" indent="-285750">
              <a:lnSpc>
                <a:spcPct val="100000"/>
              </a:lnSpc>
              <a:spcBef>
                <a:spcPts val="0"/>
              </a:spcBef>
              <a:buFont typeface="Arial,Sans-Serif" panose="020B0604020202020204" pitchFamily="34" charset="0"/>
              <a:buChar char="•"/>
            </a:pPr>
            <a:endParaRPr lang="en-AU" sz="1100" dirty="0">
              <a:latin typeface="Times New Roman" pitchFamily="18" charset="0"/>
              <a:cs typeface="Times New Roman" pitchFamily="18" charset="0"/>
            </a:endParaRPr>
          </a:p>
          <a:p>
            <a:endParaRPr lang="en-US" sz="1100" dirty="0">
              <a:latin typeface="Times New Roman" pitchFamily="18" charset="0"/>
              <a:cs typeface="Times New Roman" pitchFamily="18" charset="0"/>
            </a:endParaRPr>
          </a:p>
        </p:txBody>
      </p:sp>
      <p:sp>
        <p:nvSpPr>
          <p:cNvPr id="9" name="Title 1">
            <a:extLst>
              <a:ext uri="{FF2B5EF4-FFF2-40B4-BE49-F238E27FC236}">
                <a16:creationId xmlns:a16="http://schemas.microsoft.com/office/drawing/2014/main" id="{B384155F-8A7A-1F4B-93D0-9244CEFCE21B}"/>
              </a:ext>
            </a:extLst>
          </p:cNvPr>
          <p:cNvSpPr>
            <a:spLocks noGrp="1"/>
          </p:cNvSpPr>
          <p:nvPr>
            <p:ph type="title"/>
          </p:nvPr>
        </p:nvSpPr>
        <p:spPr>
          <a:xfrm>
            <a:off x="969690" y="548008"/>
            <a:ext cx="10515600" cy="1148053"/>
          </a:xfrm>
        </p:spPr>
        <p:txBody>
          <a:bodyPr>
            <a:normAutofit/>
          </a:bodyPr>
          <a:lstStyle/>
          <a:p>
            <a:r>
              <a:rPr lang="en-US" dirty="0"/>
              <a:t>Things to consider</a:t>
            </a:r>
          </a:p>
        </p:txBody>
      </p:sp>
    </p:spTree>
    <p:extLst>
      <p:ext uri="{BB962C8B-B14F-4D97-AF65-F5344CB8AC3E}">
        <p14:creationId xmlns:p14="http://schemas.microsoft.com/office/powerpoint/2010/main" val="37391131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EAA144B1-DF7B-4FC5-9E1C-7B847F2CB706}"/>
              </a:ext>
            </a:extLst>
          </p:cNvPr>
          <p:cNvSpPr>
            <a:spLocks noGrp="1"/>
          </p:cNvSpPr>
          <p:nvPr>
            <p:ph type="body" sz="half" idx="2"/>
          </p:nvPr>
        </p:nvSpPr>
        <p:spPr>
          <a:xfrm>
            <a:off x="974526" y="1546559"/>
            <a:ext cx="10247784" cy="3618587"/>
          </a:xfrm>
        </p:spPr>
        <p:txBody>
          <a:bodyPr vert="horz" lIns="91440" tIns="45720" rIns="91440" bIns="45720" rtlCol="0" anchor="t">
            <a:noAutofit/>
          </a:bodyPr>
          <a:lstStyle/>
          <a:p>
            <a:r>
              <a:rPr lang="zh-CN" sz="1400" b="1">
                <a:latin typeface="Helvetica Light"/>
                <a:ea typeface="SimSun"/>
              </a:rPr>
              <a:t>该怎么做，才能为凯西市快速增长的人口提供干净、维护良好且安全的环境？ </a:t>
            </a:r>
          </a:p>
          <a:p>
            <a:pPr marL="285333" indent="-171450">
              <a:lnSpc>
                <a:spcPct val="100000"/>
              </a:lnSpc>
              <a:spcBef>
                <a:spcPts val="400"/>
              </a:spcBef>
              <a:buFont typeface="Arial,Sans-Serif" panose="020B0604020202020204" pitchFamily="34" charset="0"/>
              <a:buChar char="•"/>
            </a:pPr>
            <a:r>
              <a:rPr lang="zh-CN" sz="1200">
                <a:latin typeface="Helvetica Light"/>
                <a:ea typeface="SimSun"/>
              </a:rPr>
              <a:t>之前的咨询中已经表明，几乎每位受访者（93%）都坚信，通过市政府规划，努力成为一个更加环保且可持续发展的社区非常重要。</a:t>
            </a:r>
          </a:p>
          <a:p>
            <a:pPr marL="285333" lvl="1" indent="-171450">
              <a:lnSpc>
                <a:spcPct val="100000"/>
              </a:lnSpc>
              <a:spcBef>
                <a:spcPts val="400"/>
              </a:spcBef>
              <a:buFont typeface="Arial,Sans-Serif" panose="020B0604020202020204" pitchFamily="34" charset="0"/>
              <a:buChar char="•"/>
            </a:pPr>
            <a:r>
              <a:rPr lang="zh-CN" sz="1200">
                <a:latin typeface="Helvetica Light"/>
                <a:ea typeface="SimSun"/>
              </a:rPr>
              <a:t>凯西市目前只有 7% 的植被覆盖率</a:t>
            </a:r>
          </a:p>
          <a:p>
            <a:pPr marL="285333" lvl="1" indent="-171450">
              <a:lnSpc>
                <a:spcPct val="100000"/>
              </a:lnSpc>
              <a:spcBef>
                <a:spcPts val="400"/>
              </a:spcBef>
              <a:buFont typeface="Arial,Sans-Serif" panose="020B0604020202020204" pitchFamily="34" charset="0"/>
              <a:buChar char="•"/>
            </a:pPr>
            <a:r>
              <a:rPr lang="zh-CN" sz="1200">
                <a:latin typeface="Helvetica Light"/>
                <a:ea typeface="SimSun"/>
              </a:rPr>
              <a:t>92% 的受访凯西市居民都表示，能够让他们方便前往自然保护区十分重要</a:t>
            </a:r>
          </a:p>
          <a:p>
            <a:pPr marL="285333" lvl="1" indent="-171450">
              <a:lnSpc>
                <a:spcPct val="100000"/>
              </a:lnSpc>
              <a:spcBef>
                <a:spcPts val="400"/>
              </a:spcBef>
              <a:buFont typeface="Arial,Sans-Serif" panose="020B0604020202020204" pitchFamily="34" charset="0"/>
              <a:buChar char="•"/>
            </a:pPr>
            <a:r>
              <a:rPr lang="zh-CN" sz="1200">
                <a:latin typeface="Helvetica Light"/>
                <a:ea typeface="SimSun"/>
              </a:rPr>
              <a:t>垃圾服务调查的结果始终表明，社区对路边服务的满意度非常高（超过 90%）。同时还发现，在不可回收、需要倒入填埋场的垃圾桶内，仍有 26% 的可回收材料</a:t>
            </a:r>
          </a:p>
          <a:p>
            <a:pPr marL="285333" lvl="1" indent="-171450">
              <a:lnSpc>
                <a:spcPct val="100000"/>
              </a:lnSpc>
              <a:spcBef>
                <a:spcPts val="400"/>
              </a:spcBef>
              <a:buFont typeface="Arial,Sans-Serif" panose="020B0604020202020204" pitchFamily="34" charset="0"/>
              <a:buChar char="•"/>
            </a:pPr>
            <a:r>
              <a:rPr lang="zh-CN" sz="1200">
                <a:latin typeface="Helvetica Light"/>
                <a:ea typeface="SimSun"/>
              </a:rPr>
              <a:t>促进循环利用和种植更多的本土树木，被视为社区改善环境足迹所迈出的最重大步伐</a:t>
            </a:r>
          </a:p>
          <a:p>
            <a:pPr marL="285333" lvl="1" indent="-171450">
              <a:lnSpc>
                <a:spcPct val="100000"/>
              </a:lnSpc>
              <a:spcBef>
                <a:spcPts val="400"/>
              </a:spcBef>
              <a:buFont typeface="Arial,Sans-Serif" panose="020B0604020202020204" pitchFamily="34" charset="0"/>
              <a:buChar char="•"/>
            </a:pPr>
            <a:r>
              <a:rPr lang="zh-CN" sz="1200">
                <a:latin typeface="Helvetica Light"/>
                <a:ea typeface="SimSun"/>
              </a:rPr>
              <a:t>下列凯西市的战略也值得一读： </a:t>
            </a:r>
          </a:p>
          <a:p>
            <a:pPr marL="789304" lvl="2" indent="-171450">
              <a:lnSpc>
                <a:spcPct val="100000"/>
              </a:lnSpc>
              <a:spcBef>
                <a:spcPts val="400"/>
              </a:spcBef>
              <a:buFont typeface="Arial,Sans-Serif" panose="020B0604020202020204" pitchFamily="34" charset="0"/>
              <a:buChar char="•"/>
            </a:pPr>
            <a:r>
              <a:rPr lang="zh-CN" sz="1200">
                <a:latin typeface="Helvetica Light"/>
                <a:ea typeface="SimSun"/>
              </a:rPr>
              <a:t>反思垃圾问题 </a:t>
            </a:r>
            <a:r>
              <a:rPr lang="zh-CN" sz="1200">
                <a:latin typeface="Helvetica Light"/>
                <a:ea typeface="SimSun"/>
                <a:hlinkClick r:id="rId2"/>
              </a:rPr>
              <a:t>https://www.casey.vic.gov.au/sites/default/public/2018-10/Rethink-you-Waste-Strategy-2016_2022.pdf</a:t>
            </a:r>
          </a:p>
          <a:p>
            <a:pPr marL="789304" lvl="2" indent="-171450">
              <a:lnSpc>
                <a:spcPct val="100000"/>
              </a:lnSpc>
              <a:spcBef>
                <a:spcPts val="400"/>
              </a:spcBef>
              <a:buFont typeface="Arial,Sans-Serif" panose="020B0604020202020204" pitchFamily="34" charset="0"/>
              <a:buChar char="•"/>
            </a:pPr>
            <a:r>
              <a:rPr lang="zh-CN" sz="1200">
                <a:latin typeface="Helvetica Light"/>
                <a:ea typeface="SimSun"/>
              </a:rPr>
              <a:t>排放管理计划 </a:t>
            </a:r>
            <a:r>
              <a:rPr lang="zh-CN" sz="1200">
                <a:latin typeface="Helvetica Light"/>
                <a:ea typeface="SimSun"/>
                <a:hlinkClick r:id="rId3"/>
              </a:rPr>
              <a:t>https://www.casey.vic.gov.au/sites/default/files/2018-09/Emissions-Management-Plan-2018-22-Attachment-A.pdf</a:t>
            </a:r>
          </a:p>
          <a:p>
            <a:pPr marL="789304" lvl="2" indent="-171450">
              <a:lnSpc>
                <a:spcPct val="100000"/>
              </a:lnSpc>
              <a:spcBef>
                <a:spcPts val="400"/>
              </a:spcBef>
              <a:buFont typeface="Arial,Sans-Serif" panose="020B0604020202020204" pitchFamily="34" charset="0"/>
              <a:buChar char="•"/>
            </a:pPr>
            <a:r>
              <a:rPr lang="zh-CN" sz="1200">
                <a:latin typeface="Helvetica Light"/>
                <a:ea typeface="SimSun"/>
              </a:rPr>
              <a:t>生物多样性战略 </a:t>
            </a:r>
            <a:r>
              <a:rPr lang="zh-CN" sz="1200">
                <a:latin typeface="Helvetica Light"/>
                <a:ea typeface="SimSun"/>
                <a:hlinkClick r:id="rId4"/>
              </a:rPr>
              <a:t>https://www.casey.vic.gov.au/sites/default/files/2018-09/Casey-s-Biodiversity-Strategy-15-05-2018%20%281%29.pdf</a:t>
            </a:r>
          </a:p>
          <a:p>
            <a:pPr marL="789722" lvl="1" indent="-285750">
              <a:lnSpc>
                <a:spcPct val="100000"/>
              </a:lnSpc>
              <a:spcBef>
                <a:spcPts val="0"/>
              </a:spcBef>
              <a:buFont typeface="Arial,Sans-Serif" panose="020B0604020202020204" pitchFamily="34" charset="0"/>
              <a:buChar char="•"/>
            </a:pPr>
            <a:endParaRPr lang="en-AU" sz="1200" dirty="0"/>
          </a:p>
          <a:p>
            <a:pPr marL="285750" indent="-285750">
              <a:lnSpc>
                <a:spcPct val="100000"/>
              </a:lnSpc>
              <a:spcBef>
                <a:spcPts val="0"/>
              </a:spcBef>
              <a:buFont typeface="Arial,Sans-Serif" panose="020B0604020202020204" pitchFamily="34" charset="0"/>
              <a:buChar char="•"/>
            </a:pPr>
            <a:endParaRPr lang="en-AU" sz="1200" dirty="0"/>
          </a:p>
          <a:p>
            <a:pPr marL="285750" indent="-285750">
              <a:lnSpc>
                <a:spcPct val="100000"/>
              </a:lnSpc>
              <a:spcBef>
                <a:spcPts val="0"/>
              </a:spcBef>
              <a:buFont typeface="Arial,Sans-Serif" panose="020B0604020202020204" pitchFamily="34" charset="0"/>
              <a:buChar char="•"/>
            </a:pPr>
            <a:endParaRPr lang="en-AU" sz="1100" dirty="0"/>
          </a:p>
          <a:p>
            <a:pPr marL="285750" indent="-285750">
              <a:lnSpc>
                <a:spcPct val="100000"/>
              </a:lnSpc>
              <a:spcBef>
                <a:spcPts val="0"/>
              </a:spcBef>
              <a:buFont typeface="Arial,Sans-Serif" panose="020B0604020202020204" pitchFamily="34" charset="0"/>
              <a:buChar char="•"/>
            </a:pPr>
            <a:endParaRPr lang="en-AU" sz="1100" dirty="0"/>
          </a:p>
          <a:p>
            <a:pPr marL="285750" indent="-285750">
              <a:lnSpc>
                <a:spcPct val="100000"/>
              </a:lnSpc>
              <a:spcBef>
                <a:spcPts val="0"/>
              </a:spcBef>
              <a:buFont typeface="Arial,Sans-Serif" panose="020B0604020202020204" pitchFamily="34" charset="0"/>
              <a:buChar char="•"/>
            </a:pPr>
            <a:endParaRPr lang="en-AU" sz="1100" dirty="0"/>
          </a:p>
          <a:p>
            <a:endParaRPr lang="en-US" sz="1100" dirty="0"/>
          </a:p>
        </p:txBody>
      </p:sp>
      <p:sp>
        <p:nvSpPr>
          <p:cNvPr id="3" name="Title 1">
            <a:extLst>
              <a:ext uri="{FF2B5EF4-FFF2-40B4-BE49-F238E27FC236}">
                <a16:creationId xmlns:a16="http://schemas.microsoft.com/office/drawing/2014/main" id="{B384155F-8A7A-1F4B-93D0-9244CEFCE21B}"/>
              </a:ext>
            </a:extLst>
          </p:cNvPr>
          <p:cNvSpPr>
            <a:spLocks noGrp="1"/>
          </p:cNvSpPr>
          <p:nvPr>
            <p:ph type="title"/>
          </p:nvPr>
        </p:nvSpPr>
        <p:spPr>
          <a:xfrm>
            <a:off x="969690" y="548008"/>
            <a:ext cx="10515600" cy="1148053"/>
          </a:xfrm>
        </p:spPr>
        <p:txBody>
          <a:bodyPr>
            <a:normAutofit/>
          </a:bodyPr>
          <a:lstStyle/>
          <a:p>
            <a:r>
              <a:rPr lang="zh-CN"/>
              <a:t>需要考虑的事</a:t>
            </a:r>
          </a:p>
        </p:txBody>
      </p:sp>
    </p:spTree>
    <p:extLst>
      <p:ext uri="{BB962C8B-B14F-4D97-AF65-F5344CB8AC3E}">
        <p14:creationId xmlns:p14="http://schemas.microsoft.com/office/powerpoint/2010/main" val="28525986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7861867-BE86-1E43-A046-7E5FB070599F}"/>
              </a:ext>
            </a:extLst>
          </p:cNvPr>
          <p:cNvSpPr>
            <a:spLocks noGrp="1"/>
          </p:cNvSpPr>
          <p:nvPr>
            <p:ph type="title"/>
          </p:nvPr>
        </p:nvSpPr>
        <p:spPr>
          <a:xfrm>
            <a:off x="969690" y="548008"/>
            <a:ext cx="10515600" cy="1148053"/>
          </a:xfrm>
        </p:spPr>
        <p:txBody>
          <a:bodyPr>
            <a:normAutofit/>
          </a:bodyPr>
          <a:lstStyle/>
          <a:p>
            <a:r>
              <a:rPr lang="en-US" dirty="0">
                <a:solidFill>
                  <a:schemeClr val="accent2"/>
                </a:solidFill>
              </a:rPr>
              <a:t>Things to consider</a:t>
            </a:r>
          </a:p>
        </p:txBody>
      </p:sp>
      <p:sp>
        <p:nvSpPr>
          <p:cNvPr id="5" name="Text Placeholder 2">
            <a:extLst>
              <a:ext uri="{FF2B5EF4-FFF2-40B4-BE49-F238E27FC236}">
                <a16:creationId xmlns:a16="http://schemas.microsoft.com/office/drawing/2014/main" id="{75DD4989-CD36-F344-B7BD-4D608D3AA287}"/>
              </a:ext>
            </a:extLst>
          </p:cNvPr>
          <p:cNvSpPr txBox="1">
            <a:spLocks/>
          </p:cNvSpPr>
          <p:nvPr/>
        </p:nvSpPr>
        <p:spPr>
          <a:xfrm>
            <a:off x="969690" y="1696061"/>
            <a:ext cx="11071634" cy="459564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200" b="0" i="0" kern="1200">
                <a:solidFill>
                  <a:schemeClr val="tx1"/>
                </a:solidFill>
                <a:latin typeface="Helvetica Light" panose="020B0403020202020204" pitchFamily="34" charset="0"/>
                <a:ea typeface="+mn-ea"/>
                <a:cs typeface="+mn-cs"/>
              </a:defRPr>
            </a:lvl1pPr>
            <a:lvl2pPr marL="503972" indent="0" algn="l" defTabSz="914400" rtl="0" eaLnBrk="1" latinLnBrk="0" hangingPunct="1">
              <a:lnSpc>
                <a:spcPct val="90000"/>
              </a:lnSpc>
              <a:spcBef>
                <a:spcPts val="500"/>
              </a:spcBef>
              <a:buFont typeface="Arial" panose="020B0604020202020204" pitchFamily="34" charset="0"/>
              <a:buNone/>
              <a:defRPr sz="1543" b="0" i="0" kern="1200">
                <a:solidFill>
                  <a:schemeClr val="tx1"/>
                </a:solidFill>
                <a:latin typeface="Helvetica Light" panose="020B0403020202020204" pitchFamily="34" charset="0"/>
                <a:ea typeface="+mn-ea"/>
                <a:cs typeface="+mn-cs"/>
              </a:defRPr>
            </a:lvl2pPr>
            <a:lvl3pPr marL="1007943" indent="0" algn="l" defTabSz="914400" rtl="0" eaLnBrk="1" latinLnBrk="0" hangingPunct="1">
              <a:lnSpc>
                <a:spcPct val="90000"/>
              </a:lnSpc>
              <a:spcBef>
                <a:spcPts val="500"/>
              </a:spcBef>
              <a:buFont typeface="Arial" panose="020B0604020202020204" pitchFamily="34" charset="0"/>
              <a:buNone/>
              <a:defRPr sz="1323" b="0" i="0" kern="1200">
                <a:solidFill>
                  <a:schemeClr val="tx1"/>
                </a:solidFill>
                <a:latin typeface="Helvetica Light" panose="020B0403020202020204" pitchFamily="34" charset="0"/>
                <a:ea typeface="+mn-ea"/>
                <a:cs typeface="+mn-cs"/>
              </a:defRPr>
            </a:lvl3pPr>
            <a:lvl4pPr marL="1511915" indent="0" algn="l" defTabSz="914400" rtl="0" eaLnBrk="1" latinLnBrk="0" hangingPunct="1">
              <a:lnSpc>
                <a:spcPct val="90000"/>
              </a:lnSpc>
              <a:spcBef>
                <a:spcPts val="500"/>
              </a:spcBef>
              <a:buFont typeface="Arial" panose="020B0604020202020204" pitchFamily="34" charset="0"/>
              <a:buNone/>
              <a:defRPr sz="1102" b="0" i="0" kern="1200">
                <a:solidFill>
                  <a:schemeClr val="tx1"/>
                </a:solidFill>
                <a:latin typeface="Helvetica Light" panose="020B0403020202020204" pitchFamily="34" charset="0"/>
                <a:ea typeface="+mn-ea"/>
                <a:cs typeface="+mn-cs"/>
              </a:defRPr>
            </a:lvl4pPr>
            <a:lvl5pPr marL="2015886" indent="0" algn="l" defTabSz="914400" rtl="0" eaLnBrk="1" latinLnBrk="0" hangingPunct="1">
              <a:lnSpc>
                <a:spcPct val="90000"/>
              </a:lnSpc>
              <a:spcBef>
                <a:spcPts val="500"/>
              </a:spcBef>
              <a:buFont typeface="Arial" panose="020B0604020202020204" pitchFamily="34" charset="0"/>
              <a:buNone/>
              <a:defRPr sz="1102" b="0" i="0" kern="1200">
                <a:solidFill>
                  <a:schemeClr val="tx1"/>
                </a:solidFill>
                <a:latin typeface="Helvetica Light" panose="020B0403020202020204" pitchFamily="34" charset="0"/>
                <a:ea typeface="+mn-ea"/>
                <a:cs typeface="+mn-cs"/>
              </a:defRPr>
            </a:lvl5pPr>
            <a:lvl6pPr marL="2519858"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6pPr>
            <a:lvl7pPr marL="3023829"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7pPr>
            <a:lvl8pPr marL="3527801"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8pPr>
            <a:lvl9pPr marL="4031772"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9pPr>
          </a:lstStyle>
          <a:p>
            <a:r>
              <a:rPr lang="en-US" sz="1400" b="1" dirty="0">
                <a:latin typeface="Helvetica Light"/>
              </a:rPr>
              <a:t>How can we better prepare for more frequent extreme weather events, such as severe storms and bushfires over the coming years and decades?</a:t>
            </a:r>
          </a:p>
          <a:p>
            <a:pPr marL="285750" indent="-285750">
              <a:lnSpc>
                <a:spcPct val="100000"/>
              </a:lnSpc>
              <a:spcBef>
                <a:spcPts val="0"/>
              </a:spcBef>
              <a:buChar char="•"/>
            </a:pPr>
            <a:endParaRPr lang="en-AU" sz="1100" dirty="0">
              <a:latin typeface="Helvetica Light"/>
            </a:endParaRPr>
          </a:p>
          <a:p>
            <a:pPr marL="285750" indent="-285750">
              <a:lnSpc>
                <a:spcPct val="100000"/>
              </a:lnSpc>
              <a:spcBef>
                <a:spcPts val="400"/>
              </a:spcBef>
              <a:buFont typeface="Arial" panose="020B0604020202020204" pitchFamily="34" charset="0"/>
              <a:buChar char="•"/>
            </a:pPr>
            <a:r>
              <a:rPr lang="en-AU" sz="1200" dirty="0">
                <a:latin typeface="Helvetica Light"/>
              </a:rPr>
              <a:t>Casey is expected to be hotter and drier. This is due to the combination of higher temperatures, increased evaporation, and the reduction in annual rainfall. The drier landscape will result in an increased risk of bushfires.</a:t>
            </a:r>
            <a:endParaRPr lang="en-GB" sz="1200" dirty="0"/>
          </a:p>
          <a:p>
            <a:pPr marL="285750" indent="-285750">
              <a:lnSpc>
                <a:spcPct val="100000"/>
              </a:lnSpc>
              <a:spcBef>
                <a:spcPts val="400"/>
              </a:spcBef>
              <a:buChar char="•"/>
            </a:pPr>
            <a:r>
              <a:rPr lang="en-AU" sz="1200" dirty="0">
                <a:latin typeface="Helvetica Light"/>
              </a:rPr>
              <a:t>Impacts from this include increased demand for emergency response, medical assistance and recovery; impacts on public facilities including schools, reserves and parks; and health impacts from decreased air quality.</a:t>
            </a:r>
            <a:endParaRPr lang="en-AU" sz="1200" dirty="0"/>
          </a:p>
          <a:p>
            <a:pPr marL="285750" indent="-285750">
              <a:lnSpc>
                <a:spcPct val="100000"/>
              </a:lnSpc>
              <a:spcBef>
                <a:spcPts val="400"/>
              </a:spcBef>
              <a:buFont typeface="Arial" panose="020B0604020202020204" pitchFamily="34" charset="0"/>
              <a:buChar char="•"/>
            </a:pPr>
            <a:r>
              <a:rPr lang="en-AU" sz="1200" dirty="0">
                <a:latin typeface="Helvetica Light"/>
              </a:rPr>
              <a:t>The CSIRO predicts rainfall will decrease by 8% in 2030 and 23% by 2070.</a:t>
            </a:r>
          </a:p>
          <a:p>
            <a:pPr marL="285750" indent="-285750">
              <a:lnSpc>
                <a:spcPct val="100000"/>
              </a:lnSpc>
              <a:spcBef>
                <a:spcPts val="400"/>
              </a:spcBef>
              <a:buChar char="•"/>
            </a:pPr>
            <a:r>
              <a:rPr lang="en-AU" sz="1200" dirty="0">
                <a:latin typeface="Helvetica Light"/>
              </a:rPr>
              <a:t>Although there will be less average rainfall, when it does rain, storm events are likely to be more extreme. Increased rainfall intensity may cause flash flooding and the strength and frequency of wind is also expected to increase.</a:t>
            </a:r>
          </a:p>
          <a:p>
            <a:pPr marL="285750" indent="-285750">
              <a:lnSpc>
                <a:spcPct val="100000"/>
              </a:lnSpc>
              <a:spcBef>
                <a:spcPts val="400"/>
              </a:spcBef>
              <a:buChar char="•"/>
            </a:pPr>
            <a:r>
              <a:rPr lang="en-AU" sz="1200" dirty="0">
                <a:latin typeface="Helvetica Light"/>
              </a:rPr>
              <a:t>Sea levels have already risen and this is projected to continue. The effects of sea level rise will be most pronounced during extreme tides and storm events when the effects of wind amplify the height and force of waves. Sea levels are predicted to rise up to 490mm in 2070.</a:t>
            </a:r>
            <a:endParaRPr lang="en-AU" sz="1200" dirty="0"/>
          </a:p>
          <a:p>
            <a:pPr marL="285750" indent="-285750">
              <a:lnSpc>
                <a:spcPct val="100000"/>
              </a:lnSpc>
              <a:spcBef>
                <a:spcPts val="400"/>
              </a:spcBef>
              <a:buChar char="•"/>
            </a:pPr>
            <a:r>
              <a:rPr lang="en-AU" sz="1200" dirty="0">
                <a:latin typeface="Helvetica Light"/>
              </a:rPr>
              <a:t>Impacts from sea level rise will be flooding in low-lying residential and commercial properties, damage or loss of beaches, coastal wetlands and foreshore reserves and their amenities, as well as negative impacts on businesses dependent on beach-related tourism.</a:t>
            </a:r>
            <a:endParaRPr lang="en-AU" sz="1200" dirty="0"/>
          </a:p>
          <a:p>
            <a:pPr marL="285750" indent="-285750">
              <a:lnSpc>
                <a:spcPct val="100000"/>
              </a:lnSpc>
              <a:spcBef>
                <a:spcPts val="400"/>
              </a:spcBef>
              <a:buChar char="•"/>
            </a:pPr>
            <a:r>
              <a:rPr lang="en-AU" sz="1200" dirty="0">
                <a:latin typeface="Helvetica Light"/>
              </a:rPr>
              <a:t>Action by individuals and the community can scale up and create a collective change to mitigate climate change. Some of the areas to consider are: improving household efficiency, understanding energy use, using sustainable transport such as bikes, reducing consumption and waste generation. </a:t>
            </a:r>
          </a:p>
          <a:p>
            <a:pPr marL="285750" indent="-285750">
              <a:lnSpc>
                <a:spcPct val="100000"/>
              </a:lnSpc>
              <a:spcBef>
                <a:spcPts val="400"/>
              </a:spcBef>
              <a:buChar char="•"/>
            </a:pPr>
            <a:r>
              <a:rPr lang="en-AU" sz="1200" dirty="0">
                <a:latin typeface="Helvetica Light"/>
              </a:rPr>
              <a:t>More information can be found •</a:t>
            </a:r>
            <a:r>
              <a:rPr lang="en-AU" sz="1200" dirty="0">
                <a:latin typeface="Helvetica Light"/>
                <a:hlinkClick r:id="rId2"/>
              </a:rPr>
              <a:t>https://www.seccca.org.au/</a:t>
            </a:r>
          </a:p>
          <a:p>
            <a:pPr>
              <a:lnSpc>
                <a:spcPct val="100000"/>
              </a:lnSpc>
              <a:spcBef>
                <a:spcPts val="400"/>
              </a:spcBef>
            </a:pPr>
            <a:r>
              <a:rPr lang="en-AU" sz="1200" dirty="0">
                <a:latin typeface="Helvetica Light"/>
              </a:rPr>
              <a:t>       and at </a:t>
            </a:r>
            <a:r>
              <a:rPr lang="en-AU" sz="1200" dirty="0">
                <a:latin typeface="Helvetica Light"/>
                <a:hlinkClick r:id="rId3"/>
              </a:rPr>
              <a:t>https://www.casey.vic.gov.au/sites/default/files-public/user-files/Waste%20%26%20environment/Guides/Climate_Change_booklet.pdf</a:t>
            </a:r>
            <a:r>
              <a:rPr lang="en-AU" sz="1200" dirty="0">
                <a:latin typeface="Helvetica Light"/>
              </a:rPr>
              <a:t> </a:t>
            </a:r>
            <a:endParaRPr lang="en-AU" sz="1200" dirty="0"/>
          </a:p>
          <a:p>
            <a:pPr marL="617855" lvl="1">
              <a:lnSpc>
                <a:spcPct val="100000"/>
              </a:lnSpc>
              <a:spcBef>
                <a:spcPts val="0"/>
              </a:spcBef>
            </a:pPr>
            <a:endParaRPr lang="en-AU" sz="1100" dirty="0"/>
          </a:p>
          <a:p>
            <a:endParaRPr lang="en-US" dirty="0"/>
          </a:p>
        </p:txBody>
      </p:sp>
    </p:spTree>
    <p:extLst>
      <p:ext uri="{BB962C8B-B14F-4D97-AF65-F5344CB8AC3E}">
        <p14:creationId xmlns:p14="http://schemas.microsoft.com/office/powerpoint/2010/main" val="7343358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61867-BE86-1E43-A046-7E5FB070599F}"/>
              </a:ext>
            </a:extLst>
          </p:cNvPr>
          <p:cNvSpPr>
            <a:spLocks noGrp="1"/>
          </p:cNvSpPr>
          <p:nvPr>
            <p:ph type="title"/>
          </p:nvPr>
        </p:nvSpPr>
        <p:spPr>
          <a:xfrm>
            <a:off x="969690" y="548008"/>
            <a:ext cx="10515600" cy="1148053"/>
          </a:xfrm>
        </p:spPr>
        <p:txBody>
          <a:bodyPr>
            <a:normAutofit/>
          </a:bodyPr>
          <a:lstStyle/>
          <a:p>
            <a:r>
              <a:rPr lang="zh-CN">
                <a:solidFill>
                  <a:schemeClr val="accent2"/>
                </a:solidFill>
              </a:rPr>
              <a:t>需要考虑的事</a:t>
            </a:r>
          </a:p>
        </p:txBody>
      </p:sp>
      <p:sp>
        <p:nvSpPr>
          <p:cNvPr id="3" name="Text Placeholder 2">
            <a:extLst>
              <a:ext uri="{FF2B5EF4-FFF2-40B4-BE49-F238E27FC236}">
                <a16:creationId xmlns:a16="http://schemas.microsoft.com/office/drawing/2014/main" id="{75DD4989-CD36-F344-B7BD-4D608D3AA287}"/>
              </a:ext>
            </a:extLst>
          </p:cNvPr>
          <p:cNvSpPr txBox="1">
            <a:spLocks/>
          </p:cNvSpPr>
          <p:nvPr/>
        </p:nvSpPr>
        <p:spPr>
          <a:xfrm>
            <a:off x="969690" y="1696061"/>
            <a:ext cx="11071634" cy="459564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200" b="0" i="0" kern="1200">
                <a:solidFill>
                  <a:schemeClr val="tx1"/>
                </a:solidFill>
                <a:latin typeface="Helvetica Light" panose="020B0403020202020204" pitchFamily="34" charset="0"/>
                <a:ea typeface="+mn-ea"/>
                <a:cs typeface="+mn-cs"/>
              </a:defRPr>
            </a:lvl1pPr>
            <a:lvl2pPr marL="503972" indent="0" algn="l" defTabSz="914400" rtl="0" eaLnBrk="1" latinLnBrk="0" hangingPunct="1">
              <a:lnSpc>
                <a:spcPct val="90000"/>
              </a:lnSpc>
              <a:spcBef>
                <a:spcPts val="500"/>
              </a:spcBef>
              <a:buFont typeface="Arial" panose="020B0604020202020204" pitchFamily="34" charset="0"/>
              <a:buNone/>
              <a:defRPr sz="1543" b="0" i="0" kern="1200">
                <a:solidFill>
                  <a:schemeClr val="tx1"/>
                </a:solidFill>
                <a:latin typeface="Helvetica Light" panose="020B0403020202020204" pitchFamily="34" charset="0"/>
                <a:ea typeface="+mn-ea"/>
                <a:cs typeface="+mn-cs"/>
              </a:defRPr>
            </a:lvl2pPr>
            <a:lvl3pPr marL="1007943" indent="0" algn="l" defTabSz="914400" rtl="0" eaLnBrk="1" latinLnBrk="0" hangingPunct="1">
              <a:lnSpc>
                <a:spcPct val="90000"/>
              </a:lnSpc>
              <a:spcBef>
                <a:spcPts val="500"/>
              </a:spcBef>
              <a:buFont typeface="Arial" panose="020B0604020202020204" pitchFamily="34" charset="0"/>
              <a:buNone/>
              <a:defRPr sz="1323" b="0" i="0" kern="1200">
                <a:solidFill>
                  <a:schemeClr val="tx1"/>
                </a:solidFill>
                <a:latin typeface="Helvetica Light" panose="020B0403020202020204" pitchFamily="34" charset="0"/>
                <a:ea typeface="+mn-ea"/>
                <a:cs typeface="+mn-cs"/>
              </a:defRPr>
            </a:lvl3pPr>
            <a:lvl4pPr marL="1511915" indent="0" algn="l" defTabSz="914400" rtl="0" eaLnBrk="1" latinLnBrk="0" hangingPunct="1">
              <a:lnSpc>
                <a:spcPct val="90000"/>
              </a:lnSpc>
              <a:spcBef>
                <a:spcPts val="500"/>
              </a:spcBef>
              <a:buFont typeface="Arial" panose="020B0604020202020204" pitchFamily="34" charset="0"/>
              <a:buNone/>
              <a:defRPr sz="1102" b="0" i="0" kern="1200">
                <a:solidFill>
                  <a:schemeClr val="tx1"/>
                </a:solidFill>
                <a:latin typeface="Helvetica Light" panose="020B0403020202020204" pitchFamily="34" charset="0"/>
                <a:ea typeface="+mn-ea"/>
                <a:cs typeface="+mn-cs"/>
              </a:defRPr>
            </a:lvl4pPr>
            <a:lvl5pPr marL="2015886" indent="0" algn="l" defTabSz="914400" rtl="0" eaLnBrk="1" latinLnBrk="0" hangingPunct="1">
              <a:lnSpc>
                <a:spcPct val="90000"/>
              </a:lnSpc>
              <a:spcBef>
                <a:spcPts val="500"/>
              </a:spcBef>
              <a:buFont typeface="Arial" panose="020B0604020202020204" pitchFamily="34" charset="0"/>
              <a:buNone/>
              <a:defRPr sz="1102" b="0" i="0" kern="1200">
                <a:solidFill>
                  <a:schemeClr val="tx1"/>
                </a:solidFill>
                <a:latin typeface="Helvetica Light" panose="020B0403020202020204" pitchFamily="34" charset="0"/>
                <a:ea typeface="+mn-ea"/>
                <a:cs typeface="+mn-cs"/>
              </a:defRPr>
            </a:lvl5pPr>
            <a:lvl6pPr marL="2519858"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6pPr>
            <a:lvl7pPr marL="3023829"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7pPr>
            <a:lvl8pPr marL="3527801"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8pPr>
            <a:lvl9pPr marL="4031772"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9pPr>
          </a:lstStyle>
          <a:p>
            <a:r>
              <a:rPr lang="zh-CN" sz="1400" b="1">
                <a:latin typeface="Helvetica Light"/>
                <a:ea typeface="SimSun"/>
              </a:rPr>
              <a:t>该怎么做，才能为更频繁的极端气候情况做好准备，比如在过去十年以及未来几年中愈演愈烈的风暴和山火？</a:t>
            </a:r>
          </a:p>
          <a:p>
            <a:pPr marL="285750" indent="-285750">
              <a:lnSpc>
                <a:spcPct val="100000"/>
              </a:lnSpc>
              <a:spcBef>
                <a:spcPts val="0"/>
              </a:spcBef>
              <a:buChar char="•"/>
            </a:pPr>
            <a:endParaRPr lang="en-AU" sz="1100" dirty="0">
              <a:latin typeface="Helvetica Light"/>
            </a:endParaRPr>
          </a:p>
          <a:p>
            <a:pPr marL="285750" indent="-285750">
              <a:lnSpc>
                <a:spcPct val="100000"/>
              </a:lnSpc>
              <a:spcBef>
                <a:spcPts val="400"/>
              </a:spcBef>
              <a:buFont typeface="Arial" panose="020B0604020202020204" pitchFamily="34" charset="0"/>
              <a:buChar char="•"/>
            </a:pPr>
            <a:r>
              <a:rPr lang="zh-CN" sz="1200">
                <a:latin typeface="Helvetica Light"/>
                <a:ea typeface="SimSun"/>
              </a:rPr>
              <a:t>凯西市预计会变的越来越炎热和干燥。因为在高温后的蒸发量会增加，年降雨量减少。更干燥的地形会导致森林起火的风险增加。</a:t>
            </a:r>
          </a:p>
          <a:p>
            <a:pPr marL="285750" indent="-285750">
              <a:lnSpc>
                <a:spcPct val="100000"/>
              </a:lnSpc>
              <a:spcBef>
                <a:spcPts val="400"/>
              </a:spcBef>
              <a:buChar char="•"/>
            </a:pPr>
            <a:r>
              <a:rPr lang="zh-CN" sz="1200">
                <a:latin typeface="Helvetica Light"/>
                <a:ea typeface="SimSun"/>
              </a:rPr>
              <a:t>受此影响，社会对紧急响应、医疗援助和康复的需求也会增加；包括学校、保护区和公园等公共设施会受到影响；空气质量降低也会对健康有所影响。</a:t>
            </a:r>
          </a:p>
          <a:p>
            <a:pPr marL="285750" indent="-285750">
              <a:lnSpc>
                <a:spcPct val="100000"/>
              </a:lnSpc>
              <a:spcBef>
                <a:spcPts val="400"/>
              </a:spcBef>
              <a:buFont typeface="Arial" panose="020B0604020202020204" pitchFamily="34" charset="0"/>
              <a:buChar char="•"/>
            </a:pPr>
            <a:r>
              <a:rPr lang="zh-CN" sz="1200">
                <a:latin typeface="Helvetica Light"/>
                <a:ea typeface="SimSun"/>
              </a:rPr>
              <a:t>据 CSIRO 预测，到 2030 年降雨量会减少 8%；到 2070 年则会减少 23%。</a:t>
            </a:r>
          </a:p>
          <a:p>
            <a:pPr marL="285750" indent="-285750">
              <a:lnSpc>
                <a:spcPct val="100000"/>
              </a:lnSpc>
              <a:spcBef>
                <a:spcPts val="400"/>
              </a:spcBef>
              <a:buChar char="•"/>
            </a:pPr>
            <a:r>
              <a:rPr lang="zh-CN" sz="1200">
                <a:latin typeface="Helvetica Light"/>
                <a:ea typeface="SimSun"/>
              </a:rPr>
              <a:t>尽管平均降雨量会更低，但在下雨时，风暴很可能会更加剧烈。降雨强度增加可能会造成突发洪水，风力和频率也会有所增加。</a:t>
            </a:r>
          </a:p>
          <a:p>
            <a:pPr marL="285750" indent="-285750">
              <a:lnSpc>
                <a:spcPct val="100000"/>
              </a:lnSpc>
              <a:spcBef>
                <a:spcPts val="400"/>
              </a:spcBef>
              <a:buChar char="•"/>
            </a:pPr>
            <a:r>
              <a:rPr lang="zh-CN" sz="1200">
                <a:latin typeface="Helvetica Light"/>
                <a:ea typeface="SimSun"/>
              </a:rPr>
              <a:t>海平面已经在升高，预计仍将继续。在极端潮汐和风暴活动中，海平面上升的影响最为显著，因为风的影响会放大波浪的高度和力量。到 2070 年，预计海平面将上升 490mm。</a:t>
            </a:r>
          </a:p>
          <a:p>
            <a:pPr marL="285750" indent="-285750">
              <a:lnSpc>
                <a:spcPct val="100000"/>
              </a:lnSpc>
              <a:spcBef>
                <a:spcPts val="400"/>
              </a:spcBef>
              <a:buChar char="•"/>
            </a:pPr>
            <a:r>
              <a:rPr lang="zh-CN" sz="1200">
                <a:latin typeface="Helvetica Light"/>
                <a:ea typeface="SimSun"/>
              </a:rPr>
              <a:t>海平面上升将会冲毁低洼的民宅和商业地产，破坏或损毁海滩，沿海湿地和海岸保护区及其便利设施，对依赖于海滩旅游业的企业造成负面影响。</a:t>
            </a:r>
          </a:p>
          <a:p>
            <a:pPr marL="285750" indent="-285750">
              <a:lnSpc>
                <a:spcPct val="100000"/>
              </a:lnSpc>
              <a:spcBef>
                <a:spcPts val="400"/>
              </a:spcBef>
              <a:buChar char="•"/>
            </a:pPr>
            <a:r>
              <a:rPr lang="zh-CN" sz="1200">
                <a:latin typeface="Helvetica Light"/>
                <a:ea typeface="SimSun"/>
              </a:rPr>
              <a:t>通过个人和社区行动可以扩大规模，齐心协力做出改变，减轻气候变化。需要考虑的领域包括：提高家居生活效率、理解能源使用、使用可持续发展的交通工具，如自行车，减少消耗和垃圾的产生。 </a:t>
            </a:r>
          </a:p>
          <a:p>
            <a:pPr marL="285750" indent="-285750">
              <a:lnSpc>
                <a:spcPct val="100000"/>
              </a:lnSpc>
              <a:spcBef>
                <a:spcPts val="400"/>
              </a:spcBef>
              <a:buChar char="•"/>
            </a:pPr>
            <a:r>
              <a:rPr lang="zh-CN" sz="1200">
                <a:latin typeface="Helvetica Light"/>
                <a:ea typeface="SimSun"/>
              </a:rPr>
              <a:t>了解更多详情，请参考•</a:t>
            </a:r>
            <a:r>
              <a:rPr lang="zh-CN" sz="1200">
                <a:latin typeface="Helvetica Light"/>
                <a:ea typeface="SimSun"/>
                <a:hlinkClick r:id="rId2"/>
              </a:rPr>
              <a:t>https://www.seccca.org.au/</a:t>
            </a:r>
          </a:p>
          <a:p>
            <a:pPr>
              <a:lnSpc>
                <a:spcPct val="100000"/>
              </a:lnSpc>
              <a:spcBef>
                <a:spcPts val="400"/>
              </a:spcBef>
            </a:pPr>
            <a:r>
              <a:rPr lang="zh-CN" sz="1200">
                <a:latin typeface="Helvetica Light"/>
                <a:ea typeface="SimSun"/>
              </a:rPr>
              <a:t>       以及 </a:t>
            </a:r>
            <a:r>
              <a:rPr lang="zh-CN" sz="1200">
                <a:latin typeface="Helvetica Light"/>
                <a:ea typeface="SimSun"/>
                <a:hlinkClick r:id="rId3"/>
              </a:rPr>
              <a:t>https://www.casey.vic.gov.au/sites/default/files-public/user-files/Waste%20%26%20environment/Guides/Climate_Change_booklet.pdf</a:t>
            </a:r>
            <a:r>
              <a:rPr lang="zh-CN" sz="1200">
                <a:latin typeface="Helvetica Light"/>
                <a:ea typeface="SimSun"/>
              </a:rPr>
              <a:t> </a:t>
            </a:r>
          </a:p>
          <a:p>
            <a:pPr marL="617855" lvl="1">
              <a:lnSpc>
                <a:spcPct val="100000"/>
              </a:lnSpc>
              <a:spcBef>
                <a:spcPts val="0"/>
              </a:spcBef>
            </a:pPr>
            <a:endParaRPr lang="en-AU" sz="1100" dirty="0"/>
          </a:p>
          <a:p>
            <a:endParaRPr lang="en-US" dirty="0"/>
          </a:p>
        </p:txBody>
      </p:sp>
    </p:spTree>
    <p:extLst>
      <p:ext uri="{BB962C8B-B14F-4D97-AF65-F5344CB8AC3E}">
        <p14:creationId xmlns:p14="http://schemas.microsoft.com/office/powerpoint/2010/main" val="6774809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BE48-C2B1-DC4D-AC2B-777347D99A59}"/>
              </a:ext>
            </a:extLst>
          </p:cNvPr>
          <p:cNvSpPr>
            <a:spLocks noGrp="1"/>
          </p:cNvSpPr>
          <p:nvPr>
            <p:ph type="title"/>
          </p:nvPr>
        </p:nvSpPr>
        <p:spPr>
          <a:xfrm>
            <a:off x="969690" y="548008"/>
            <a:ext cx="10201893" cy="1148053"/>
          </a:xfrm>
        </p:spPr>
        <p:txBody>
          <a:bodyPr>
            <a:noAutofit/>
          </a:bodyPr>
          <a:lstStyle/>
          <a:p>
            <a:r>
              <a:rPr lang="en-AU"/>
              <a:t>Now bring your conversation to life!!</a:t>
            </a:r>
            <a:endParaRPr lang="en-US"/>
          </a:p>
        </p:txBody>
      </p:sp>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2"/>
          </p:nvPr>
        </p:nvSpPr>
        <p:spPr>
          <a:xfrm>
            <a:off x="974526" y="1696061"/>
            <a:ext cx="10536522" cy="4966891"/>
          </a:xfrm>
        </p:spPr>
        <p:txBody>
          <a:bodyPr>
            <a:noAutofit/>
          </a:bodyPr>
          <a:lstStyle/>
          <a:p>
            <a:pPr>
              <a:spcAft>
                <a:spcPts val="600"/>
              </a:spcAft>
            </a:pPr>
            <a:r>
              <a:rPr lang="en-AU" sz="1400" dirty="0">
                <a:latin typeface="Times New Roman" pitchFamily="18" charset="0"/>
                <a:cs typeface="Times New Roman" pitchFamily="18" charset="0"/>
              </a:rPr>
              <a:t>We’ve set up a number of ways to submit your feedback once you’ve had your discussion.  </a:t>
            </a:r>
          </a:p>
          <a:p>
            <a:pPr>
              <a:spcBef>
                <a:spcPts val="400"/>
              </a:spcBef>
            </a:pPr>
            <a:r>
              <a:rPr lang="en-AU" sz="1400" dirty="0">
                <a:latin typeface="Times New Roman" pitchFamily="18" charset="0"/>
                <a:cs typeface="Times New Roman" pitchFamily="18" charset="0"/>
              </a:rPr>
              <a:t>You can:</a:t>
            </a:r>
          </a:p>
          <a:p>
            <a:pPr marL="342900" indent="-342900">
              <a:spcAft>
                <a:spcPts val="600"/>
              </a:spcAft>
              <a:buFont typeface="+mj-lt"/>
              <a:buAutoNum type="arabicPeriod"/>
            </a:pPr>
            <a:r>
              <a:rPr lang="en-AU" sz="1400" dirty="0">
                <a:latin typeface="Times New Roman" pitchFamily="18" charset="0"/>
                <a:cs typeface="Times New Roman" pitchFamily="18" charset="0"/>
              </a:rPr>
              <a:t>Have your discussion together and then you can each individually respond using the </a:t>
            </a:r>
            <a:r>
              <a:rPr lang="en-AU" sz="1400" dirty="0">
                <a:latin typeface="Times New Roman" pitchFamily="18" charset="0"/>
                <a:cs typeface="Times New Roman" pitchFamily="18" charset="0"/>
                <a:hlinkClick r:id="rId2"/>
              </a:rPr>
              <a:t>Casey Conversations </a:t>
            </a:r>
            <a:r>
              <a:rPr lang="en-AU" sz="1400" dirty="0">
                <a:latin typeface="Times New Roman" pitchFamily="18" charset="0"/>
                <a:cs typeface="Times New Roman" pitchFamily="18" charset="0"/>
              </a:rPr>
              <a:t>website – either through the ‘Join Live’ or ‘Questionnaire’ tools</a:t>
            </a:r>
          </a:p>
          <a:p>
            <a:pPr marL="342900" indent="-342900">
              <a:spcAft>
                <a:spcPts val="600"/>
              </a:spcAft>
              <a:buFont typeface="+mj-lt"/>
              <a:buAutoNum type="arabicPeriod"/>
            </a:pPr>
            <a:r>
              <a:rPr lang="en-AU" sz="1400" dirty="0">
                <a:latin typeface="Times New Roman" pitchFamily="18" charset="0"/>
                <a:cs typeface="Times New Roman" pitchFamily="18" charset="0"/>
              </a:rPr>
              <a:t>Enter feedback directly whilst together into the Shape Your City ‘Join Live’ tool on </a:t>
            </a:r>
            <a:r>
              <a:rPr lang="en-AU" sz="1400" dirty="0">
                <a:latin typeface="Times New Roman" pitchFamily="18" charset="0"/>
                <a:cs typeface="Times New Roman" pitchFamily="18" charset="0"/>
                <a:hlinkClick r:id="rId2"/>
              </a:rPr>
              <a:t>Casey Conversations</a:t>
            </a:r>
            <a:r>
              <a:rPr lang="en-AU" sz="1400" dirty="0">
                <a:latin typeface="Times New Roman" pitchFamily="18" charset="0"/>
                <a:cs typeface="Times New Roman" pitchFamily="18" charset="0"/>
              </a:rPr>
              <a:t>. Individuals in your group can suggest their ideas and like or unlike comments, helping you as the host prioritise actions or ideas. </a:t>
            </a:r>
          </a:p>
          <a:p>
            <a:pPr marL="342900" indent="-342900">
              <a:spcAft>
                <a:spcPts val="600"/>
              </a:spcAft>
              <a:buFont typeface="+mj-lt"/>
              <a:buAutoNum type="arabicPeriod"/>
            </a:pPr>
            <a:r>
              <a:rPr lang="en-AU" sz="1400" dirty="0">
                <a:latin typeface="Times New Roman" pitchFamily="18" charset="0"/>
                <a:cs typeface="Times New Roman" pitchFamily="18" charset="0"/>
              </a:rPr>
              <a:t>Have your discussion and take notes in a document type like Microsoft Word, or the attached PDF pages.  These can be sent into the Council via </a:t>
            </a:r>
            <a:r>
              <a:rPr lang="en-AU" sz="1400" dirty="0">
                <a:latin typeface="Times New Roman" pitchFamily="18" charset="0"/>
                <a:cs typeface="Times New Roman" pitchFamily="18" charset="0"/>
                <a:hlinkClick r:id="rId3"/>
              </a:rPr>
              <a:t>communityengagement@casey.vic.gov.au</a:t>
            </a:r>
            <a:endParaRPr lang="en-AU" sz="1400" dirty="0">
              <a:latin typeface="Times New Roman" pitchFamily="18" charset="0"/>
              <a:cs typeface="Times New Roman" pitchFamily="18" charset="0"/>
            </a:endParaRPr>
          </a:p>
          <a:p>
            <a:pPr marL="342900" indent="-342900">
              <a:spcAft>
                <a:spcPts val="600"/>
              </a:spcAft>
              <a:buFont typeface="+mj-lt"/>
              <a:buAutoNum type="arabicPeriod"/>
            </a:pPr>
            <a:r>
              <a:rPr lang="en-AU" sz="1400" dirty="0">
                <a:latin typeface="Times New Roman" pitchFamily="18" charset="0"/>
                <a:cs typeface="Times New Roman" pitchFamily="18" charset="0"/>
              </a:rPr>
              <a:t>Have some fun and record your discussion as a video or in interview style! These can be sent into the Council via </a:t>
            </a:r>
            <a:r>
              <a:rPr lang="en-AU" sz="1400" dirty="0">
                <a:latin typeface="Times New Roman" pitchFamily="18" charset="0"/>
                <a:cs typeface="Times New Roman" pitchFamily="18" charset="0"/>
                <a:hlinkClick r:id="rId3"/>
              </a:rPr>
              <a:t>communityengagement@casey.vic.gov.au</a:t>
            </a:r>
            <a:r>
              <a:rPr lang="en-AU" sz="1400" dirty="0">
                <a:latin typeface="Times New Roman" pitchFamily="18" charset="0"/>
                <a:cs typeface="Times New Roman" pitchFamily="18" charset="0"/>
              </a:rPr>
              <a:t>, and if you give permission we will load it onto the </a:t>
            </a:r>
            <a:r>
              <a:rPr lang="en-AU" sz="1400" dirty="0">
                <a:latin typeface="Times New Roman" pitchFamily="18" charset="0"/>
                <a:cs typeface="Times New Roman" pitchFamily="18" charset="0"/>
                <a:hlinkClick r:id="rId2"/>
              </a:rPr>
              <a:t>Casey Conversations </a:t>
            </a:r>
            <a:r>
              <a:rPr lang="en-AU" sz="1400" dirty="0">
                <a:latin typeface="Times New Roman" pitchFamily="18" charset="0"/>
                <a:cs typeface="Times New Roman" pitchFamily="18" charset="0"/>
              </a:rPr>
              <a:t>website </a:t>
            </a:r>
          </a:p>
          <a:p>
            <a:pPr marL="342900" indent="-342900">
              <a:spcAft>
                <a:spcPts val="600"/>
              </a:spcAft>
              <a:buFont typeface="+mj-lt"/>
              <a:buAutoNum type="arabicPeriod"/>
            </a:pPr>
            <a:r>
              <a:rPr lang="en-AU" sz="1400" dirty="0">
                <a:latin typeface="Times New Roman" pitchFamily="18" charset="0"/>
                <a:cs typeface="Times New Roman" pitchFamily="18" charset="0"/>
              </a:rPr>
              <a:t>Draw us a picture or create a picture library of your discussion. These can be sent into the Council via </a:t>
            </a:r>
            <a:r>
              <a:rPr lang="en-AU" sz="1400" dirty="0">
                <a:latin typeface="Times New Roman" pitchFamily="18" charset="0"/>
                <a:cs typeface="Times New Roman" pitchFamily="18" charset="0"/>
                <a:hlinkClick r:id="rId3"/>
              </a:rPr>
              <a:t>communityengagement@casey.vic.gov.au</a:t>
            </a:r>
            <a:r>
              <a:rPr lang="en-AU" sz="1400" dirty="0">
                <a:latin typeface="Times New Roman" pitchFamily="18" charset="0"/>
                <a:cs typeface="Times New Roman" pitchFamily="18" charset="0"/>
              </a:rPr>
              <a:t>, and we can also load these onto the </a:t>
            </a:r>
            <a:r>
              <a:rPr lang="en-AU" sz="1400" dirty="0">
                <a:latin typeface="Times New Roman" pitchFamily="18" charset="0"/>
                <a:cs typeface="Times New Roman" pitchFamily="18" charset="0"/>
                <a:hlinkClick r:id="rId2"/>
              </a:rPr>
              <a:t>Casey Conversations </a:t>
            </a:r>
            <a:r>
              <a:rPr lang="en-AU" sz="1400" dirty="0">
                <a:latin typeface="Times New Roman" pitchFamily="18" charset="0"/>
                <a:cs typeface="Times New Roman" pitchFamily="18" charset="0"/>
              </a:rPr>
              <a:t>website with your permission</a:t>
            </a:r>
          </a:p>
          <a:p>
            <a:pPr>
              <a:lnSpc>
                <a:spcPct val="100000"/>
              </a:lnSpc>
              <a:spcAft>
                <a:spcPts val="1200"/>
              </a:spcAft>
            </a:pPr>
            <a:endParaRPr lang="en-US" sz="1400" dirty="0">
              <a:latin typeface="Times New Roman" pitchFamily="18" charset="0"/>
              <a:cs typeface="Times New Roman" pitchFamily="18" charset="0"/>
            </a:endParaRPr>
          </a:p>
        </p:txBody>
      </p:sp>
    </p:spTree>
    <p:extLst>
      <p:ext uri="{BB962C8B-B14F-4D97-AF65-F5344CB8AC3E}">
        <p14:creationId xmlns:p14="http://schemas.microsoft.com/office/powerpoint/2010/main" val="13727882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BE48-C2B1-DC4D-AC2B-777347D99A59}"/>
              </a:ext>
            </a:extLst>
          </p:cNvPr>
          <p:cNvSpPr>
            <a:spLocks noGrp="1"/>
          </p:cNvSpPr>
          <p:nvPr>
            <p:ph type="title"/>
          </p:nvPr>
        </p:nvSpPr>
        <p:spPr>
          <a:xfrm>
            <a:off x="969690" y="548008"/>
            <a:ext cx="10201893" cy="1148053"/>
          </a:xfrm>
        </p:spPr>
        <p:txBody>
          <a:bodyPr>
            <a:noAutofit/>
          </a:bodyPr>
          <a:lstStyle/>
          <a:p>
            <a:r>
              <a:rPr lang="zh-CN"/>
              <a:t>现在就正式开始您的对话吧！</a:t>
            </a:r>
          </a:p>
        </p:txBody>
      </p:sp>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2"/>
          </p:nvPr>
        </p:nvSpPr>
        <p:spPr>
          <a:xfrm>
            <a:off x="974526" y="1696061"/>
            <a:ext cx="10536522" cy="4966891"/>
          </a:xfrm>
        </p:spPr>
        <p:txBody>
          <a:bodyPr>
            <a:noAutofit/>
          </a:bodyPr>
          <a:lstStyle/>
          <a:p>
            <a:pPr>
              <a:spcAft>
                <a:spcPts val="600"/>
              </a:spcAft>
            </a:pPr>
            <a:r>
              <a:rPr lang="zh-CN" sz="1400"/>
              <a:t>我们提供多种方式，供您在完成讨论后提交反馈意见。  </a:t>
            </a:r>
          </a:p>
          <a:p>
            <a:pPr>
              <a:spcBef>
                <a:spcPts val="400"/>
              </a:spcBef>
            </a:pPr>
            <a:r>
              <a:rPr lang="zh-CN" sz="1400"/>
              <a:t>您可以：</a:t>
            </a:r>
          </a:p>
          <a:p>
            <a:pPr marL="342900" indent="-342900">
              <a:spcAft>
                <a:spcPts val="600"/>
              </a:spcAft>
              <a:buFont typeface="+mj-lt"/>
              <a:buAutoNum type="arabicPeriod"/>
            </a:pPr>
            <a:r>
              <a:rPr lang="zh-CN" sz="1400"/>
              <a:t>大家一起进行讨论，然后每人各自利用</a:t>
            </a:r>
            <a:r>
              <a:rPr lang="zh-CN" sz="1400">
                <a:hlinkClick r:id="rId2"/>
              </a:rPr>
              <a:t>凯西对话</a:t>
            </a:r>
            <a:r>
              <a:rPr lang="zh-CN" sz="1400"/>
              <a:t>网站 — 或是通过“在线加入（Join Live）”或“问卷”工具进行反馈 </a:t>
            </a:r>
          </a:p>
          <a:p>
            <a:pPr marL="342900" indent="-342900">
              <a:spcAft>
                <a:spcPts val="600"/>
              </a:spcAft>
              <a:buFont typeface="+mj-lt"/>
              <a:buAutoNum type="arabicPeriod"/>
            </a:pPr>
            <a:r>
              <a:rPr lang="zh-CN" sz="1400"/>
              <a:t>在</a:t>
            </a:r>
            <a:r>
              <a:rPr lang="zh-CN" sz="1400">
                <a:hlinkClick r:id="rId2"/>
              </a:rPr>
              <a:t>凯西对话</a:t>
            </a:r>
            <a:r>
              <a:rPr lang="zh-CN" sz="1400"/>
              <a:t>的“在线加入（Join Live）”工具中，一起直接提出您的反馈意见。您小组中的每个人也可以提出他们的看法，做出同意或不同意的评论，帮助您这个主持人对行动或看法进行优先级排序。 </a:t>
            </a:r>
          </a:p>
          <a:p>
            <a:pPr marL="342900" indent="-342900">
              <a:spcAft>
                <a:spcPts val="600"/>
              </a:spcAft>
              <a:buFont typeface="+mj-lt"/>
              <a:buAutoNum type="arabicPeriod"/>
            </a:pPr>
            <a:r>
              <a:rPr lang="zh-CN" sz="1400"/>
              <a:t>进行讨论，在 Microsoft Word 文档或随附的 PDF 文件中记录。  这些都可以通过</a:t>
            </a:r>
            <a:r>
              <a:rPr lang="zh-CN" sz="1400">
                <a:hlinkClick r:id="rId3"/>
              </a:rPr>
              <a:t>communityengagement@casey.vic.gov.au</a:t>
            </a:r>
            <a:r>
              <a:rPr lang="zh-CN" sz="1400"/>
              <a:t>发送到市政府</a:t>
            </a:r>
          </a:p>
          <a:p>
            <a:pPr marL="342900" indent="-342900">
              <a:spcAft>
                <a:spcPts val="600"/>
              </a:spcAft>
              <a:buFont typeface="+mj-lt"/>
              <a:buAutoNum type="arabicPeriod"/>
            </a:pPr>
            <a:r>
              <a:rPr lang="zh-CN" sz="1400"/>
              <a:t>用视频或采访的形式增加对话乐趣，记录下您的讨论！可以将这些内容通过</a:t>
            </a:r>
            <a:r>
              <a:rPr lang="zh-CN" sz="1400">
                <a:hlinkClick r:id="rId3"/>
              </a:rPr>
              <a:t>communityengagement@casey.vic.gov.au</a:t>
            </a:r>
            <a:r>
              <a:rPr lang="zh-CN" sz="1400"/>
              <a:t>发送到市政府。如果您同意，我们会把它上传到</a:t>
            </a:r>
            <a:r>
              <a:rPr lang="zh-CN" sz="1400">
                <a:hlinkClick r:id="rId2"/>
              </a:rPr>
              <a:t>凯西对话</a:t>
            </a:r>
            <a:r>
              <a:rPr lang="zh-CN" sz="1400"/>
              <a:t>的网站上。 </a:t>
            </a:r>
          </a:p>
          <a:p>
            <a:pPr marL="342900" indent="-342900">
              <a:spcAft>
                <a:spcPts val="600"/>
              </a:spcAft>
              <a:buFont typeface="+mj-lt"/>
              <a:buAutoNum type="arabicPeriod"/>
            </a:pPr>
            <a:r>
              <a:rPr lang="zh-CN" sz="1400"/>
              <a:t>为您的讨论画一张画或创建一个图片库。可以将这些内容通过</a:t>
            </a:r>
            <a:r>
              <a:rPr lang="zh-CN" sz="1400">
                <a:hlinkClick r:id="rId3"/>
              </a:rPr>
              <a:t>communityengagement@casey.vic.gov.au</a:t>
            </a:r>
            <a:r>
              <a:rPr lang="zh-CN" sz="1400"/>
              <a:t>发送到市政府。如果您同意，我们会把它上传到</a:t>
            </a:r>
            <a:r>
              <a:rPr lang="zh-CN" sz="1400">
                <a:hlinkClick r:id="rId2"/>
              </a:rPr>
              <a:t>凯西对话</a:t>
            </a:r>
            <a:r>
              <a:rPr lang="zh-CN" sz="1400"/>
              <a:t>的网站上</a:t>
            </a:r>
          </a:p>
          <a:p>
            <a:pPr>
              <a:lnSpc>
                <a:spcPct val="100000"/>
              </a:lnSpc>
              <a:spcAft>
                <a:spcPts val="1200"/>
              </a:spcAft>
            </a:pPr>
            <a:endParaRPr lang="en-US" sz="1400"/>
          </a:p>
        </p:txBody>
      </p:sp>
    </p:spTree>
    <p:extLst>
      <p:ext uri="{BB962C8B-B14F-4D97-AF65-F5344CB8AC3E}">
        <p14:creationId xmlns:p14="http://schemas.microsoft.com/office/powerpoint/2010/main" val="20656767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BE48-C2B1-DC4D-AC2B-777347D99A59}"/>
              </a:ext>
            </a:extLst>
          </p:cNvPr>
          <p:cNvSpPr>
            <a:spLocks noGrp="1"/>
          </p:cNvSpPr>
          <p:nvPr>
            <p:ph type="title" idx="4294967295"/>
          </p:nvPr>
        </p:nvSpPr>
        <p:spPr>
          <a:xfrm>
            <a:off x="253224" y="12700"/>
            <a:ext cx="10515600" cy="1149350"/>
          </a:xfrm>
        </p:spPr>
        <p:txBody>
          <a:bodyPr>
            <a:noAutofit/>
          </a:bodyPr>
          <a:lstStyle/>
          <a:p>
            <a:r>
              <a:rPr lang="en-US"/>
              <a:t>Fill in pages (print me)</a:t>
            </a:r>
          </a:p>
        </p:txBody>
      </p:sp>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4294967295"/>
          </p:nvPr>
        </p:nvSpPr>
        <p:spPr>
          <a:xfrm>
            <a:off x="253224" y="1039813"/>
            <a:ext cx="11644313" cy="817562"/>
          </a:xfrm>
        </p:spPr>
        <p:txBody>
          <a:bodyPr>
            <a:noAutofit/>
          </a:bodyPr>
          <a:lstStyle/>
          <a:p>
            <a:pPr marL="342900" indent="-342900">
              <a:lnSpc>
                <a:spcPct val="100000"/>
              </a:lnSpc>
              <a:spcAft>
                <a:spcPts val="1200"/>
              </a:spcAft>
              <a:buFont typeface="+mj-lt"/>
              <a:buAutoNum type="arabicPeriod"/>
            </a:pPr>
            <a:r>
              <a:rPr lang="en-AU" sz="1400"/>
              <a:t>Thinking ahead ten years, to 2030, what is one sentence that you would like to be able to use to describe the place you live and why is that important to you? </a:t>
            </a:r>
          </a:p>
          <a:p>
            <a:pPr>
              <a:lnSpc>
                <a:spcPct val="100000"/>
              </a:lnSpc>
              <a:spcAft>
                <a:spcPts val="1200"/>
              </a:spcAft>
            </a:pPr>
            <a:endParaRPr lang="en-AU" sz="1400"/>
          </a:p>
          <a:p>
            <a:pPr>
              <a:lnSpc>
                <a:spcPct val="100000"/>
              </a:lnSpc>
              <a:spcAft>
                <a:spcPts val="1200"/>
              </a:spcAft>
            </a:pPr>
            <a:endParaRPr lang="en-US" sz="1400"/>
          </a:p>
        </p:txBody>
      </p:sp>
      <p:graphicFrame>
        <p:nvGraphicFramePr>
          <p:cNvPr id="47" name="Table 47">
            <a:extLst>
              <a:ext uri="{FF2B5EF4-FFF2-40B4-BE49-F238E27FC236}">
                <a16:creationId xmlns:a16="http://schemas.microsoft.com/office/drawing/2014/main" id="{03F7596D-024F-F541-BE9A-F2305FC67150}"/>
              </a:ext>
            </a:extLst>
          </p:cNvPr>
          <p:cNvGraphicFramePr>
            <a:graphicFrameLocks noGrp="1"/>
          </p:cNvGraphicFramePr>
          <p:nvPr>
            <p:extLst>
              <p:ext uri="{D42A27DB-BD31-4B8C-83A1-F6EECF244321}">
                <p14:modId xmlns:p14="http://schemas.microsoft.com/office/powerpoint/2010/main" val="1109132986"/>
              </p:ext>
            </p:extLst>
          </p:nvPr>
        </p:nvGraphicFramePr>
        <p:xfrm>
          <a:off x="717452" y="1498009"/>
          <a:ext cx="11015002" cy="4526280"/>
        </p:xfrm>
        <a:graphic>
          <a:graphicData uri="http://schemas.openxmlformats.org/drawingml/2006/table">
            <a:tbl>
              <a:tblPr firstRow="1" bandRow="1">
                <a:tableStyleId>{5C22544A-7EE6-4342-B048-85BDC9FD1C3A}</a:tableStyleId>
              </a:tblPr>
              <a:tblGrid>
                <a:gridCol w="11015002">
                  <a:extLst>
                    <a:ext uri="{9D8B030D-6E8A-4147-A177-3AD203B41FA5}">
                      <a16:colId xmlns:a16="http://schemas.microsoft.com/office/drawing/2014/main" val="1457430771"/>
                    </a:ext>
                  </a:extLst>
                </a:gridCol>
              </a:tblGrid>
              <a:tr h="491392">
                <a:tc>
                  <a:txBody>
                    <a:bodyPr/>
                    <a:lstStyle/>
                    <a:p>
                      <a:pPr>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91392">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91392">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91392">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91392">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91392">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53388929"/>
                  </a:ext>
                </a:extLst>
              </a:tr>
              <a:tr h="491392">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8320113"/>
                  </a:ext>
                </a:extLst>
              </a:tr>
              <a:tr h="491392">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78338122"/>
                  </a:ext>
                </a:extLst>
              </a:tr>
              <a:tr h="491392">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51148097"/>
                  </a:ext>
                </a:extLst>
              </a:tr>
            </a:tbl>
          </a:graphicData>
        </a:graphic>
      </p:graphicFrame>
    </p:spTree>
    <p:extLst>
      <p:ext uri="{BB962C8B-B14F-4D97-AF65-F5344CB8AC3E}">
        <p14:creationId xmlns:p14="http://schemas.microsoft.com/office/powerpoint/2010/main" val="28829604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BE48-C2B1-DC4D-AC2B-777347D99A59}"/>
              </a:ext>
            </a:extLst>
          </p:cNvPr>
          <p:cNvSpPr txBox="1">
            <a:spLocks/>
          </p:cNvSpPr>
          <p:nvPr/>
        </p:nvSpPr>
        <p:spPr>
          <a:xfrm>
            <a:off x="253224" y="12700"/>
            <a:ext cx="10515600" cy="11493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accent2"/>
                </a:solidFill>
                <a:latin typeface="Gotham Black" panose="02000603030000020004" pitchFamily="2" charset="77"/>
                <a:ea typeface="+mj-ea"/>
                <a:cs typeface="+mj-cs"/>
              </a:defRPr>
            </a:lvl1pPr>
          </a:lstStyle>
          <a:p>
            <a:r>
              <a:rPr lang="zh-CN"/>
              <a:t>填写页（请打印）</a:t>
            </a:r>
          </a:p>
        </p:txBody>
      </p:sp>
      <p:sp>
        <p:nvSpPr>
          <p:cNvPr id="3" name="Text Placeholder 2">
            <a:extLst>
              <a:ext uri="{FF2B5EF4-FFF2-40B4-BE49-F238E27FC236}">
                <a16:creationId xmlns:a16="http://schemas.microsoft.com/office/drawing/2014/main" id="{EE64D9E8-2CE1-E74D-BDCE-9F0FEFCF8783}"/>
              </a:ext>
            </a:extLst>
          </p:cNvPr>
          <p:cNvSpPr txBox="1">
            <a:spLocks/>
          </p:cNvSpPr>
          <p:nvPr/>
        </p:nvSpPr>
        <p:spPr>
          <a:xfrm>
            <a:off x="253224" y="1039813"/>
            <a:ext cx="11644313" cy="8175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Helvetica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Helvetica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00000"/>
              </a:lnSpc>
              <a:spcAft>
                <a:spcPts val="1200"/>
              </a:spcAft>
              <a:buFont typeface="+mj-lt"/>
              <a:buAutoNum type="arabicPeriod"/>
            </a:pPr>
            <a:r>
              <a:rPr lang="zh-CN" sz="1400"/>
              <a:t>请想象十年后的 2030 年，您会用哪句话来描述您所居住的地点，为什么它对您很重要？ </a:t>
            </a:r>
          </a:p>
          <a:p>
            <a:pPr>
              <a:lnSpc>
                <a:spcPct val="100000"/>
              </a:lnSpc>
              <a:spcAft>
                <a:spcPts val="1200"/>
              </a:spcAft>
            </a:pPr>
            <a:endParaRPr lang="en-AU" sz="1400"/>
          </a:p>
          <a:p>
            <a:pPr>
              <a:lnSpc>
                <a:spcPct val="100000"/>
              </a:lnSpc>
              <a:spcAft>
                <a:spcPts val="1200"/>
              </a:spcAft>
            </a:pPr>
            <a:endParaRPr lang="en-US" sz="1400"/>
          </a:p>
        </p:txBody>
      </p:sp>
      <p:graphicFrame>
        <p:nvGraphicFramePr>
          <p:cNvPr id="4" name="Table 47">
            <a:extLst>
              <a:ext uri="{FF2B5EF4-FFF2-40B4-BE49-F238E27FC236}">
                <a16:creationId xmlns:a16="http://schemas.microsoft.com/office/drawing/2014/main" id="{03F7596D-024F-F541-BE9A-F2305FC67150}"/>
              </a:ext>
            </a:extLst>
          </p:cNvPr>
          <p:cNvGraphicFramePr>
            <a:graphicFrameLocks noGrp="1"/>
          </p:cNvGraphicFramePr>
          <p:nvPr>
            <p:extLst>
              <p:ext uri="{D42A27DB-BD31-4B8C-83A1-F6EECF244321}">
                <p14:modId xmlns:p14="http://schemas.microsoft.com/office/powerpoint/2010/main" val="737721109"/>
              </p:ext>
            </p:extLst>
          </p:nvPr>
        </p:nvGraphicFramePr>
        <p:xfrm>
          <a:off x="717452" y="1498009"/>
          <a:ext cx="11015002" cy="4526280"/>
        </p:xfrm>
        <a:graphic>
          <a:graphicData uri="http://schemas.openxmlformats.org/drawingml/2006/table">
            <a:tbl>
              <a:tblPr firstRow="1" bandRow="1">
                <a:tableStyleId>{5C22544A-7EE6-4342-B048-85BDC9FD1C3A}</a:tableStyleId>
              </a:tblPr>
              <a:tblGrid>
                <a:gridCol w="11015002">
                  <a:extLst>
                    <a:ext uri="{9D8B030D-6E8A-4147-A177-3AD203B41FA5}">
                      <a16:colId xmlns:a16="http://schemas.microsoft.com/office/drawing/2014/main" val="1457430771"/>
                    </a:ext>
                  </a:extLst>
                </a:gridCol>
              </a:tblGrid>
              <a:tr h="491392">
                <a:tc>
                  <a:txBody>
                    <a:bodyPr/>
                    <a:lstStyle/>
                    <a:p>
                      <a:pPr algn="l" rtl="0">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91392">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91392">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91392">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91392">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91392">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53388929"/>
                  </a:ext>
                </a:extLst>
              </a:tr>
              <a:tr h="491392">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8320113"/>
                  </a:ext>
                </a:extLst>
              </a:tr>
              <a:tr h="491392">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78338122"/>
                  </a:ext>
                </a:extLst>
              </a:tr>
              <a:tr h="491392">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51148097"/>
                  </a:ext>
                </a:extLst>
              </a:tr>
            </a:tbl>
          </a:graphicData>
        </a:graphic>
      </p:graphicFrame>
    </p:spTree>
    <p:extLst>
      <p:ext uri="{BB962C8B-B14F-4D97-AF65-F5344CB8AC3E}">
        <p14:creationId xmlns:p14="http://schemas.microsoft.com/office/powerpoint/2010/main" val="15794788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353B-DFEC-6045-8452-42AD8E9898C8}"/>
              </a:ext>
            </a:extLst>
          </p:cNvPr>
          <p:cNvSpPr>
            <a:spLocks noGrp="1"/>
          </p:cNvSpPr>
          <p:nvPr>
            <p:ph type="title" idx="4294967295"/>
          </p:nvPr>
        </p:nvSpPr>
        <p:spPr>
          <a:xfrm>
            <a:off x="196950" y="0"/>
            <a:ext cx="10515600" cy="1147763"/>
          </a:xfrm>
        </p:spPr>
        <p:txBody>
          <a:bodyPr/>
          <a:lstStyle/>
          <a:p>
            <a:r>
              <a:rPr lang="en-US"/>
              <a:t>Fill in pages (print me)</a:t>
            </a:r>
            <a:endParaRPr lang="en-US">
              <a:solidFill>
                <a:schemeClr val="accent3"/>
              </a:solidFill>
            </a:endParaRPr>
          </a:p>
        </p:txBody>
      </p:sp>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4294967295"/>
          </p:nvPr>
        </p:nvSpPr>
        <p:spPr>
          <a:xfrm>
            <a:off x="196950" y="922338"/>
            <a:ext cx="11772900" cy="1412875"/>
          </a:xfrm>
        </p:spPr>
        <p:txBody>
          <a:bodyPr>
            <a:noAutofit/>
          </a:bodyPr>
          <a:lstStyle/>
          <a:p>
            <a:pPr marL="342900" indent="-342900">
              <a:lnSpc>
                <a:spcPct val="120000"/>
              </a:lnSpc>
              <a:spcBef>
                <a:spcPts val="400"/>
              </a:spcBef>
              <a:spcAft>
                <a:spcPts val="600"/>
              </a:spcAft>
              <a:buFont typeface="+mj-lt"/>
              <a:buAutoNum type="arabicPeriod" startAt="2"/>
            </a:pPr>
            <a:r>
              <a:rPr lang="en-AU" sz="1400"/>
              <a:t>What are some things that make you feel less connected to the place you live or that you think are not working and what can Casey do to solve that challenge? </a:t>
            </a:r>
            <a:endParaRPr lang="en-US" sz="1400"/>
          </a:p>
        </p:txBody>
      </p:sp>
      <p:graphicFrame>
        <p:nvGraphicFramePr>
          <p:cNvPr id="5" name="Table 47">
            <a:extLst>
              <a:ext uri="{FF2B5EF4-FFF2-40B4-BE49-F238E27FC236}">
                <a16:creationId xmlns:a16="http://schemas.microsoft.com/office/drawing/2014/main" id="{DE74E407-C753-A04A-A2DB-0AB0E476F347}"/>
              </a:ext>
            </a:extLst>
          </p:cNvPr>
          <p:cNvGraphicFramePr>
            <a:graphicFrameLocks noGrp="1"/>
          </p:cNvGraphicFramePr>
          <p:nvPr>
            <p:extLst>
              <p:ext uri="{D42A27DB-BD31-4B8C-83A1-F6EECF244321}">
                <p14:modId xmlns:p14="http://schemas.microsoft.com/office/powerpoint/2010/main" val="43150947"/>
              </p:ext>
            </p:extLst>
          </p:nvPr>
        </p:nvGraphicFramePr>
        <p:xfrm>
          <a:off x="553330" y="1496376"/>
          <a:ext cx="11085340" cy="5029200"/>
        </p:xfrm>
        <a:graphic>
          <a:graphicData uri="http://schemas.openxmlformats.org/drawingml/2006/table">
            <a:tbl>
              <a:tblPr firstRow="1" bandRow="1">
                <a:tableStyleId>{5C22544A-7EE6-4342-B048-85BDC9FD1C3A}</a:tableStyleId>
              </a:tblPr>
              <a:tblGrid>
                <a:gridCol w="11085340">
                  <a:extLst>
                    <a:ext uri="{9D8B030D-6E8A-4147-A177-3AD203B41FA5}">
                      <a16:colId xmlns:a16="http://schemas.microsoft.com/office/drawing/2014/main" val="1457430771"/>
                    </a:ext>
                  </a:extLst>
                </a:gridCol>
              </a:tblGrid>
              <a:tr h="445795">
                <a:tc>
                  <a:txBody>
                    <a:bodyPr/>
                    <a:lstStyle/>
                    <a:p>
                      <a:pPr>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45795">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45795">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45795">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45795">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45795">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53388929"/>
                  </a:ext>
                </a:extLst>
              </a:tr>
              <a:tr h="445795">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8320113"/>
                  </a:ext>
                </a:extLst>
              </a:tr>
              <a:tr h="445795">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78338122"/>
                  </a:ext>
                </a:extLst>
              </a:tr>
              <a:tr h="445795">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54841012"/>
                  </a:ext>
                </a:extLst>
              </a:tr>
              <a:tr h="445795">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81947541"/>
                  </a:ext>
                </a:extLst>
              </a:tr>
            </a:tbl>
          </a:graphicData>
        </a:graphic>
      </p:graphicFrame>
    </p:spTree>
    <p:extLst>
      <p:ext uri="{BB962C8B-B14F-4D97-AF65-F5344CB8AC3E}">
        <p14:creationId xmlns:p14="http://schemas.microsoft.com/office/powerpoint/2010/main" val="18603427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353B-DFEC-6045-8452-42AD8E9898C8}"/>
              </a:ext>
            </a:extLst>
          </p:cNvPr>
          <p:cNvSpPr txBox="1">
            <a:spLocks/>
          </p:cNvSpPr>
          <p:nvPr/>
        </p:nvSpPr>
        <p:spPr>
          <a:xfrm>
            <a:off x="196950" y="0"/>
            <a:ext cx="10515600" cy="11477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a:solidFill>
                  <a:schemeClr val="accent2"/>
                </a:solidFill>
                <a:latin typeface="Gotham Black" panose="02000603030000020004" pitchFamily="2" charset="77"/>
                <a:ea typeface="+mj-ea"/>
                <a:cs typeface="+mj-cs"/>
              </a:defRPr>
            </a:lvl1pPr>
          </a:lstStyle>
          <a:p>
            <a:r>
              <a:rPr lang="zh-CN"/>
              <a:t>填写页（请打印）</a:t>
            </a:r>
          </a:p>
        </p:txBody>
      </p:sp>
      <p:sp>
        <p:nvSpPr>
          <p:cNvPr id="3" name="Text Placeholder 2">
            <a:extLst>
              <a:ext uri="{FF2B5EF4-FFF2-40B4-BE49-F238E27FC236}">
                <a16:creationId xmlns:a16="http://schemas.microsoft.com/office/drawing/2014/main" id="{5C12EA2E-BE65-824E-9083-4B5FBF1BAC99}"/>
              </a:ext>
            </a:extLst>
          </p:cNvPr>
          <p:cNvSpPr txBox="1">
            <a:spLocks/>
          </p:cNvSpPr>
          <p:nvPr/>
        </p:nvSpPr>
        <p:spPr>
          <a:xfrm>
            <a:off x="196950" y="922338"/>
            <a:ext cx="11772900" cy="141287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Helvetica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Helvetica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20000"/>
              </a:lnSpc>
              <a:spcBef>
                <a:spcPts val="400"/>
              </a:spcBef>
              <a:spcAft>
                <a:spcPts val="600"/>
              </a:spcAft>
              <a:buFont typeface="+mj-lt"/>
              <a:buAutoNum type="arabicPeriod" startAt="2"/>
            </a:pPr>
            <a:r>
              <a:rPr lang="zh-CN" sz="1400"/>
              <a:t>哪些事情让您感觉与居住的地方有疏离感，或是您觉得出现了问题，凯西市可以做些什么来解决这些困难呢？ </a:t>
            </a:r>
          </a:p>
        </p:txBody>
      </p:sp>
      <p:graphicFrame>
        <p:nvGraphicFramePr>
          <p:cNvPr id="4" name="Table 47">
            <a:extLst>
              <a:ext uri="{FF2B5EF4-FFF2-40B4-BE49-F238E27FC236}">
                <a16:creationId xmlns:a16="http://schemas.microsoft.com/office/drawing/2014/main" id="{DE74E407-C753-A04A-A2DB-0AB0E476F347}"/>
              </a:ext>
            </a:extLst>
          </p:cNvPr>
          <p:cNvGraphicFramePr>
            <a:graphicFrameLocks noGrp="1"/>
          </p:cNvGraphicFramePr>
          <p:nvPr>
            <p:extLst>
              <p:ext uri="{D42A27DB-BD31-4B8C-83A1-F6EECF244321}">
                <p14:modId xmlns:p14="http://schemas.microsoft.com/office/powerpoint/2010/main" val="2725815279"/>
              </p:ext>
            </p:extLst>
          </p:nvPr>
        </p:nvGraphicFramePr>
        <p:xfrm>
          <a:off x="553330" y="1496376"/>
          <a:ext cx="11085340" cy="5029200"/>
        </p:xfrm>
        <a:graphic>
          <a:graphicData uri="http://schemas.openxmlformats.org/drawingml/2006/table">
            <a:tbl>
              <a:tblPr firstRow="1" bandRow="1">
                <a:tableStyleId>{5C22544A-7EE6-4342-B048-85BDC9FD1C3A}</a:tableStyleId>
              </a:tblPr>
              <a:tblGrid>
                <a:gridCol w="11085340">
                  <a:extLst>
                    <a:ext uri="{9D8B030D-6E8A-4147-A177-3AD203B41FA5}">
                      <a16:colId xmlns:a16="http://schemas.microsoft.com/office/drawing/2014/main" val="1457430771"/>
                    </a:ext>
                  </a:extLst>
                </a:gridCol>
              </a:tblGrid>
              <a:tr h="445795">
                <a:tc>
                  <a:txBody>
                    <a:bodyPr/>
                    <a:lstStyle/>
                    <a:p>
                      <a:pPr algn="l" rtl="0">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45795">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45795">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45795">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45795">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45795">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53388929"/>
                  </a:ext>
                </a:extLst>
              </a:tr>
              <a:tr h="445795">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8320113"/>
                  </a:ext>
                </a:extLst>
              </a:tr>
              <a:tr h="445795">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78338122"/>
                  </a:ext>
                </a:extLst>
              </a:tr>
              <a:tr h="445795">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54841012"/>
                  </a:ext>
                </a:extLst>
              </a:tr>
              <a:tr h="445795">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81947541"/>
                  </a:ext>
                </a:extLst>
              </a:tr>
            </a:tbl>
          </a:graphicData>
        </a:graphic>
      </p:graphicFrame>
    </p:spTree>
    <p:extLst>
      <p:ext uri="{BB962C8B-B14F-4D97-AF65-F5344CB8AC3E}">
        <p14:creationId xmlns:p14="http://schemas.microsoft.com/office/powerpoint/2010/main" val="34039065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4294967295"/>
          </p:nvPr>
        </p:nvSpPr>
        <p:spPr>
          <a:xfrm>
            <a:off x="211018" y="950913"/>
            <a:ext cx="11634788" cy="976312"/>
          </a:xfrm>
        </p:spPr>
        <p:txBody>
          <a:bodyPr>
            <a:noAutofit/>
          </a:bodyPr>
          <a:lstStyle/>
          <a:p>
            <a:pPr marL="342900" indent="-342900">
              <a:lnSpc>
                <a:spcPct val="120000"/>
              </a:lnSpc>
              <a:spcBef>
                <a:spcPts val="400"/>
              </a:spcBef>
              <a:spcAft>
                <a:spcPts val="600"/>
              </a:spcAft>
              <a:buFont typeface="+mj-lt"/>
              <a:buAutoNum type="arabicPeriod" startAt="3"/>
            </a:pPr>
            <a:r>
              <a:rPr lang="en-AU" sz="1400"/>
              <a:t>What would give you more confidence in Council as your local governing body? </a:t>
            </a:r>
            <a:endParaRPr lang="en-US" sz="1400"/>
          </a:p>
        </p:txBody>
      </p:sp>
      <p:sp>
        <p:nvSpPr>
          <p:cNvPr id="7" name="Title 1">
            <a:extLst>
              <a:ext uri="{FF2B5EF4-FFF2-40B4-BE49-F238E27FC236}">
                <a16:creationId xmlns:a16="http://schemas.microsoft.com/office/drawing/2014/main" id="{9B7B6499-E037-1240-A7B4-0DE734F68FEE}"/>
              </a:ext>
            </a:extLst>
          </p:cNvPr>
          <p:cNvSpPr>
            <a:spLocks noGrp="1"/>
          </p:cNvSpPr>
          <p:nvPr>
            <p:ph type="title" idx="4294967295"/>
          </p:nvPr>
        </p:nvSpPr>
        <p:spPr>
          <a:xfrm>
            <a:off x="211018" y="12700"/>
            <a:ext cx="10515600" cy="1149350"/>
          </a:xfrm>
        </p:spPr>
        <p:txBody>
          <a:bodyPr>
            <a:noAutofit/>
          </a:bodyPr>
          <a:lstStyle/>
          <a:p>
            <a:r>
              <a:rPr lang="en-US"/>
              <a:t>Fill in pages (print me)</a:t>
            </a:r>
          </a:p>
        </p:txBody>
      </p:sp>
      <p:graphicFrame>
        <p:nvGraphicFramePr>
          <p:cNvPr id="5" name="Table 47">
            <a:extLst>
              <a:ext uri="{FF2B5EF4-FFF2-40B4-BE49-F238E27FC236}">
                <a16:creationId xmlns:a16="http://schemas.microsoft.com/office/drawing/2014/main" id="{DE74E407-C753-A04A-A2DB-0AB0E476F347}"/>
              </a:ext>
            </a:extLst>
          </p:cNvPr>
          <p:cNvGraphicFramePr>
            <a:graphicFrameLocks noGrp="1"/>
          </p:cNvGraphicFramePr>
          <p:nvPr>
            <p:extLst>
              <p:ext uri="{D42A27DB-BD31-4B8C-83A1-F6EECF244321}">
                <p14:modId xmlns:p14="http://schemas.microsoft.com/office/powerpoint/2010/main" val="3659935285"/>
              </p:ext>
            </p:extLst>
          </p:nvPr>
        </p:nvGraphicFramePr>
        <p:xfrm>
          <a:off x="693083" y="1270096"/>
          <a:ext cx="11015002" cy="5029200"/>
        </p:xfrm>
        <a:graphic>
          <a:graphicData uri="http://schemas.openxmlformats.org/drawingml/2006/table">
            <a:tbl>
              <a:tblPr firstRow="1" bandRow="1">
                <a:tableStyleId>{5C22544A-7EE6-4342-B048-85BDC9FD1C3A}</a:tableStyleId>
              </a:tblPr>
              <a:tblGrid>
                <a:gridCol w="11015002">
                  <a:extLst>
                    <a:ext uri="{9D8B030D-6E8A-4147-A177-3AD203B41FA5}">
                      <a16:colId xmlns:a16="http://schemas.microsoft.com/office/drawing/2014/main" val="1457430771"/>
                    </a:ext>
                  </a:extLst>
                </a:gridCol>
              </a:tblGrid>
              <a:tr h="491868">
                <a:tc>
                  <a:txBody>
                    <a:bodyPr/>
                    <a:lstStyle/>
                    <a:p>
                      <a:pPr>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91868">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91868">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91868">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91868">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91868">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53388929"/>
                  </a:ext>
                </a:extLst>
              </a:tr>
              <a:tr h="491868">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8320113"/>
                  </a:ext>
                </a:extLst>
              </a:tr>
              <a:tr h="491868">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78338122"/>
                  </a:ext>
                </a:extLst>
              </a:tr>
              <a:tr h="491868">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9122910"/>
                  </a:ext>
                </a:extLst>
              </a:tr>
              <a:tr h="491868">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2936999968"/>
                  </a:ext>
                </a:extLst>
              </a:tr>
            </a:tbl>
          </a:graphicData>
        </a:graphic>
      </p:graphicFrame>
    </p:spTree>
    <p:extLst>
      <p:ext uri="{BB962C8B-B14F-4D97-AF65-F5344CB8AC3E}">
        <p14:creationId xmlns:p14="http://schemas.microsoft.com/office/powerpoint/2010/main" val="30457084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5C12EA2E-BE65-824E-9083-4B5FBF1BAC99}"/>
              </a:ext>
            </a:extLst>
          </p:cNvPr>
          <p:cNvSpPr txBox="1">
            <a:spLocks/>
          </p:cNvSpPr>
          <p:nvPr/>
        </p:nvSpPr>
        <p:spPr>
          <a:xfrm>
            <a:off x="211018" y="950913"/>
            <a:ext cx="11634788" cy="9763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Helvetica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Helvetica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20000"/>
              </a:lnSpc>
              <a:spcBef>
                <a:spcPts val="400"/>
              </a:spcBef>
              <a:spcAft>
                <a:spcPts val="600"/>
              </a:spcAft>
              <a:buFont typeface="+mj-lt"/>
              <a:buAutoNum type="arabicPeriod" startAt="3"/>
            </a:pPr>
            <a:r>
              <a:rPr lang="zh-CN" sz="1400"/>
              <a:t>哪些事情可以让您对本地的管理机构（即市政府）更有信心？ </a:t>
            </a:r>
          </a:p>
        </p:txBody>
      </p:sp>
      <p:sp>
        <p:nvSpPr>
          <p:cNvPr id="3" name="Title 1">
            <a:extLst>
              <a:ext uri="{FF2B5EF4-FFF2-40B4-BE49-F238E27FC236}">
                <a16:creationId xmlns:a16="http://schemas.microsoft.com/office/drawing/2014/main" id="{9B7B6499-E037-1240-A7B4-0DE734F68FEE}"/>
              </a:ext>
            </a:extLst>
          </p:cNvPr>
          <p:cNvSpPr txBox="1">
            <a:spLocks/>
          </p:cNvSpPr>
          <p:nvPr/>
        </p:nvSpPr>
        <p:spPr>
          <a:xfrm>
            <a:off x="211018" y="12700"/>
            <a:ext cx="10515600" cy="11493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accent2"/>
                </a:solidFill>
                <a:latin typeface="Gotham Black" panose="02000603030000020004" pitchFamily="2" charset="77"/>
                <a:ea typeface="+mj-ea"/>
                <a:cs typeface="+mj-cs"/>
              </a:defRPr>
            </a:lvl1pPr>
          </a:lstStyle>
          <a:p>
            <a:r>
              <a:rPr lang="zh-CN"/>
              <a:t>填写页（请打印）</a:t>
            </a:r>
          </a:p>
        </p:txBody>
      </p:sp>
      <p:graphicFrame>
        <p:nvGraphicFramePr>
          <p:cNvPr id="4" name="Table 47">
            <a:extLst>
              <a:ext uri="{FF2B5EF4-FFF2-40B4-BE49-F238E27FC236}">
                <a16:creationId xmlns:a16="http://schemas.microsoft.com/office/drawing/2014/main" id="{DE74E407-C753-A04A-A2DB-0AB0E476F347}"/>
              </a:ext>
            </a:extLst>
          </p:cNvPr>
          <p:cNvGraphicFramePr>
            <a:graphicFrameLocks noGrp="1"/>
          </p:cNvGraphicFramePr>
          <p:nvPr>
            <p:extLst>
              <p:ext uri="{D42A27DB-BD31-4B8C-83A1-F6EECF244321}">
                <p14:modId xmlns:p14="http://schemas.microsoft.com/office/powerpoint/2010/main" val="2185291549"/>
              </p:ext>
            </p:extLst>
          </p:nvPr>
        </p:nvGraphicFramePr>
        <p:xfrm>
          <a:off x="693083" y="1270096"/>
          <a:ext cx="11015002" cy="5029200"/>
        </p:xfrm>
        <a:graphic>
          <a:graphicData uri="http://schemas.openxmlformats.org/drawingml/2006/table">
            <a:tbl>
              <a:tblPr firstRow="1" bandRow="1">
                <a:tableStyleId>{5C22544A-7EE6-4342-B048-85BDC9FD1C3A}</a:tableStyleId>
              </a:tblPr>
              <a:tblGrid>
                <a:gridCol w="11015002">
                  <a:extLst>
                    <a:ext uri="{9D8B030D-6E8A-4147-A177-3AD203B41FA5}">
                      <a16:colId xmlns:a16="http://schemas.microsoft.com/office/drawing/2014/main" val="1457430771"/>
                    </a:ext>
                  </a:extLst>
                </a:gridCol>
              </a:tblGrid>
              <a:tr h="491868">
                <a:tc>
                  <a:txBody>
                    <a:bodyPr/>
                    <a:lstStyle/>
                    <a:p>
                      <a:pPr algn="l" rtl="0">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91868">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91868">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91868">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91868">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91868">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53388929"/>
                  </a:ext>
                </a:extLst>
              </a:tr>
              <a:tr h="491868">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8320113"/>
                  </a:ext>
                </a:extLst>
              </a:tr>
              <a:tr h="491868">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78338122"/>
                  </a:ext>
                </a:extLst>
              </a:tr>
              <a:tr h="491868">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9122910"/>
                  </a:ext>
                </a:extLst>
              </a:tr>
              <a:tr h="491868">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2936999968"/>
                  </a:ext>
                </a:extLst>
              </a:tr>
            </a:tbl>
          </a:graphicData>
        </a:graphic>
      </p:graphicFrame>
    </p:spTree>
    <p:extLst>
      <p:ext uri="{BB962C8B-B14F-4D97-AF65-F5344CB8AC3E}">
        <p14:creationId xmlns:p14="http://schemas.microsoft.com/office/powerpoint/2010/main" val="8822285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4294967295"/>
          </p:nvPr>
        </p:nvSpPr>
        <p:spPr>
          <a:xfrm>
            <a:off x="225083" y="957263"/>
            <a:ext cx="11555413" cy="1420812"/>
          </a:xfrm>
        </p:spPr>
        <p:txBody>
          <a:bodyPr>
            <a:noAutofit/>
          </a:bodyPr>
          <a:lstStyle/>
          <a:p>
            <a:pPr marL="0" indent="0">
              <a:lnSpc>
                <a:spcPct val="100000"/>
              </a:lnSpc>
              <a:spcAft>
                <a:spcPts val="1200"/>
              </a:spcAft>
              <a:buNone/>
            </a:pPr>
            <a:r>
              <a:rPr lang="en-AU" sz="1600" b="1">
                <a:solidFill>
                  <a:schemeClr val="accent2"/>
                </a:solidFill>
                <a:latin typeface="Gotham Black" panose="02000603030000020004" pitchFamily="2" charset="77"/>
                <a:ea typeface="+mj-ea"/>
                <a:cs typeface="+mj-cs"/>
              </a:rPr>
              <a:t>WHERE WE LIVE - </a:t>
            </a:r>
            <a:r>
              <a:rPr lang="en-US" sz="1400"/>
              <a:t>Your neighbourhood should be a place that makes you feel ‘at home’, safe and connected. Your neighbourhood is about your home, your local surrounds and the places where you spend your everyday life, including local parks and community facilities.</a:t>
            </a:r>
            <a:endParaRPr lang="en-AU" sz="1400"/>
          </a:p>
          <a:p>
            <a:pPr marL="342900" indent="-342900">
              <a:lnSpc>
                <a:spcPct val="120000"/>
              </a:lnSpc>
              <a:spcBef>
                <a:spcPts val="400"/>
              </a:spcBef>
              <a:spcAft>
                <a:spcPts val="600"/>
              </a:spcAft>
              <a:buFont typeface="+mj-lt"/>
              <a:buAutoNum type="arabicPeriod" startAt="4"/>
            </a:pPr>
            <a:r>
              <a:rPr lang="en-US" sz="1400"/>
              <a:t>What can we do to ensure that our </a:t>
            </a:r>
            <a:r>
              <a:rPr lang="en-US" sz="1400" err="1"/>
              <a:t>neighbourhoods</a:t>
            </a:r>
            <a:r>
              <a:rPr lang="en-US" sz="1400"/>
              <a:t> provide a welcoming, healthy and safe place for all members of the community, to encourage a greater sense of community and pride in our spaces?</a:t>
            </a:r>
          </a:p>
        </p:txBody>
      </p:sp>
      <p:sp>
        <p:nvSpPr>
          <p:cNvPr id="6" name="Title 1">
            <a:extLst>
              <a:ext uri="{FF2B5EF4-FFF2-40B4-BE49-F238E27FC236}">
                <a16:creationId xmlns:a16="http://schemas.microsoft.com/office/drawing/2014/main" id="{53D68C5F-F931-594B-A3B7-8ADC5526FA62}"/>
              </a:ext>
            </a:extLst>
          </p:cNvPr>
          <p:cNvSpPr>
            <a:spLocks noGrp="1"/>
          </p:cNvSpPr>
          <p:nvPr>
            <p:ph type="title" idx="4294967295"/>
          </p:nvPr>
        </p:nvSpPr>
        <p:spPr>
          <a:xfrm>
            <a:off x="225083" y="0"/>
            <a:ext cx="10515600" cy="1147763"/>
          </a:xfrm>
        </p:spPr>
        <p:txBody>
          <a:bodyPr/>
          <a:lstStyle/>
          <a:p>
            <a:r>
              <a:rPr lang="en-US"/>
              <a:t>Fill in pages (print me)</a:t>
            </a:r>
            <a:endParaRPr lang="en-US">
              <a:solidFill>
                <a:schemeClr val="accent3"/>
              </a:solidFill>
            </a:endParaRPr>
          </a:p>
        </p:txBody>
      </p:sp>
      <p:graphicFrame>
        <p:nvGraphicFramePr>
          <p:cNvPr id="7" name="Table 47">
            <a:extLst>
              <a:ext uri="{FF2B5EF4-FFF2-40B4-BE49-F238E27FC236}">
                <a16:creationId xmlns:a16="http://schemas.microsoft.com/office/drawing/2014/main" id="{3E1B1EA4-D2A6-9243-9BEF-6886A29B440F}"/>
              </a:ext>
            </a:extLst>
          </p:cNvPr>
          <p:cNvGraphicFramePr>
            <a:graphicFrameLocks noGrp="1"/>
          </p:cNvGraphicFramePr>
          <p:nvPr>
            <p:extLst>
              <p:ext uri="{D42A27DB-BD31-4B8C-83A1-F6EECF244321}">
                <p14:modId xmlns:p14="http://schemas.microsoft.com/office/powerpoint/2010/main" val="2028333487"/>
              </p:ext>
            </p:extLst>
          </p:nvPr>
        </p:nvGraphicFramePr>
        <p:xfrm>
          <a:off x="693082" y="2222697"/>
          <a:ext cx="11015002" cy="3520440"/>
        </p:xfrm>
        <a:graphic>
          <a:graphicData uri="http://schemas.openxmlformats.org/drawingml/2006/table">
            <a:tbl>
              <a:tblPr firstRow="1" bandRow="1">
                <a:tableStyleId>{5C22544A-7EE6-4342-B048-85BDC9FD1C3A}</a:tableStyleId>
              </a:tblPr>
              <a:tblGrid>
                <a:gridCol w="11015002">
                  <a:extLst>
                    <a:ext uri="{9D8B030D-6E8A-4147-A177-3AD203B41FA5}">
                      <a16:colId xmlns:a16="http://schemas.microsoft.com/office/drawing/2014/main" val="1457430771"/>
                    </a:ext>
                  </a:extLst>
                </a:gridCol>
              </a:tblGrid>
              <a:tr h="492369">
                <a:tc>
                  <a:txBody>
                    <a:bodyPr/>
                    <a:lstStyle/>
                    <a:p>
                      <a:pPr>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92369">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92369">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92369">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92369">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92369">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160828"/>
                  </a:ext>
                </a:extLst>
              </a:tr>
              <a:tr h="492369">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940258"/>
                  </a:ext>
                </a:extLst>
              </a:tr>
            </a:tbl>
          </a:graphicData>
        </a:graphic>
      </p:graphicFrame>
    </p:spTree>
    <p:extLst>
      <p:ext uri="{BB962C8B-B14F-4D97-AF65-F5344CB8AC3E}">
        <p14:creationId xmlns:p14="http://schemas.microsoft.com/office/powerpoint/2010/main" val="22392108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5C12EA2E-BE65-824E-9083-4B5FBF1BAC99}"/>
              </a:ext>
            </a:extLst>
          </p:cNvPr>
          <p:cNvSpPr txBox="1">
            <a:spLocks/>
          </p:cNvSpPr>
          <p:nvPr/>
        </p:nvSpPr>
        <p:spPr>
          <a:xfrm>
            <a:off x="225083" y="957263"/>
            <a:ext cx="11555413" cy="14208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Helvetica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Helvetica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1200"/>
              </a:spcAft>
              <a:buFont typeface="Arial" panose="020B0604020202020204" pitchFamily="34" charset="0"/>
              <a:buNone/>
            </a:pPr>
            <a:r>
              <a:rPr lang="zh-CN" sz="1600" b="1">
                <a:solidFill>
                  <a:schemeClr val="accent2"/>
                </a:solidFill>
                <a:latin typeface="Gotham Black" panose="02000603030000020004" pitchFamily="2" charset="77"/>
                <a:ea typeface="SimSun"/>
                <a:cs typeface="+mj-cs"/>
              </a:rPr>
              <a:t>我们的居住地点-</a:t>
            </a:r>
            <a:r>
              <a:rPr lang="zh-CN" sz="1400"/>
              <a:t>您的街区应当是一个可以让您感受到“家”、安全和亲近的地方。您的街区包括了您的家和周边的环境，这是您日常生活的地方，当然还有本地的公园和社区公共设施。</a:t>
            </a:r>
          </a:p>
          <a:p>
            <a:pPr marL="342900" indent="-342900">
              <a:lnSpc>
                <a:spcPct val="120000"/>
              </a:lnSpc>
              <a:spcBef>
                <a:spcPts val="400"/>
              </a:spcBef>
              <a:spcAft>
                <a:spcPts val="600"/>
              </a:spcAft>
              <a:buFont typeface="+mj-lt"/>
              <a:buAutoNum type="arabicPeriod" startAt="4"/>
            </a:pPr>
            <a:r>
              <a:rPr lang="zh-CN" sz="1400"/>
              <a:t>该怎么做，才能确保我们的街区为所有社区成员提供一个热情、健康且安全的场所，获得更强的集体感，对我们的社区感到自豪？</a:t>
            </a:r>
          </a:p>
        </p:txBody>
      </p:sp>
      <p:sp>
        <p:nvSpPr>
          <p:cNvPr id="3" name="Title 1">
            <a:extLst>
              <a:ext uri="{FF2B5EF4-FFF2-40B4-BE49-F238E27FC236}">
                <a16:creationId xmlns:a16="http://schemas.microsoft.com/office/drawing/2014/main" id="{53D68C5F-F931-594B-A3B7-8ADC5526FA62}"/>
              </a:ext>
            </a:extLst>
          </p:cNvPr>
          <p:cNvSpPr txBox="1">
            <a:spLocks/>
          </p:cNvSpPr>
          <p:nvPr/>
        </p:nvSpPr>
        <p:spPr>
          <a:xfrm>
            <a:off x="225083" y="0"/>
            <a:ext cx="10515600" cy="11477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a:solidFill>
                  <a:schemeClr val="accent2"/>
                </a:solidFill>
                <a:latin typeface="Gotham Black" panose="02000603030000020004" pitchFamily="2" charset="77"/>
                <a:ea typeface="+mj-ea"/>
                <a:cs typeface="+mj-cs"/>
              </a:defRPr>
            </a:lvl1pPr>
          </a:lstStyle>
          <a:p>
            <a:r>
              <a:rPr lang="zh-CN"/>
              <a:t>填写页（请打印）</a:t>
            </a:r>
          </a:p>
        </p:txBody>
      </p:sp>
      <p:graphicFrame>
        <p:nvGraphicFramePr>
          <p:cNvPr id="4" name="Table 47">
            <a:extLst>
              <a:ext uri="{FF2B5EF4-FFF2-40B4-BE49-F238E27FC236}">
                <a16:creationId xmlns:a16="http://schemas.microsoft.com/office/drawing/2014/main" id="{3E1B1EA4-D2A6-9243-9BEF-6886A29B440F}"/>
              </a:ext>
            </a:extLst>
          </p:cNvPr>
          <p:cNvGraphicFramePr>
            <a:graphicFrameLocks noGrp="1"/>
          </p:cNvGraphicFramePr>
          <p:nvPr>
            <p:extLst>
              <p:ext uri="{D42A27DB-BD31-4B8C-83A1-F6EECF244321}">
                <p14:modId xmlns:p14="http://schemas.microsoft.com/office/powerpoint/2010/main" val="2293723387"/>
              </p:ext>
            </p:extLst>
          </p:nvPr>
        </p:nvGraphicFramePr>
        <p:xfrm>
          <a:off x="693082" y="2222697"/>
          <a:ext cx="11015002" cy="3520440"/>
        </p:xfrm>
        <a:graphic>
          <a:graphicData uri="http://schemas.openxmlformats.org/drawingml/2006/table">
            <a:tbl>
              <a:tblPr firstRow="1" bandRow="1">
                <a:tableStyleId>{5C22544A-7EE6-4342-B048-85BDC9FD1C3A}</a:tableStyleId>
              </a:tblPr>
              <a:tblGrid>
                <a:gridCol w="11015002">
                  <a:extLst>
                    <a:ext uri="{9D8B030D-6E8A-4147-A177-3AD203B41FA5}">
                      <a16:colId xmlns:a16="http://schemas.microsoft.com/office/drawing/2014/main" val="1457430771"/>
                    </a:ext>
                  </a:extLst>
                </a:gridCol>
              </a:tblGrid>
              <a:tr h="492369">
                <a:tc>
                  <a:txBody>
                    <a:bodyPr/>
                    <a:lstStyle/>
                    <a:p>
                      <a:pPr algn="l" rtl="0">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92369">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92369">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92369">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92369">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92369">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160828"/>
                  </a:ext>
                </a:extLst>
              </a:tr>
              <a:tr h="492369">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940258"/>
                  </a:ext>
                </a:extLst>
              </a:tr>
            </a:tbl>
          </a:graphicData>
        </a:graphic>
      </p:graphicFrame>
    </p:spTree>
    <p:extLst>
      <p:ext uri="{BB962C8B-B14F-4D97-AF65-F5344CB8AC3E}">
        <p14:creationId xmlns:p14="http://schemas.microsoft.com/office/powerpoint/2010/main" val="261685466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4294967295"/>
          </p:nvPr>
        </p:nvSpPr>
        <p:spPr>
          <a:xfrm>
            <a:off x="225086" y="957263"/>
            <a:ext cx="11287125" cy="1687512"/>
          </a:xfrm>
        </p:spPr>
        <p:txBody>
          <a:bodyPr>
            <a:noAutofit/>
          </a:bodyPr>
          <a:lstStyle/>
          <a:p>
            <a:pPr marL="0" indent="0">
              <a:lnSpc>
                <a:spcPct val="120000"/>
              </a:lnSpc>
              <a:spcBef>
                <a:spcPts val="400"/>
              </a:spcBef>
              <a:spcAft>
                <a:spcPts val="600"/>
              </a:spcAft>
              <a:buNone/>
            </a:pPr>
            <a:r>
              <a:rPr lang="en-AU" sz="1600" b="1">
                <a:solidFill>
                  <a:schemeClr val="accent2"/>
                </a:solidFill>
                <a:latin typeface="Gotham Black" panose="02000603030000020004" pitchFamily="2" charset="77"/>
                <a:ea typeface="+mj-ea"/>
                <a:cs typeface="+mj-cs"/>
              </a:rPr>
              <a:t>DESTINATIONS - </a:t>
            </a:r>
            <a:r>
              <a:rPr lang="en-AU" sz="1400"/>
              <a:t>Destinations is about where we spend our day to day – where we go to work, or where we do our shopping and go to a dinner (not right now!).  Destinations is about the activity and economic drivers that make Casey a good place to do businesses.  These are the places we meet people that don't necessarily live on our street but might live in our postcode.</a:t>
            </a:r>
            <a:endParaRPr lang="en-GB" sz="1400"/>
          </a:p>
          <a:p>
            <a:pPr marL="342900" indent="-342900">
              <a:lnSpc>
                <a:spcPct val="120000"/>
              </a:lnSpc>
              <a:spcBef>
                <a:spcPts val="400"/>
              </a:spcBef>
              <a:spcAft>
                <a:spcPts val="600"/>
              </a:spcAft>
              <a:buFont typeface="+mj-lt"/>
              <a:buAutoNum type="arabicPeriod" startAt="5"/>
            </a:pPr>
            <a:r>
              <a:rPr lang="en-GB" sz="1400"/>
              <a:t>What can we do to make our local centres thrive, to make them safe and attractive destinations that you want to keep coming back to, and ensure our businesses and services grow and are able to adapt to change?</a:t>
            </a:r>
            <a:endParaRPr lang="en-AU" sz="1400"/>
          </a:p>
        </p:txBody>
      </p:sp>
      <p:sp>
        <p:nvSpPr>
          <p:cNvPr id="6" name="Title 1">
            <a:extLst>
              <a:ext uri="{FF2B5EF4-FFF2-40B4-BE49-F238E27FC236}">
                <a16:creationId xmlns:a16="http://schemas.microsoft.com/office/drawing/2014/main" id="{927CD772-49A9-5A47-8A2E-8672748AED32}"/>
              </a:ext>
            </a:extLst>
          </p:cNvPr>
          <p:cNvSpPr>
            <a:spLocks noGrp="1"/>
          </p:cNvSpPr>
          <p:nvPr>
            <p:ph type="title" idx="4294967295"/>
          </p:nvPr>
        </p:nvSpPr>
        <p:spPr>
          <a:xfrm>
            <a:off x="225086" y="12700"/>
            <a:ext cx="10515600" cy="1149350"/>
          </a:xfrm>
        </p:spPr>
        <p:txBody>
          <a:bodyPr>
            <a:noAutofit/>
          </a:bodyPr>
          <a:lstStyle/>
          <a:p>
            <a:r>
              <a:rPr lang="en-US"/>
              <a:t>Fill in pages (print me)</a:t>
            </a:r>
          </a:p>
        </p:txBody>
      </p:sp>
      <p:graphicFrame>
        <p:nvGraphicFramePr>
          <p:cNvPr id="7" name="Table 47">
            <a:extLst>
              <a:ext uri="{FF2B5EF4-FFF2-40B4-BE49-F238E27FC236}">
                <a16:creationId xmlns:a16="http://schemas.microsoft.com/office/drawing/2014/main" id="{EF2A2E44-1EE8-7347-9698-C9EE41BFD096}"/>
              </a:ext>
            </a:extLst>
          </p:cNvPr>
          <p:cNvGraphicFramePr>
            <a:graphicFrameLocks noGrp="1"/>
          </p:cNvGraphicFramePr>
          <p:nvPr>
            <p:extLst>
              <p:ext uri="{D42A27DB-BD31-4B8C-83A1-F6EECF244321}">
                <p14:modId xmlns:p14="http://schemas.microsoft.com/office/powerpoint/2010/main" val="3545145234"/>
              </p:ext>
            </p:extLst>
          </p:nvPr>
        </p:nvGraphicFramePr>
        <p:xfrm>
          <a:off x="693082" y="2475919"/>
          <a:ext cx="11015002" cy="3520440"/>
        </p:xfrm>
        <a:graphic>
          <a:graphicData uri="http://schemas.openxmlformats.org/drawingml/2006/table">
            <a:tbl>
              <a:tblPr firstRow="1" bandRow="1">
                <a:tableStyleId>{5C22544A-7EE6-4342-B048-85BDC9FD1C3A}</a:tableStyleId>
              </a:tblPr>
              <a:tblGrid>
                <a:gridCol w="11015002">
                  <a:extLst>
                    <a:ext uri="{9D8B030D-6E8A-4147-A177-3AD203B41FA5}">
                      <a16:colId xmlns:a16="http://schemas.microsoft.com/office/drawing/2014/main" val="1457430771"/>
                    </a:ext>
                  </a:extLst>
                </a:gridCol>
              </a:tblGrid>
              <a:tr h="489354">
                <a:tc>
                  <a:txBody>
                    <a:bodyPr/>
                    <a:lstStyle/>
                    <a:p>
                      <a:pPr>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160828"/>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940258"/>
                  </a:ext>
                </a:extLst>
              </a:tr>
            </a:tbl>
          </a:graphicData>
        </a:graphic>
      </p:graphicFrame>
    </p:spTree>
    <p:extLst>
      <p:ext uri="{BB962C8B-B14F-4D97-AF65-F5344CB8AC3E}">
        <p14:creationId xmlns:p14="http://schemas.microsoft.com/office/powerpoint/2010/main" val="17744959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EE64D9E8-2CE1-E74D-BDCE-9F0FEFCF8783}"/>
              </a:ext>
            </a:extLst>
          </p:cNvPr>
          <p:cNvSpPr txBox="1">
            <a:spLocks/>
          </p:cNvSpPr>
          <p:nvPr/>
        </p:nvSpPr>
        <p:spPr>
          <a:xfrm>
            <a:off x="225086" y="957263"/>
            <a:ext cx="11287125" cy="16875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Helvetica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Helvetica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400"/>
              </a:spcBef>
              <a:spcAft>
                <a:spcPts val="600"/>
              </a:spcAft>
              <a:buFont typeface="Arial" panose="020B0604020202020204" pitchFamily="34" charset="0"/>
              <a:buNone/>
            </a:pPr>
            <a:r>
              <a:rPr lang="zh-CN" sz="1600" b="1">
                <a:solidFill>
                  <a:schemeClr val="accent2"/>
                </a:solidFill>
                <a:latin typeface="Gotham Black" panose="02000603030000020004" pitchFamily="2" charset="77"/>
                <a:ea typeface="SimSun"/>
                <a:cs typeface="+mj-cs"/>
              </a:rPr>
              <a:t>目的地 - </a:t>
            </a:r>
            <a:r>
              <a:rPr lang="zh-CN" sz="1400"/>
              <a:t>目的地是我们日常活动的地点 - 我们的工作地点或购物、外出用餐（当然疫情时间不行！）的地点。  这些目的地可为凯西市的活动和经济提供驱动力，让凯西市成为良好的商业场所。  这些地点也是我们约人见面的地方，不一定就在我们的身边，但仍然在地区的范围内。</a:t>
            </a:r>
          </a:p>
          <a:p>
            <a:pPr marL="342900" indent="-342900">
              <a:lnSpc>
                <a:spcPct val="120000"/>
              </a:lnSpc>
              <a:spcBef>
                <a:spcPts val="400"/>
              </a:spcBef>
              <a:spcAft>
                <a:spcPts val="600"/>
              </a:spcAft>
              <a:buFont typeface="+mj-lt"/>
              <a:buAutoNum type="arabicPeriod" startAt="5"/>
            </a:pPr>
            <a:r>
              <a:rPr lang="zh-CN" sz="1400"/>
              <a:t>我们能做些什么，让我们本地的中心生机勃勃，让它们成为安全又有吸引力的目的地，让您愿意经常前往，同时确保我们商业和服务的发展，同时适应环境的变化？</a:t>
            </a:r>
          </a:p>
        </p:txBody>
      </p:sp>
      <p:sp>
        <p:nvSpPr>
          <p:cNvPr id="3" name="Title 1">
            <a:extLst>
              <a:ext uri="{FF2B5EF4-FFF2-40B4-BE49-F238E27FC236}">
                <a16:creationId xmlns:a16="http://schemas.microsoft.com/office/drawing/2014/main" id="{927CD772-49A9-5A47-8A2E-8672748AED32}"/>
              </a:ext>
            </a:extLst>
          </p:cNvPr>
          <p:cNvSpPr txBox="1">
            <a:spLocks/>
          </p:cNvSpPr>
          <p:nvPr/>
        </p:nvSpPr>
        <p:spPr>
          <a:xfrm>
            <a:off x="225086" y="12700"/>
            <a:ext cx="10515600" cy="11493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accent2"/>
                </a:solidFill>
                <a:latin typeface="Gotham Black" panose="02000603030000020004" pitchFamily="2" charset="77"/>
                <a:ea typeface="+mj-ea"/>
                <a:cs typeface="+mj-cs"/>
              </a:defRPr>
            </a:lvl1pPr>
          </a:lstStyle>
          <a:p>
            <a:r>
              <a:rPr lang="zh-CN"/>
              <a:t>填写页（请打印）</a:t>
            </a:r>
          </a:p>
        </p:txBody>
      </p:sp>
      <p:graphicFrame>
        <p:nvGraphicFramePr>
          <p:cNvPr id="4" name="Table 47">
            <a:extLst>
              <a:ext uri="{FF2B5EF4-FFF2-40B4-BE49-F238E27FC236}">
                <a16:creationId xmlns:a16="http://schemas.microsoft.com/office/drawing/2014/main" id="{EF2A2E44-1EE8-7347-9698-C9EE41BFD096}"/>
              </a:ext>
            </a:extLst>
          </p:cNvPr>
          <p:cNvGraphicFramePr>
            <a:graphicFrameLocks noGrp="1"/>
          </p:cNvGraphicFramePr>
          <p:nvPr>
            <p:extLst>
              <p:ext uri="{D42A27DB-BD31-4B8C-83A1-F6EECF244321}">
                <p14:modId xmlns:p14="http://schemas.microsoft.com/office/powerpoint/2010/main" val="120899101"/>
              </p:ext>
            </p:extLst>
          </p:nvPr>
        </p:nvGraphicFramePr>
        <p:xfrm>
          <a:off x="693082" y="2475919"/>
          <a:ext cx="11015002" cy="3520440"/>
        </p:xfrm>
        <a:graphic>
          <a:graphicData uri="http://schemas.openxmlformats.org/drawingml/2006/table">
            <a:tbl>
              <a:tblPr firstRow="1" bandRow="1">
                <a:tableStyleId>{5C22544A-7EE6-4342-B048-85BDC9FD1C3A}</a:tableStyleId>
              </a:tblPr>
              <a:tblGrid>
                <a:gridCol w="11015002">
                  <a:extLst>
                    <a:ext uri="{9D8B030D-6E8A-4147-A177-3AD203B41FA5}">
                      <a16:colId xmlns:a16="http://schemas.microsoft.com/office/drawing/2014/main" val="1457430771"/>
                    </a:ext>
                  </a:extLst>
                </a:gridCol>
              </a:tblGrid>
              <a:tr h="489354">
                <a:tc>
                  <a:txBody>
                    <a:bodyPr/>
                    <a:lstStyle/>
                    <a:p>
                      <a:pPr algn="l" rtl="0">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893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893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893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893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893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160828"/>
                  </a:ext>
                </a:extLst>
              </a:tr>
              <a:tr h="4893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940258"/>
                  </a:ext>
                </a:extLst>
              </a:tr>
            </a:tbl>
          </a:graphicData>
        </a:graphic>
      </p:graphicFrame>
    </p:spTree>
    <p:extLst>
      <p:ext uri="{BB962C8B-B14F-4D97-AF65-F5344CB8AC3E}">
        <p14:creationId xmlns:p14="http://schemas.microsoft.com/office/powerpoint/2010/main" val="46784799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4294967295"/>
          </p:nvPr>
        </p:nvSpPr>
        <p:spPr>
          <a:xfrm>
            <a:off x="225086" y="957263"/>
            <a:ext cx="11287125" cy="1687512"/>
          </a:xfrm>
        </p:spPr>
        <p:txBody>
          <a:bodyPr>
            <a:noAutofit/>
          </a:bodyPr>
          <a:lstStyle/>
          <a:p>
            <a:pPr marL="0" indent="0">
              <a:lnSpc>
                <a:spcPct val="120000"/>
              </a:lnSpc>
              <a:spcBef>
                <a:spcPts val="400"/>
              </a:spcBef>
              <a:spcAft>
                <a:spcPts val="600"/>
              </a:spcAft>
              <a:buNone/>
            </a:pPr>
            <a:r>
              <a:rPr lang="en-AU" sz="1600" b="1">
                <a:solidFill>
                  <a:schemeClr val="accent2"/>
                </a:solidFill>
                <a:latin typeface="Gotham Black" panose="02000603030000020004" pitchFamily="2" charset="77"/>
                <a:ea typeface="+mj-ea"/>
                <a:cs typeface="+mj-cs"/>
              </a:rPr>
              <a:t>DESTINATIONS - </a:t>
            </a:r>
            <a:r>
              <a:rPr lang="en-AU" sz="1400"/>
              <a:t>Destinations is about where we spend our day to day – where we go to work, or where we do our shopping and go to a dinner (not right now!).  Destinations is about the activity and economic drivers that make Casey a good place to do businesses.  These are the places we meet people that don't necessarily live on our street but might live in our postcode.</a:t>
            </a:r>
            <a:endParaRPr lang="en-GB" sz="1400"/>
          </a:p>
          <a:p>
            <a:pPr marL="342900" indent="-342900">
              <a:lnSpc>
                <a:spcPct val="120000"/>
              </a:lnSpc>
              <a:spcBef>
                <a:spcPts val="400"/>
              </a:spcBef>
              <a:spcAft>
                <a:spcPts val="600"/>
              </a:spcAft>
              <a:buFont typeface="+mj-lt"/>
              <a:buAutoNum type="arabicPeriod" startAt="6"/>
            </a:pPr>
            <a:r>
              <a:rPr lang="en-AU" sz="1400"/>
              <a:t>How can Casey support and facilitate local businesses/services to be resilient/ flexible to meet ever changing needs and expectations of the City? </a:t>
            </a:r>
          </a:p>
        </p:txBody>
      </p:sp>
      <p:sp>
        <p:nvSpPr>
          <p:cNvPr id="6" name="Title 1">
            <a:extLst>
              <a:ext uri="{FF2B5EF4-FFF2-40B4-BE49-F238E27FC236}">
                <a16:creationId xmlns:a16="http://schemas.microsoft.com/office/drawing/2014/main" id="{927CD772-49A9-5A47-8A2E-8672748AED32}"/>
              </a:ext>
            </a:extLst>
          </p:cNvPr>
          <p:cNvSpPr>
            <a:spLocks noGrp="1"/>
          </p:cNvSpPr>
          <p:nvPr>
            <p:ph type="title" idx="4294967295"/>
          </p:nvPr>
        </p:nvSpPr>
        <p:spPr>
          <a:xfrm>
            <a:off x="225086" y="12700"/>
            <a:ext cx="10515600" cy="1149350"/>
          </a:xfrm>
        </p:spPr>
        <p:txBody>
          <a:bodyPr>
            <a:noAutofit/>
          </a:bodyPr>
          <a:lstStyle/>
          <a:p>
            <a:r>
              <a:rPr lang="en-US"/>
              <a:t>Fill in pages (print me)</a:t>
            </a:r>
          </a:p>
        </p:txBody>
      </p:sp>
      <p:graphicFrame>
        <p:nvGraphicFramePr>
          <p:cNvPr id="7" name="Table 47">
            <a:extLst>
              <a:ext uri="{FF2B5EF4-FFF2-40B4-BE49-F238E27FC236}">
                <a16:creationId xmlns:a16="http://schemas.microsoft.com/office/drawing/2014/main" id="{EF2A2E44-1EE8-7347-9698-C9EE41BFD096}"/>
              </a:ext>
            </a:extLst>
          </p:cNvPr>
          <p:cNvGraphicFramePr>
            <a:graphicFrameLocks noGrp="1"/>
          </p:cNvGraphicFramePr>
          <p:nvPr/>
        </p:nvGraphicFramePr>
        <p:xfrm>
          <a:off x="693082" y="2475919"/>
          <a:ext cx="11015002" cy="3520440"/>
        </p:xfrm>
        <a:graphic>
          <a:graphicData uri="http://schemas.openxmlformats.org/drawingml/2006/table">
            <a:tbl>
              <a:tblPr firstRow="1" bandRow="1">
                <a:tableStyleId>{5C22544A-7EE6-4342-B048-85BDC9FD1C3A}</a:tableStyleId>
              </a:tblPr>
              <a:tblGrid>
                <a:gridCol w="11015002">
                  <a:extLst>
                    <a:ext uri="{9D8B030D-6E8A-4147-A177-3AD203B41FA5}">
                      <a16:colId xmlns:a16="http://schemas.microsoft.com/office/drawing/2014/main" val="1457430771"/>
                    </a:ext>
                  </a:extLst>
                </a:gridCol>
              </a:tblGrid>
              <a:tr h="489354">
                <a:tc>
                  <a:txBody>
                    <a:bodyPr/>
                    <a:lstStyle/>
                    <a:p>
                      <a:pPr>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160828"/>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940258"/>
                  </a:ext>
                </a:extLst>
              </a:tr>
            </a:tbl>
          </a:graphicData>
        </a:graphic>
      </p:graphicFrame>
    </p:spTree>
    <p:extLst>
      <p:ext uri="{BB962C8B-B14F-4D97-AF65-F5344CB8AC3E}">
        <p14:creationId xmlns:p14="http://schemas.microsoft.com/office/powerpoint/2010/main" val="23912650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EE64D9E8-2CE1-E74D-BDCE-9F0FEFCF8783}"/>
              </a:ext>
            </a:extLst>
          </p:cNvPr>
          <p:cNvSpPr txBox="1">
            <a:spLocks/>
          </p:cNvSpPr>
          <p:nvPr/>
        </p:nvSpPr>
        <p:spPr>
          <a:xfrm>
            <a:off x="225086" y="957263"/>
            <a:ext cx="11287125" cy="16875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Helvetica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Helvetica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400"/>
              </a:spcBef>
              <a:spcAft>
                <a:spcPts val="600"/>
              </a:spcAft>
              <a:buFont typeface="Arial" panose="020B0604020202020204" pitchFamily="34" charset="0"/>
              <a:buNone/>
            </a:pPr>
            <a:r>
              <a:rPr lang="zh-CN" sz="1600" b="1">
                <a:solidFill>
                  <a:schemeClr val="accent2"/>
                </a:solidFill>
                <a:latin typeface="Gotham Black" panose="02000603030000020004" pitchFamily="2" charset="77"/>
                <a:ea typeface="SimSun"/>
                <a:cs typeface="+mj-cs"/>
              </a:rPr>
              <a:t>目的地 - </a:t>
            </a:r>
            <a:r>
              <a:rPr lang="zh-CN" sz="1400"/>
              <a:t>目的地是我们日常活动的地点 - 我们的工作地点或购物、外出用餐（当然疫情时间不行！）的地点。  这些目的地可为凯西市的活动和经济提供驱动力，让凯西市成为良好的商业场所。  这些地点也是我们约人见面的地方，不一定就在我们的身边，但仍然在地区的范围内。</a:t>
            </a:r>
          </a:p>
          <a:p>
            <a:pPr marL="342900" indent="-342900">
              <a:lnSpc>
                <a:spcPct val="120000"/>
              </a:lnSpc>
              <a:spcBef>
                <a:spcPts val="400"/>
              </a:spcBef>
              <a:spcAft>
                <a:spcPts val="600"/>
              </a:spcAft>
              <a:buFont typeface="+mj-lt"/>
              <a:buAutoNum type="arabicPeriod" startAt="6"/>
            </a:pPr>
            <a:r>
              <a:rPr lang="zh-CN" sz="1400"/>
              <a:t>凯西市该如何帮助并协调本地商业/服务，以足够的韧性/灵活性来面对日益变化的需求和城市的预期？ </a:t>
            </a:r>
          </a:p>
        </p:txBody>
      </p:sp>
      <p:sp>
        <p:nvSpPr>
          <p:cNvPr id="3" name="Title 1">
            <a:extLst>
              <a:ext uri="{FF2B5EF4-FFF2-40B4-BE49-F238E27FC236}">
                <a16:creationId xmlns:a16="http://schemas.microsoft.com/office/drawing/2014/main" id="{927CD772-49A9-5A47-8A2E-8672748AED32}"/>
              </a:ext>
            </a:extLst>
          </p:cNvPr>
          <p:cNvSpPr txBox="1">
            <a:spLocks/>
          </p:cNvSpPr>
          <p:nvPr/>
        </p:nvSpPr>
        <p:spPr>
          <a:xfrm>
            <a:off x="225086" y="12700"/>
            <a:ext cx="10515600" cy="11493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accent2"/>
                </a:solidFill>
                <a:latin typeface="Gotham Black" panose="02000603030000020004" pitchFamily="2" charset="77"/>
                <a:ea typeface="+mj-ea"/>
                <a:cs typeface="+mj-cs"/>
              </a:defRPr>
            </a:lvl1pPr>
          </a:lstStyle>
          <a:p>
            <a:r>
              <a:rPr lang="zh-CN"/>
              <a:t>填写页（请打印）</a:t>
            </a:r>
          </a:p>
        </p:txBody>
      </p:sp>
      <p:graphicFrame>
        <p:nvGraphicFramePr>
          <p:cNvPr id="4" name="Table 47">
            <a:extLst>
              <a:ext uri="{FF2B5EF4-FFF2-40B4-BE49-F238E27FC236}">
                <a16:creationId xmlns:a16="http://schemas.microsoft.com/office/drawing/2014/main" id="{EF2A2E44-1EE8-7347-9698-C9EE41BFD096}"/>
              </a:ext>
            </a:extLst>
          </p:cNvPr>
          <p:cNvGraphicFramePr>
            <a:graphicFrameLocks noGrp="1"/>
          </p:cNvGraphicFramePr>
          <p:nvPr/>
        </p:nvGraphicFramePr>
        <p:xfrm>
          <a:off x="693082" y="2475919"/>
          <a:ext cx="11015002" cy="3520440"/>
        </p:xfrm>
        <a:graphic>
          <a:graphicData uri="http://schemas.openxmlformats.org/drawingml/2006/table">
            <a:tbl>
              <a:tblPr firstRow="1" bandRow="1">
                <a:tableStyleId>{5C22544A-7EE6-4342-B048-85BDC9FD1C3A}</a:tableStyleId>
              </a:tblPr>
              <a:tblGrid>
                <a:gridCol w="11015002">
                  <a:extLst>
                    <a:ext uri="{9D8B030D-6E8A-4147-A177-3AD203B41FA5}">
                      <a16:colId xmlns:a16="http://schemas.microsoft.com/office/drawing/2014/main" val="1457430771"/>
                    </a:ext>
                  </a:extLst>
                </a:gridCol>
              </a:tblGrid>
              <a:tr h="489354">
                <a:tc>
                  <a:txBody>
                    <a:bodyPr/>
                    <a:lstStyle/>
                    <a:p>
                      <a:pPr algn="l" rtl="0">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893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893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893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893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893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160828"/>
                  </a:ext>
                </a:extLst>
              </a:tr>
              <a:tr h="4893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940258"/>
                  </a:ext>
                </a:extLst>
              </a:tr>
            </a:tbl>
          </a:graphicData>
        </a:graphic>
      </p:graphicFrame>
    </p:spTree>
    <p:extLst>
      <p:ext uri="{BB962C8B-B14F-4D97-AF65-F5344CB8AC3E}">
        <p14:creationId xmlns:p14="http://schemas.microsoft.com/office/powerpoint/2010/main" val="11476717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4294967295"/>
          </p:nvPr>
        </p:nvSpPr>
        <p:spPr>
          <a:xfrm>
            <a:off x="225083" y="957263"/>
            <a:ext cx="11555413" cy="1420812"/>
          </a:xfrm>
        </p:spPr>
        <p:txBody>
          <a:bodyPr>
            <a:noAutofit/>
          </a:bodyPr>
          <a:lstStyle/>
          <a:p>
            <a:pPr marL="0" indent="0">
              <a:lnSpc>
                <a:spcPct val="100000"/>
              </a:lnSpc>
              <a:spcAft>
                <a:spcPts val="1200"/>
              </a:spcAft>
              <a:buNone/>
            </a:pPr>
            <a:r>
              <a:rPr lang="en-AU" sz="1400" b="1">
                <a:solidFill>
                  <a:schemeClr val="accent2"/>
                </a:solidFill>
                <a:latin typeface="Gotham Black" panose="02000603030000020004" pitchFamily="2" charset="77"/>
                <a:ea typeface="+mj-ea"/>
                <a:cs typeface="+mj-cs"/>
              </a:rPr>
              <a:t>HOW WE GET AROUND - </a:t>
            </a:r>
            <a:r>
              <a:rPr lang="en-US" sz="1400"/>
              <a:t>How we get around considers the way we move through our streets to get from one place to  another by either public transport, private vehicle (including car-pooling), or active modes of transport (such as walking or cycling). This includes travelling to work, education, or the shops.</a:t>
            </a:r>
            <a:endParaRPr lang="en-AU" sz="1400"/>
          </a:p>
          <a:p>
            <a:pPr marL="342900" indent="-342900" fontAlgn="base">
              <a:buFont typeface="+mj-lt"/>
              <a:buAutoNum type="arabicPeriod" startAt="7"/>
            </a:pPr>
            <a:r>
              <a:rPr lang="en-GB" sz="1400"/>
              <a:t>In what ways could transport be made more accessible and affordable for everyone in the City of Casey?​</a:t>
            </a:r>
          </a:p>
        </p:txBody>
      </p:sp>
      <p:sp>
        <p:nvSpPr>
          <p:cNvPr id="6" name="Title 1">
            <a:extLst>
              <a:ext uri="{FF2B5EF4-FFF2-40B4-BE49-F238E27FC236}">
                <a16:creationId xmlns:a16="http://schemas.microsoft.com/office/drawing/2014/main" id="{53D68C5F-F931-594B-A3B7-8ADC5526FA62}"/>
              </a:ext>
            </a:extLst>
          </p:cNvPr>
          <p:cNvSpPr>
            <a:spLocks noGrp="1"/>
          </p:cNvSpPr>
          <p:nvPr>
            <p:ph type="title" idx="4294967295"/>
          </p:nvPr>
        </p:nvSpPr>
        <p:spPr>
          <a:xfrm>
            <a:off x="225083" y="0"/>
            <a:ext cx="10515600" cy="1147763"/>
          </a:xfrm>
        </p:spPr>
        <p:txBody>
          <a:bodyPr/>
          <a:lstStyle/>
          <a:p>
            <a:r>
              <a:rPr lang="en-US"/>
              <a:t>Fill in pages (print me)</a:t>
            </a:r>
            <a:endParaRPr lang="en-US">
              <a:solidFill>
                <a:schemeClr val="accent3"/>
              </a:solidFill>
            </a:endParaRPr>
          </a:p>
        </p:txBody>
      </p:sp>
      <p:graphicFrame>
        <p:nvGraphicFramePr>
          <p:cNvPr id="7" name="Table 47">
            <a:extLst>
              <a:ext uri="{FF2B5EF4-FFF2-40B4-BE49-F238E27FC236}">
                <a16:creationId xmlns:a16="http://schemas.microsoft.com/office/drawing/2014/main" id="{3E1B1EA4-D2A6-9243-9BEF-6886A29B440F}"/>
              </a:ext>
            </a:extLst>
          </p:cNvPr>
          <p:cNvGraphicFramePr>
            <a:graphicFrameLocks noGrp="1"/>
          </p:cNvGraphicFramePr>
          <p:nvPr>
            <p:extLst>
              <p:ext uri="{D42A27DB-BD31-4B8C-83A1-F6EECF244321}">
                <p14:modId xmlns:p14="http://schemas.microsoft.com/office/powerpoint/2010/main" val="2952870949"/>
              </p:ext>
            </p:extLst>
          </p:nvPr>
        </p:nvGraphicFramePr>
        <p:xfrm>
          <a:off x="679014" y="2152357"/>
          <a:ext cx="11015002" cy="3520440"/>
        </p:xfrm>
        <a:graphic>
          <a:graphicData uri="http://schemas.openxmlformats.org/drawingml/2006/table">
            <a:tbl>
              <a:tblPr firstRow="1" bandRow="1">
                <a:tableStyleId>{5C22544A-7EE6-4342-B048-85BDC9FD1C3A}</a:tableStyleId>
              </a:tblPr>
              <a:tblGrid>
                <a:gridCol w="11015002">
                  <a:extLst>
                    <a:ext uri="{9D8B030D-6E8A-4147-A177-3AD203B41FA5}">
                      <a16:colId xmlns:a16="http://schemas.microsoft.com/office/drawing/2014/main" val="1457430771"/>
                    </a:ext>
                  </a:extLst>
                </a:gridCol>
              </a:tblGrid>
              <a:tr h="492369">
                <a:tc>
                  <a:txBody>
                    <a:bodyPr/>
                    <a:lstStyle/>
                    <a:p>
                      <a:pPr>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92369">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92369">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92369">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92369">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92369">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160828"/>
                  </a:ext>
                </a:extLst>
              </a:tr>
              <a:tr h="492369">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940258"/>
                  </a:ext>
                </a:extLst>
              </a:tr>
            </a:tbl>
          </a:graphicData>
        </a:graphic>
      </p:graphicFrame>
    </p:spTree>
    <p:extLst>
      <p:ext uri="{BB962C8B-B14F-4D97-AF65-F5344CB8AC3E}">
        <p14:creationId xmlns:p14="http://schemas.microsoft.com/office/powerpoint/2010/main" val="39530980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5C12EA2E-BE65-824E-9083-4B5FBF1BAC99}"/>
              </a:ext>
            </a:extLst>
          </p:cNvPr>
          <p:cNvSpPr txBox="1">
            <a:spLocks/>
          </p:cNvSpPr>
          <p:nvPr/>
        </p:nvSpPr>
        <p:spPr>
          <a:xfrm>
            <a:off x="225083" y="957263"/>
            <a:ext cx="11555413" cy="14208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Helvetica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Helvetica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1200"/>
              </a:spcAft>
              <a:buFont typeface="Arial" panose="020B0604020202020204" pitchFamily="34" charset="0"/>
              <a:buNone/>
            </a:pPr>
            <a:r>
              <a:rPr lang="zh-CN" sz="1400" b="1">
                <a:solidFill>
                  <a:schemeClr val="accent2"/>
                </a:solidFill>
                <a:latin typeface="Gotham Black" panose="02000603030000020004" pitchFamily="2" charset="77"/>
                <a:ea typeface="SimSun"/>
                <a:cs typeface="+mj-cs"/>
              </a:rPr>
              <a:t>我们该如何出行 - </a:t>
            </a:r>
            <a:r>
              <a:rPr lang="zh-CN" sz="1400"/>
              <a:t>“我们该如何出行”关注的是我们穿街过巷，从一个地方去往另一个地方的方法，可以是公共交通、私家车（包括拼车），或更具有健身效果的交通方式（比如徒步或是骑自行车）。这其中包括去工作、上学或是前往商店的出行。</a:t>
            </a:r>
          </a:p>
          <a:p>
            <a:pPr marL="342900" indent="-342900" fontAlgn="base">
              <a:buFont typeface="+mj-lt"/>
              <a:buAutoNum type="arabicPeriod" startAt="7"/>
            </a:pPr>
            <a:r>
              <a:rPr lang="zh-CN" sz="1400"/>
              <a:t>在凯西市，有什么方法可以让每个人都能更方便且合理地通行？</a:t>
            </a:r>
          </a:p>
        </p:txBody>
      </p:sp>
      <p:sp>
        <p:nvSpPr>
          <p:cNvPr id="3" name="Title 1">
            <a:extLst>
              <a:ext uri="{FF2B5EF4-FFF2-40B4-BE49-F238E27FC236}">
                <a16:creationId xmlns:a16="http://schemas.microsoft.com/office/drawing/2014/main" id="{53D68C5F-F931-594B-A3B7-8ADC5526FA62}"/>
              </a:ext>
            </a:extLst>
          </p:cNvPr>
          <p:cNvSpPr txBox="1">
            <a:spLocks/>
          </p:cNvSpPr>
          <p:nvPr/>
        </p:nvSpPr>
        <p:spPr>
          <a:xfrm>
            <a:off x="225083" y="0"/>
            <a:ext cx="10515600" cy="11477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a:solidFill>
                  <a:schemeClr val="accent2"/>
                </a:solidFill>
                <a:latin typeface="Gotham Black" panose="02000603030000020004" pitchFamily="2" charset="77"/>
                <a:ea typeface="+mj-ea"/>
                <a:cs typeface="+mj-cs"/>
              </a:defRPr>
            </a:lvl1pPr>
          </a:lstStyle>
          <a:p>
            <a:r>
              <a:rPr lang="zh-CN"/>
              <a:t>填写页（请打印）</a:t>
            </a:r>
          </a:p>
        </p:txBody>
      </p:sp>
      <p:graphicFrame>
        <p:nvGraphicFramePr>
          <p:cNvPr id="4" name="Table 47">
            <a:extLst>
              <a:ext uri="{FF2B5EF4-FFF2-40B4-BE49-F238E27FC236}">
                <a16:creationId xmlns:a16="http://schemas.microsoft.com/office/drawing/2014/main" id="{3E1B1EA4-D2A6-9243-9BEF-6886A29B440F}"/>
              </a:ext>
            </a:extLst>
          </p:cNvPr>
          <p:cNvGraphicFramePr>
            <a:graphicFrameLocks noGrp="1"/>
          </p:cNvGraphicFramePr>
          <p:nvPr>
            <p:extLst>
              <p:ext uri="{D42A27DB-BD31-4B8C-83A1-F6EECF244321}">
                <p14:modId xmlns:p14="http://schemas.microsoft.com/office/powerpoint/2010/main" val="2527782654"/>
              </p:ext>
            </p:extLst>
          </p:nvPr>
        </p:nvGraphicFramePr>
        <p:xfrm>
          <a:off x="679014" y="2152357"/>
          <a:ext cx="11015002" cy="3520440"/>
        </p:xfrm>
        <a:graphic>
          <a:graphicData uri="http://schemas.openxmlformats.org/drawingml/2006/table">
            <a:tbl>
              <a:tblPr firstRow="1" bandRow="1">
                <a:tableStyleId>{5C22544A-7EE6-4342-B048-85BDC9FD1C3A}</a:tableStyleId>
              </a:tblPr>
              <a:tblGrid>
                <a:gridCol w="11015002">
                  <a:extLst>
                    <a:ext uri="{9D8B030D-6E8A-4147-A177-3AD203B41FA5}">
                      <a16:colId xmlns:a16="http://schemas.microsoft.com/office/drawing/2014/main" val="1457430771"/>
                    </a:ext>
                  </a:extLst>
                </a:gridCol>
              </a:tblGrid>
              <a:tr h="492369">
                <a:tc>
                  <a:txBody>
                    <a:bodyPr/>
                    <a:lstStyle/>
                    <a:p>
                      <a:pPr algn="l" rtl="0">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92369">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92369">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92369">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92369">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92369">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160828"/>
                  </a:ext>
                </a:extLst>
              </a:tr>
              <a:tr h="492369">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940258"/>
                  </a:ext>
                </a:extLst>
              </a:tr>
            </a:tbl>
          </a:graphicData>
        </a:graphic>
      </p:graphicFrame>
    </p:spTree>
    <p:extLst>
      <p:ext uri="{BB962C8B-B14F-4D97-AF65-F5344CB8AC3E}">
        <p14:creationId xmlns:p14="http://schemas.microsoft.com/office/powerpoint/2010/main" val="3578552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4294967295"/>
          </p:nvPr>
        </p:nvSpPr>
        <p:spPr>
          <a:xfrm>
            <a:off x="211014" y="957263"/>
            <a:ext cx="11287125" cy="1687512"/>
          </a:xfrm>
        </p:spPr>
        <p:txBody>
          <a:bodyPr>
            <a:noAutofit/>
          </a:bodyPr>
          <a:lstStyle/>
          <a:p>
            <a:pPr marL="0" indent="0">
              <a:lnSpc>
                <a:spcPct val="100000"/>
              </a:lnSpc>
              <a:spcAft>
                <a:spcPts val="1200"/>
              </a:spcAft>
              <a:buNone/>
            </a:pPr>
            <a:r>
              <a:rPr lang="en-AU" sz="1400" b="1">
                <a:solidFill>
                  <a:schemeClr val="accent2"/>
                </a:solidFill>
                <a:latin typeface="Gotham Black" panose="02000603030000020004" pitchFamily="2" charset="77"/>
                <a:ea typeface="+mj-ea"/>
                <a:cs typeface="+mj-cs"/>
              </a:rPr>
              <a:t>HOW WE GET AROUND - </a:t>
            </a:r>
            <a:r>
              <a:rPr lang="en-US" sz="1400"/>
              <a:t>How we get around considers the way we move through our streets to get from one place to  another by either public transport, private vehicle (including car-pooling), or active modes of transport (such as walking or cycling). This includes travelling to work, education, or the shops.</a:t>
            </a:r>
            <a:endParaRPr lang="en-AU" sz="1400"/>
          </a:p>
          <a:p>
            <a:pPr marL="342900" indent="-342900" fontAlgn="base">
              <a:buFont typeface="+mj-lt"/>
              <a:buAutoNum type="arabicPeriod" startAt="8"/>
            </a:pPr>
            <a:r>
              <a:rPr lang="en-GB" sz="1400"/>
              <a:t>How could Casey support more active modes of getting around such as walking or cycling?</a:t>
            </a:r>
            <a:endParaRPr lang="en-US" sz="1400"/>
          </a:p>
        </p:txBody>
      </p:sp>
      <p:sp>
        <p:nvSpPr>
          <p:cNvPr id="6" name="Title 1">
            <a:extLst>
              <a:ext uri="{FF2B5EF4-FFF2-40B4-BE49-F238E27FC236}">
                <a16:creationId xmlns:a16="http://schemas.microsoft.com/office/drawing/2014/main" id="{927CD772-49A9-5A47-8A2E-8672748AED32}"/>
              </a:ext>
            </a:extLst>
          </p:cNvPr>
          <p:cNvSpPr>
            <a:spLocks noGrp="1"/>
          </p:cNvSpPr>
          <p:nvPr>
            <p:ph type="title" idx="4294967295"/>
          </p:nvPr>
        </p:nvSpPr>
        <p:spPr>
          <a:xfrm>
            <a:off x="211014" y="12700"/>
            <a:ext cx="10515600" cy="1149350"/>
          </a:xfrm>
        </p:spPr>
        <p:txBody>
          <a:bodyPr>
            <a:noAutofit/>
          </a:bodyPr>
          <a:lstStyle/>
          <a:p>
            <a:r>
              <a:rPr lang="en-US"/>
              <a:t>Fill in pages (print me)</a:t>
            </a:r>
          </a:p>
        </p:txBody>
      </p:sp>
      <p:graphicFrame>
        <p:nvGraphicFramePr>
          <p:cNvPr id="7" name="Table 47">
            <a:extLst>
              <a:ext uri="{FF2B5EF4-FFF2-40B4-BE49-F238E27FC236}">
                <a16:creationId xmlns:a16="http://schemas.microsoft.com/office/drawing/2014/main" id="{EF2A2E44-1EE8-7347-9698-C9EE41BFD096}"/>
              </a:ext>
            </a:extLst>
          </p:cNvPr>
          <p:cNvGraphicFramePr>
            <a:graphicFrameLocks noGrp="1"/>
          </p:cNvGraphicFramePr>
          <p:nvPr>
            <p:extLst>
              <p:ext uri="{D42A27DB-BD31-4B8C-83A1-F6EECF244321}">
                <p14:modId xmlns:p14="http://schemas.microsoft.com/office/powerpoint/2010/main" val="173345307"/>
              </p:ext>
            </p:extLst>
          </p:nvPr>
        </p:nvGraphicFramePr>
        <p:xfrm>
          <a:off x="680952" y="2124226"/>
          <a:ext cx="11027132" cy="3520440"/>
        </p:xfrm>
        <a:graphic>
          <a:graphicData uri="http://schemas.openxmlformats.org/drawingml/2006/table">
            <a:tbl>
              <a:tblPr firstRow="1" bandRow="1">
                <a:tableStyleId>{5C22544A-7EE6-4342-B048-85BDC9FD1C3A}</a:tableStyleId>
              </a:tblPr>
              <a:tblGrid>
                <a:gridCol w="11027132">
                  <a:extLst>
                    <a:ext uri="{9D8B030D-6E8A-4147-A177-3AD203B41FA5}">
                      <a16:colId xmlns:a16="http://schemas.microsoft.com/office/drawing/2014/main" val="1457430771"/>
                    </a:ext>
                  </a:extLst>
                </a:gridCol>
              </a:tblGrid>
              <a:tr h="489354">
                <a:tc>
                  <a:txBody>
                    <a:bodyPr/>
                    <a:lstStyle/>
                    <a:p>
                      <a:pPr>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160828"/>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940258"/>
                  </a:ext>
                </a:extLst>
              </a:tr>
            </a:tbl>
          </a:graphicData>
        </a:graphic>
      </p:graphicFrame>
    </p:spTree>
    <p:extLst>
      <p:ext uri="{BB962C8B-B14F-4D97-AF65-F5344CB8AC3E}">
        <p14:creationId xmlns:p14="http://schemas.microsoft.com/office/powerpoint/2010/main" val="273146014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EE64D9E8-2CE1-E74D-BDCE-9F0FEFCF8783}"/>
              </a:ext>
            </a:extLst>
          </p:cNvPr>
          <p:cNvSpPr txBox="1">
            <a:spLocks/>
          </p:cNvSpPr>
          <p:nvPr/>
        </p:nvSpPr>
        <p:spPr>
          <a:xfrm>
            <a:off x="211014" y="957263"/>
            <a:ext cx="11287125" cy="16875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Helvetica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Helvetica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1200"/>
              </a:spcAft>
              <a:buFont typeface="Arial" panose="020B0604020202020204" pitchFamily="34" charset="0"/>
              <a:buNone/>
            </a:pPr>
            <a:r>
              <a:rPr lang="zh-CN" sz="1400" b="1">
                <a:solidFill>
                  <a:schemeClr val="accent2"/>
                </a:solidFill>
                <a:latin typeface="Gotham Black" panose="02000603030000020004" pitchFamily="2" charset="77"/>
                <a:ea typeface="SimSun"/>
                <a:cs typeface="+mj-cs"/>
              </a:rPr>
              <a:t>我们该如何出行 - </a:t>
            </a:r>
            <a:r>
              <a:rPr lang="zh-CN" sz="1400"/>
              <a:t>“我们该如何出行”关注的是我们穿街过巷，从一个地方去往另一个地方的方法，可以是公共交通、私家车（包括拼车），或更具有健身效果的交通方式（比如徒步或是骑自行车）。这其中包括去工作、上学或是前往商店的出行。</a:t>
            </a:r>
          </a:p>
          <a:p>
            <a:pPr marL="342900" indent="-342900" fontAlgn="base">
              <a:buFont typeface="+mj-lt"/>
              <a:buAutoNum type="arabicPeriod" startAt="8"/>
            </a:pPr>
            <a:r>
              <a:rPr lang="zh-CN" sz="1400"/>
              <a:t>凯西市该如何支持更具有健身效果的出行方式，比如徒步或骑自行车？</a:t>
            </a:r>
          </a:p>
        </p:txBody>
      </p:sp>
      <p:sp>
        <p:nvSpPr>
          <p:cNvPr id="3" name="Title 1">
            <a:extLst>
              <a:ext uri="{FF2B5EF4-FFF2-40B4-BE49-F238E27FC236}">
                <a16:creationId xmlns:a16="http://schemas.microsoft.com/office/drawing/2014/main" id="{927CD772-49A9-5A47-8A2E-8672748AED32}"/>
              </a:ext>
            </a:extLst>
          </p:cNvPr>
          <p:cNvSpPr txBox="1">
            <a:spLocks/>
          </p:cNvSpPr>
          <p:nvPr/>
        </p:nvSpPr>
        <p:spPr>
          <a:xfrm>
            <a:off x="211014" y="12700"/>
            <a:ext cx="10515600" cy="11493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accent2"/>
                </a:solidFill>
                <a:latin typeface="Gotham Black" panose="02000603030000020004" pitchFamily="2" charset="77"/>
                <a:ea typeface="+mj-ea"/>
                <a:cs typeface="+mj-cs"/>
              </a:defRPr>
            </a:lvl1pPr>
          </a:lstStyle>
          <a:p>
            <a:r>
              <a:rPr lang="zh-CN"/>
              <a:t>填写页（请打印）</a:t>
            </a:r>
          </a:p>
        </p:txBody>
      </p:sp>
      <p:graphicFrame>
        <p:nvGraphicFramePr>
          <p:cNvPr id="4" name="Table 47">
            <a:extLst>
              <a:ext uri="{FF2B5EF4-FFF2-40B4-BE49-F238E27FC236}">
                <a16:creationId xmlns:a16="http://schemas.microsoft.com/office/drawing/2014/main" id="{EF2A2E44-1EE8-7347-9698-C9EE41BFD096}"/>
              </a:ext>
            </a:extLst>
          </p:cNvPr>
          <p:cNvGraphicFramePr>
            <a:graphicFrameLocks noGrp="1"/>
          </p:cNvGraphicFramePr>
          <p:nvPr>
            <p:extLst>
              <p:ext uri="{D42A27DB-BD31-4B8C-83A1-F6EECF244321}">
                <p14:modId xmlns:p14="http://schemas.microsoft.com/office/powerpoint/2010/main" val="1130237386"/>
              </p:ext>
            </p:extLst>
          </p:nvPr>
        </p:nvGraphicFramePr>
        <p:xfrm>
          <a:off x="680952" y="2124226"/>
          <a:ext cx="11027132" cy="3520440"/>
        </p:xfrm>
        <a:graphic>
          <a:graphicData uri="http://schemas.openxmlformats.org/drawingml/2006/table">
            <a:tbl>
              <a:tblPr firstRow="1" bandRow="1">
                <a:tableStyleId>{5C22544A-7EE6-4342-B048-85BDC9FD1C3A}</a:tableStyleId>
              </a:tblPr>
              <a:tblGrid>
                <a:gridCol w="11027132">
                  <a:extLst>
                    <a:ext uri="{9D8B030D-6E8A-4147-A177-3AD203B41FA5}">
                      <a16:colId xmlns:a16="http://schemas.microsoft.com/office/drawing/2014/main" val="1457430771"/>
                    </a:ext>
                  </a:extLst>
                </a:gridCol>
              </a:tblGrid>
              <a:tr h="489354">
                <a:tc>
                  <a:txBody>
                    <a:bodyPr/>
                    <a:lstStyle/>
                    <a:p>
                      <a:pPr algn="l" rtl="0">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893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893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893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893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893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160828"/>
                  </a:ext>
                </a:extLst>
              </a:tr>
              <a:tr h="4893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940258"/>
                  </a:ext>
                </a:extLst>
              </a:tr>
            </a:tbl>
          </a:graphicData>
        </a:graphic>
      </p:graphicFrame>
    </p:spTree>
    <p:extLst>
      <p:ext uri="{BB962C8B-B14F-4D97-AF65-F5344CB8AC3E}">
        <p14:creationId xmlns:p14="http://schemas.microsoft.com/office/powerpoint/2010/main" val="306259020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4294967295"/>
          </p:nvPr>
        </p:nvSpPr>
        <p:spPr>
          <a:xfrm>
            <a:off x="182882" y="957263"/>
            <a:ext cx="11555413" cy="1195387"/>
          </a:xfrm>
        </p:spPr>
        <p:txBody>
          <a:bodyPr>
            <a:noAutofit/>
          </a:bodyPr>
          <a:lstStyle/>
          <a:p>
            <a:pPr marL="0" indent="0">
              <a:lnSpc>
                <a:spcPct val="120000"/>
              </a:lnSpc>
              <a:spcBef>
                <a:spcPts val="400"/>
              </a:spcBef>
              <a:spcAft>
                <a:spcPts val="600"/>
              </a:spcAft>
              <a:buNone/>
            </a:pPr>
            <a:r>
              <a:rPr lang="en-AU" sz="1400" b="1">
                <a:solidFill>
                  <a:schemeClr val="accent2"/>
                </a:solidFill>
                <a:latin typeface="Gotham Black" panose="02000603030000020004" pitchFamily="2" charset="77"/>
                <a:ea typeface="+mj-ea"/>
                <a:cs typeface="+mj-cs"/>
              </a:rPr>
              <a:t>LOOKING AFTER THE PLACE - </a:t>
            </a:r>
            <a:r>
              <a:rPr lang="en-US" sz="1400"/>
              <a:t>Looking after the place is about creating a sustainable, healthy, and pleasant environment that we can proudly pass on to our children and future generations.</a:t>
            </a:r>
            <a:r>
              <a:rPr lang="en-US" sz="1400" i="1"/>
              <a:t> </a:t>
            </a:r>
            <a:endParaRPr lang="en-GB" sz="1400"/>
          </a:p>
          <a:p>
            <a:pPr marL="457200" indent="-457200" fontAlgn="base">
              <a:buFont typeface="+mj-lt"/>
              <a:buAutoNum type="arabicPeriod" startAt="9"/>
            </a:pPr>
            <a:r>
              <a:rPr lang="en-GB" sz="1400"/>
              <a:t>What can we do to ensure we have a clean, well-maintained and safe environment for our rapidly growing Casey population?</a:t>
            </a:r>
            <a:r>
              <a:rPr lang="en-US" sz="1400"/>
              <a:t>​</a:t>
            </a:r>
          </a:p>
        </p:txBody>
      </p:sp>
      <p:sp>
        <p:nvSpPr>
          <p:cNvPr id="6" name="Title 1">
            <a:extLst>
              <a:ext uri="{FF2B5EF4-FFF2-40B4-BE49-F238E27FC236}">
                <a16:creationId xmlns:a16="http://schemas.microsoft.com/office/drawing/2014/main" id="{53D68C5F-F931-594B-A3B7-8ADC5526FA62}"/>
              </a:ext>
            </a:extLst>
          </p:cNvPr>
          <p:cNvSpPr>
            <a:spLocks noGrp="1"/>
          </p:cNvSpPr>
          <p:nvPr>
            <p:ph type="title" idx="4294967295"/>
          </p:nvPr>
        </p:nvSpPr>
        <p:spPr>
          <a:xfrm>
            <a:off x="182882" y="0"/>
            <a:ext cx="10515600" cy="1147763"/>
          </a:xfrm>
        </p:spPr>
        <p:txBody>
          <a:bodyPr/>
          <a:lstStyle/>
          <a:p>
            <a:r>
              <a:rPr lang="en-US"/>
              <a:t>Fill in pages (print me)</a:t>
            </a:r>
            <a:endParaRPr lang="en-US">
              <a:solidFill>
                <a:schemeClr val="accent3"/>
              </a:solidFill>
            </a:endParaRPr>
          </a:p>
        </p:txBody>
      </p:sp>
      <p:graphicFrame>
        <p:nvGraphicFramePr>
          <p:cNvPr id="7" name="Table 47">
            <a:extLst>
              <a:ext uri="{FF2B5EF4-FFF2-40B4-BE49-F238E27FC236}">
                <a16:creationId xmlns:a16="http://schemas.microsoft.com/office/drawing/2014/main" id="{3E1B1EA4-D2A6-9243-9BEF-6886A29B440F}"/>
              </a:ext>
            </a:extLst>
          </p:cNvPr>
          <p:cNvGraphicFramePr>
            <a:graphicFrameLocks noGrp="1"/>
          </p:cNvGraphicFramePr>
          <p:nvPr>
            <p:extLst>
              <p:ext uri="{D42A27DB-BD31-4B8C-83A1-F6EECF244321}">
                <p14:modId xmlns:p14="http://schemas.microsoft.com/office/powerpoint/2010/main" val="1698150865"/>
              </p:ext>
            </p:extLst>
          </p:nvPr>
        </p:nvGraphicFramePr>
        <p:xfrm>
          <a:off x="745588" y="1927269"/>
          <a:ext cx="10948428" cy="4023360"/>
        </p:xfrm>
        <a:graphic>
          <a:graphicData uri="http://schemas.openxmlformats.org/drawingml/2006/table">
            <a:tbl>
              <a:tblPr firstRow="1" bandRow="1">
                <a:tableStyleId>{5C22544A-7EE6-4342-B048-85BDC9FD1C3A}</a:tableStyleId>
              </a:tblPr>
              <a:tblGrid>
                <a:gridCol w="10948428">
                  <a:extLst>
                    <a:ext uri="{9D8B030D-6E8A-4147-A177-3AD203B41FA5}">
                      <a16:colId xmlns:a16="http://schemas.microsoft.com/office/drawing/2014/main" val="1457430771"/>
                    </a:ext>
                  </a:extLst>
                </a:gridCol>
              </a:tblGrid>
              <a:tr h="468254">
                <a:tc>
                  <a:txBody>
                    <a:bodyPr/>
                    <a:lstStyle/>
                    <a:p>
                      <a:pPr>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682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682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682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682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682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160828"/>
                  </a:ext>
                </a:extLst>
              </a:tr>
              <a:tr h="4682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940258"/>
                  </a:ext>
                </a:extLst>
              </a:tr>
              <a:tr h="4682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66562466"/>
                  </a:ext>
                </a:extLst>
              </a:tr>
            </a:tbl>
          </a:graphicData>
        </a:graphic>
      </p:graphicFrame>
    </p:spTree>
    <p:extLst>
      <p:ext uri="{BB962C8B-B14F-4D97-AF65-F5344CB8AC3E}">
        <p14:creationId xmlns:p14="http://schemas.microsoft.com/office/powerpoint/2010/main" val="115986490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5C12EA2E-BE65-824E-9083-4B5FBF1BAC99}"/>
              </a:ext>
            </a:extLst>
          </p:cNvPr>
          <p:cNvSpPr txBox="1">
            <a:spLocks/>
          </p:cNvSpPr>
          <p:nvPr/>
        </p:nvSpPr>
        <p:spPr>
          <a:xfrm>
            <a:off x="182882" y="957263"/>
            <a:ext cx="11555413" cy="11953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Helvetica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Helvetica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400"/>
              </a:spcBef>
              <a:spcAft>
                <a:spcPts val="600"/>
              </a:spcAft>
              <a:buFont typeface="Arial" panose="020B0604020202020204" pitchFamily="34" charset="0"/>
              <a:buNone/>
            </a:pPr>
            <a:r>
              <a:rPr lang="zh-CN" sz="1400" b="1">
                <a:solidFill>
                  <a:schemeClr val="accent2"/>
                </a:solidFill>
                <a:latin typeface="Gotham Black" panose="02000603030000020004" pitchFamily="2" charset="77"/>
                <a:ea typeface="SimSun"/>
                <a:cs typeface="+mj-cs"/>
              </a:rPr>
              <a:t>呵护家园 - </a:t>
            </a:r>
            <a:r>
              <a:rPr lang="zh-CN" sz="1400"/>
              <a:t>“呵护家园”的主题在于：创造出可持续发展、健康和愉快的环境，让我们能够骄傲把它留给子孙后代。</a:t>
            </a:r>
            <a:r>
              <a:rPr lang="zh-CN" sz="1400" i="1"/>
              <a:t> </a:t>
            </a:r>
          </a:p>
          <a:p>
            <a:pPr marL="457200" indent="-457200" fontAlgn="base">
              <a:buFont typeface="+mj-lt"/>
              <a:buAutoNum type="arabicPeriod" startAt="9"/>
            </a:pPr>
            <a:r>
              <a:rPr lang="zh-CN" sz="1400"/>
              <a:t>该怎么做，才能为凯西市快速增长的人口提供干净、维护良好且安全的环境？</a:t>
            </a:r>
          </a:p>
        </p:txBody>
      </p:sp>
      <p:sp>
        <p:nvSpPr>
          <p:cNvPr id="3" name="Title 1">
            <a:extLst>
              <a:ext uri="{FF2B5EF4-FFF2-40B4-BE49-F238E27FC236}">
                <a16:creationId xmlns:a16="http://schemas.microsoft.com/office/drawing/2014/main" id="{53D68C5F-F931-594B-A3B7-8ADC5526FA62}"/>
              </a:ext>
            </a:extLst>
          </p:cNvPr>
          <p:cNvSpPr txBox="1">
            <a:spLocks/>
          </p:cNvSpPr>
          <p:nvPr/>
        </p:nvSpPr>
        <p:spPr>
          <a:xfrm>
            <a:off x="182882" y="0"/>
            <a:ext cx="10515600" cy="11477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a:solidFill>
                  <a:schemeClr val="accent2"/>
                </a:solidFill>
                <a:latin typeface="Gotham Black" panose="02000603030000020004" pitchFamily="2" charset="77"/>
                <a:ea typeface="+mj-ea"/>
                <a:cs typeface="+mj-cs"/>
              </a:defRPr>
            </a:lvl1pPr>
          </a:lstStyle>
          <a:p>
            <a:r>
              <a:rPr lang="zh-CN"/>
              <a:t>填写页（请打印）</a:t>
            </a:r>
          </a:p>
        </p:txBody>
      </p:sp>
      <p:graphicFrame>
        <p:nvGraphicFramePr>
          <p:cNvPr id="4" name="Table 47">
            <a:extLst>
              <a:ext uri="{FF2B5EF4-FFF2-40B4-BE49-F238E27FC236}">
                <a16:creationId xmlns:a16="http://schemas.microsoft.com/office/drawing/2014/main" id="{3E1B1EA4-D2A6-9243-9BEF-6886A29B440F}"/>
              </a:ext>
            </a:extLst>
          </p:cNvPr>
          <p:cNvGraphicFramePr>
            <a:graphicFrameLocks noGrp="1"/>
          </p:cNvGraphicFramePr>
          <p:nvPr>
            <p:extLst>
              <p:ext uri="{D42A27DB-BD31-4B8C-83A1-F6EECF244321}">
                <p14:modId xmlns:p14="http://schemas.microsoft.com/office/powerpoint/2010/main" val="1083975768"/>
              </p:ext>
            </p:extLst>
          </p:nvPr>
        </p:nvGraphicFramePr>
        <p:xfrm>
          <a:off x="745588" y="1927269"/>
          <a:ext cx="10948428" cy="4023360"/>
        </p:xfrm>
        <a:graphic>
          <a:graphicData uri="http://schemas.openxmlformats.org/drawingml/2006/table">
            <a:tbl>
              <a:tblPr firstRow="1" bandRow="1">
                <a:tableStyleId>{5C22544A-7EE6-4342-B048-85BDC9FD1C3A}</a:tableStyleId>
              </a:tblPr>
              <a:tblGrid>
                <a:gridCol w="10948428">
                  <a:extLst>
                    <a:ext uri="{9D8B030D-6E8A-4147-A177-3AD203B41FA5}">
                      <a16:colId xmlns:a16="http://schemas.microsoft.com/office/drawing/2014/main" val="1457430771"/>
                    </a:ext>
                  </a:extLst>
                </a:gridCol>
              </a:tblGrid>
              <a:tr h="468254">
                <a:tc>
                  <a:txBody>
                    <a:bodyPr/>
                    <a:lstStyle/>
                    <a:p>
                      <a:pPr algn="l" rtl="0">
                        <a:lnSpc>
                          <a:spcPct val="150000"/>
                        </a:lnSpc>
                      </a:pPr>
                      <a:endParaRPr lang="en-US" dirty="0"/>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682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682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682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682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682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160828"/>
                  </a:ext>
                </a:extLst>
              </a:tr>
              <a:tr h="4682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940258"/>
                  </a:ext>
                </a:extLst>
              </a:tr>
              <a:tr h="468254">
                <a:tc>
                  <a:txBody>
                    <a:bodyPr/>
                    <a:lstStyle/>
                    <a:p>
                      <a:pPr algn="l" rtl="0">
                        <a:lnSpc>
                          <a:spcPct val="150000"/>
                        </a:lnSpc>
                      </a:pP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66562466"/>
                  </a:ext>
                </a:extLst>
              </a:tr>
            </a:tbl>
          </a:graphicData>
        </a:graphic>
      </p:graphicFrame>
    </p:spTree>
    <p:extLst>
      <p:ext uri="{BB962C8B-B14F-4D97-AF65-F5344CB8AC3E}">
        <p14:creationId xmlns:p14="http://schemas.microsoft.com/office/powerpoint/2010/main" val="234569072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4294967295"/>
          </p:nvPr>
        </p:nvSpPr>
        <p:spPr>
          <a:xfrm>
            <a:off x="112538" y="957263"/>
            <a:ext cx="11287125" cy="1687512"/>
          </a:xfrm>
        </p:spPr>
        <p:txBody>
          <a:bodyPr>
            <a:noAutofit/>
          </a:bodyPr>
          <a:lstStyle/>
          <a:p>
            <a:pPr marL="0" indent="0">
              <a:lnSpc>
                <a:spcPct val="100000"/>
              </a:lnSpc>
              <a:spcAft>
                <a:spcPts val="1200"/>
              </a:spcAft>
              <a:buNone/>
            </a:pPr>
            <a:r>
              <a:rPr lang="en-AU" sz="1400" b="1">
                <a:solidFill>
                  <a:schemeClr val="accent2"/>
                </a:solidFill>
                <a:latin typeface="Gotham Black" panose="02000603030000020004" pitchFamily="2" charset="77"/>
              </a:rPr>
              <a:t>LOOKING AFTER THE PLACE - </a:t>
            </a:r>
            <a:r>
              <a:rPr lang="en-US" sz="1400"/>
              <a:t>Looking after the place is about creating a sustainable, healthy, and pleasant environment that we can proudly pass on to our children and future generations.</a:t>
            </a:r>
            <a:r>
              <a:rPr lang="en-US" sz="1400" i="1"/>
              <a:t> </a:t>
            </a:r>
            <a:endParaRPr lang="en-AU" sz="1400"/>
          </a:p>
          <a:p>
            <a:pPr marL="457200" indent="-457200" fontAlgn="base">
              <a:buFont typeface="+mj-lt"/>
              <a:buAutoNum type="arabicPeriod" startAt="10"/>
            </a:pPr>
            <a:r>
              <a:rPr lang="en-US" sz="1400"/>
              <a:t>How can we better prepare for more frequent extreme weather events, such as severe storms and bushfires over the coming years and decades?</a:t>
            </a:r>
            <a:endParaRPr lang="en-GB" sz="1400"/>
          </a:p>
        </p:txBody>
      </p:sp>
      <p:sp>
        <p:nvSpPr>
          <p:cNvPr id="6" name="Title 1">
            <a:extLst>
              <a:ext uri="{FF2B5EF4-FFF2-40B4-BE49-F238E27FC236}">
                <a16:creationId xmlns:a16="http://schemas.microsoft.com/office/drawing/2014/main" id="{927CD772-49A9-5A47-8A2E-8672748AED32}"/>
              </a:ext>
            </a:extLst>
          </p:cNvPr>
          <p:cNvSpPr>
            <a:spLocks noGrp="1"/>
          </p:cNvSpPr>
          <p:nvPr>
            <p:ph type="title" idx="4294967295"/>
          </p:nvPr>
        </p:nvSpPr>
        <p:spPr>
          <a:xfrm>
            <a:off x="112538" y="12700"/>
            <a:ext cx="10515600" cy="1149350"/>
          </a:xfrm>
        </p:spPr>
        <p:txBody>
          <a:bodyPr>
            <a:noAutofit/>
          </a:bodyPr>
          <a:lstStyle/>
          <a:p>
            <a:r>
              <a:rPr lang="en-US"/>
              <a:t>Fill in pages (print me)</a:t>
            </a:r>
          </a:p>
        </p:txBody>
      </p:sp>
      <p:graphicFrame>
        <p:nvGraphicFramePr>
          <p:cNvPr id="7" name="Table 47">
            <a:extLst>
              <a:ext uri="{FF2B5EF4-FFF2-40B4-BE49-F238E27FC236}">
                <a16:creationId xmlns:a16="http://schemas.microsoft.com/office/drawing/2014/main" id="{EF2A2E44-1EE8-7347-9698-C9EE41BFD096}"/>
              </a:ext>
            </a:extLst>
          </p:cNvPr>
          <p:cNvGraphicFramePr>
            <a:graphicFrameLocks noGrp="1"/>
          </p:cNvGraphicFramePr>
          <p:nvPr>
            <p:extLst>
              <p:ext uri="{D42A27DB-BD31-4B8C-83A1-F6EECF244321}">
                <p14:modId xmlns:p14="http://schemas.microsoft.com/office/powerpoint/2010/main" val="142681665"/>
              </p:ext>
            </p:extLst>
          </p:nvPr>
        </p:nvGraphicFramePr>
        <p:xfrm>
          <a:off x="680952" y="2124226"/>
          <a:ext cx="11027132" cy="3520440"/>
        </p:xfrm>
        <a:graphic>
          <a:graphicData uri="http://schemas.openxmlformats.org/drawingml/2006/table">
            <a:tbl>
              <a:tblPr firstRow="1" bandRow="1">
                <a:tableStyleId>{5C22544A-7EE6-4342-B048-85BDC9FD1C3A}</a:tableStyleId>
              </a:tblPr>
              <a:tblGrid>
                <a:gridCol w="11027132">
                  <a:extLst>
                    <a:ext uri="{9D8B030D-6E8A-4147-A177-3AD203B41FA5}">
                      <a16:colId xmlns:a16="http://schemas.microsoft.com/office/drawing/2014/main" val="1457430771"/>
                    </a:ext>
                  </a:extLst>
                </a:gridCol>
              </a:tblGrid>
              <a:tr h="476291">
                <a:tc>
                  <a:txBody>
                    <a:bodyPr/>
                    <a:lstStyle/>
                    <a:p>
                      <a:pPr>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76291">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76291">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76291">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76291">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76291">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160828"/>
                  </a:ext>
                </a:extLst>
              </a:tr>
              <a:tr h="476291">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940258"/>
                  </a:ext>
                </a:extLst>
              </a:tr>
            </a:tbl>
          </a:graphicData>
        </a:graphic>
      </p:graphicFrame>
    </p:spTree>
    <p:extLst>
      <p:ext uri="{BB962C8B-B14F-4D97-AF65-F5344CB8AC3E}">
        <p14:creationId xmlns:p14="http://schemas.microsoft.com/office/powerpoint/2010/main" val="272572093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EE64D9E8-2CE1-E74D-BDCE-9F0FEFCF8783}"/>
              </a:ext>
            </a:extLst>
          </p:cNvPr>
          <p:cNvSpPr txBox="1">
            <a:spLocks/>
          </p:cNvSpPr>
          <p:nvPr/>
        </p:nvSpPr>
        <p:spPr>
          <a:xfrm>
            <a:off x="112538" y="957263"/>
            <a:ext cx="11287125" cy="16875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Helvetica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Helvetica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1200"/>
              </a:spcAft>
              <a:buFont typeface="Arial" panose="020B0604020202020204" pitchFamily="34" charset="0"/>
              <a:buNone/>
            </a:pPr>
            <a:r>
              <a:rPr lang="zh-CN" sz="1400" b="1">
                <a:solidFill>
                  <a:schemeClr val="accent2"/>
                </a:solidFill>
                <a:latin typeface="Gotham Black" panose="02000603030000020004" pitchFamily="2" charset="77"/>
                <a:ea typeface="SimSun"/>
              </a:rPr>
              <a:t>呵护家园 - </a:t>
            </a:r>
            <a:r>
              <a:rPr lang="zh-CN" sz="1400"/>
              <a:t>“呵护家园”的主题在于：创造出可持续发展、健康和愉快的环境，让我们能够骄傲把它留给子孙后代。</a:t>
            </a:r>
            <a:r>
              <a:rPr lang="zh-CN" sz="1400" i="1"/>
              <a:t> </a:t>
            </a:r>
          </a:p>
          <a:p>
            <a:pPr marL="457200" indent="-457200" fontAlgn="base">
              <a:buFont typeface="+mj-lt"/>
              <a:buAutoNum type="arabicPeriod" startAt="10"/>
            </a:pPr>
            <a:r>
              <a:rPr lang="zh-CN" sz="1400"/>
              <a:t>该怎么做，才能为更频繁的极端气候情况做好准备，比如在过去十年以及未来几年中愈演愈烈的风暴和山火？</a:t>
            </a:r>
          </a:p>
        </p:txBody>
      </p:sp>
      <p:sp>
        <p:nvSpPr>
          <p:cNvPr id="3" name="Title 1">
            <a:extLst>
              <a:ext uri="{FF2B5EF4-FFF2-40B4-BE49-F238E27FC236}">
                <a16:creationId xmlns:a16="http://schemas.microsoft.com/office/drawing/2014/main" id="{927CD772-49A9-5A47-8A2E-8672748AED32}"/>
              </a:ext>
            </a:extLst>
          </p:cNvPr>
          <p:cNvSpPr txBox="1">
            <a:spLocks/>
          </p:cNvSpPr>
          <p:nvPr/>
        </p:nvSpPr>
        <p:spPr>
          <a:xfrm>
            <a:off x="112538" y="12700"/>
            <a:ext cx="10515600" cy="11493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accent2"/>
                </a:solidFill>
                <a:latin typeface="Gotham Black" panose="02000603030000020004" pitchFamily="2" charset="77"/>
                <a:ea typeface="+mj-ea"/>
                <a:cs typeface="+mj-cs"/>
              </a:defRPr>
            </a:lvl1pPr>
          </a:lstStyle>
          <a:p>
            <a:r>
              <a:rPr lang="zh-CN"/>
              <a:t>填写页（请打印）</a:t>
            </a:r>
          </a:p>
        </p:txBody>
      </p:sp>
      <p:graphicFrame>
        <p:nvGraphicFramePr>
          <p:cNvPr id="4" name="Table 47">
            <a:extLst>
              <a:ext uri="{FF2B5EF4-FFF2-40B4-BE49-F238E27FC236}">
                <a16:creationId xmlns:a16="http://schemas.microsoft.com/office/drawing/2014/main" id="{EF2A2E44-1EE8-7347-9698-C9EE41BFD096}"/>
              </a:ext>
            </a:extLst>
          </p:cNvPr>
          <p:cNvGraphicFramePr>
            <a:graphicFrameLocks noGrp="1"/>
          </p:cNvGraphicFramePr>
          <p:nvPr>
            <p:extLst>
              <p:ext uri="{D42A27DB-BD31-4B8C-83A1-F6EECF244321}">
                <p14:modId xmlns:p14="http://schemas.microsoft.com/office/powerpoint/2010/main" val="1606147771"/>
              </p:ext>
            </p:extLst>
          </p:nvPr>
        </p:nvGraphicFramePr>
        <p:xfrm>
          <a:off x="680952" y="2124226"/>
          <a:ext cx="11027132" cy="3520440"/>
        </p:xfrm>
        <a:graphic>
          <a:graphicData uri="http://schemas.openxmlformats.org/drawingml/2006/table">
            <a:tbl>
              <a:tblPr firstRow="1" bandRow="1">
                <a:tableStyleId>{5C22544A-7EE6-4342-B048-85BDC9FD1C3A}</a:tableStyleId>
              </a:tblPr>
              <a:tblGrid>
                <a:gridCol w="11027132">
                  <a:extLst>
                    <a:ext uri="{9D8B030D-6E8A-4147-A177-3AD203B41FA5}">
                      <a16:colId xmlns:a16="http://schemas.microsoft.com/office/drawing/2014/main" val="1457430771"/>
                    </a:ext>
                  </a:extLst>
                </a:gridCol>
              </a:tblGrid>
              <a:tr h="476291">
                <a:tc>
                  <a:txBody>
                    <a:bodyPr/>
                    <a:lstStyle/>
                    <a:p>
                      <a:pPr algn="l" rtl="0">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76291">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76291">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76291">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76291">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76291">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160828"/>
                  </a:ext>
                </a:extLst>
              </a:tr>
              <a:tr h="476291">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940258"/>
                  </a:ext>
                </a:extLst>
              </a:tr>
            </a:tbl>
          </a:graphicData>
        </a:graphic>
      </p:graphicFrame>
    </p:spTree>
    <p:extLst>
      <p:ext uri="{BB962C8B-B14F-4D97-AF65-F5344CB8AC3E}">
        <p14:creationId xmlns:p14="http://schemas.microsoft.com/office/powerpoint/2010/main" val="409743204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544B8B0-C634-7F4F-94D2-219A3AA47CA4}"/>
              </a:ext>
            </a:extLst>
          </p:cNvPr>
          <p:cNvSpPr txBox="1"/>
          <p:nvPr/>
        </p:nvSpPr>
        <p:spPr>
          <a:xfrm>
            <a:off x="1053296" y="1064870"/>
            <a:ext cx="5787342" cy="677108"/>
          </a:xfrm>
          <a:prstGeom prst="rect">
            <a:avLst/>
          </a:prstGeom>
          <a:noFill/>
        </p:spPr>
        <p:txBody>
          <a:bodyPr wrap="square" rtlCol="0">
            <a:spAutoFit/>
          </a:bodyPr>
          <a:lstStyle/>
          <a:p>
            <a:r>
              <a:rPr lang="en-US" sz="3800" b="1" i="0" dirty="0">
                <a:ln>
                  <a:solidFill>
                    <a:schemeClr val="tx2"/>
                  </a:solidFill>
                </a:ln>
                <a:solidFill>
                  <a:schemeClr val="accent1"/>
                </a:solidFill>
                <a:latin typeface="Gotham Black" panose="02000603030000020004" pitchFamily="2" charset="77"/>
              </a:rPr>
              <a:t>Your voice matters.</a:t>
            </a:r>
          </a:p>
        </p:txBody>
      </p:sp>
      <p:sp>
        <p:nvSpPr>
          <p:cNvPr id="3" name="TextBox 2">
            <a:extLst>
              <a:ext uri="{FF2B5EF4-FFF2-40B4-BE49-F238E27FC236}">
                <a16:creationId xmlns:a16="http://schemas.microsoft.com/office/drawing/2014/main" id="{FD757DD1-AB00-3C46-A136-B25F394305E4}"/>
              </a:ext>
            </a:extLst>
          </p:cNvPr>
          <p:cNvSpPr txBox="1"/>
          <p:nvPr/>
        </p:nvSpPr>
        <p:spPr>
          <a:xfrm>
            <a:off x="1053296" y="1545392"/>
            <a:ext cx="7280476" cy="661720"/>
          </a:xfrm>
          <a:prstGeom prst="rect">
            <a:avLst/>
          </a:prstGeom>
          <a:noFill/>
        </p:spPr>
        <p:txBody>
          <a:bodyPr wrap="square" rtlCol="0">
            <a:spAutoFit/>
          </a:bodyPr>
          <a:lstStyle/>
          <a:p>
            <a:r>
              <a:rPr lang="en-US" sz="3700" b="1" i="0" dirty="0">
                <a:ln>
                  <a:noFill/>
                </a:ln>
                <a:solidFill>
                  <a:schemeClr val="bg2"/>
                </a:solidFill>
                <a:latin typeface="Gotham Black" panose="02000603030000020004" pitchFamily="2" charset="77"/>
              </a:rPr>
              <a:t>Be part of the conversation.</a:t>
            </a:r>
          </a:p>
        </p:txBody>
      </p:sp>
      <p:sp>
        <p:nvSpPr>
          <p:cNvPr id="4" name="TextBox 3">
            <a:extLst>
              <a:ext uri="{FF2B5EF4-FFF2-40B4-BE49-F238E27FC236}">
                <a16:creationId xmlns:a16="http://schemas.microsoft.com/office/drawing/2014/main" id="{F5D92520-914F-AC4A-A89E-C8C65C174AA5}"/>
              </a:ext>
            </a:extLst>
          </p:cNvPr>
          <p:cNvSpPr txBox="1"/>
          <p:nvPr/>
        </p:nvSpPr>
        <p:spPr>
          <a:xfrm>
            <a:off x="792541" y="2967885"/>
            <a:ext cx="9184834" cy="646331"/>
          </a:xfrm>
          <a:prstGeom prst="rect">
            <a:avLst/>
          </a:prstGeom>
          <a:noFill/>
        </p:spPr>
        <p:txBody>
          <a:bodyPr wrap="square" rtlCol="0">
            <a:spAutoFit/>
          </a:bodyPr>
          <a:lstStyle/>
          <a:p>
            <a:r>
              <a:rPr lang="en-US" sz="3600" b="1" i="0" dirty="0">
                <a:ln>
                  <a:solidFill>
                    <a:schemeClr val="tx2"/>
                  </a:solidFill>
                </a:ln>
                <a:solidFill>
                  <a:schemeClr val="accent1"/>
                </a:solidFill>
                <a:latin typeface="Gotham Black" panose="02000603030000020004" pitchFamily="2" charset="77"/>
              </a:rPr>
              <a:t>Visit conversations.casey.vic.gov.au</a:t>
            </a:r>
          </a:p>
        </p:txBody>
      </p:sp>
      <p:pic>
        <p:nvPicPr>
          <p:cNvPr id="5" name="Picture 13">
            <a:extLst>
              <a:ext uri="{FF2B5EF4-FFF2-40B4-BE49-F238E27FC236}">
                <a16:creationId xmlns:a16="http://schemas.microsoft.com/office/drawing/2014/main" id="{5115210F-E1BC-B944-8A31-A8EC41F7EF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6103" y="4632868"/>
            <a:ext cx="10661902" cy="1900865"/>
          </a:xfrm>
          <a:prstGeom prst="rect">
            <a:avLst/>
          </a:prstGeom>
        </p:spPr>
      </p:pic>
      <p:sp>
        <p:nvSpPr>
          <p:cNvPr id="6" name="TextBox 5">
            <a:extLst>
              <a:ext uri="{FF2B5EF4-FFF2-40B4-BE49-F238E27FC236}">
                <a16:creationId xmlns:a16="http://schemas.microsoft.com/office/drawing/2014/main" id="{F5D92520-914F-AC4A-A89E-C8C65C174AA5}"/>
              </a:ext>
            </a:extLst>
          </p:cNvPr>
          <p:cNvSpPr txBox="1"/>
          <p:nvPr/>
        </p:nvSpPr>
        <p:spPr>
          <a:xfrm>
            <a:off x="792541" y="4542576"/>
            <a:ext cx="2846398" cy="2062103"/>
          </a:xfrm>
          <a:prstGeom prst="rect">
            <a:avLst/>
          </a:prstGeom>
          <a:noFill/>
        </p:spPr>
        <p:txBody>
          <a:bodyPr wrap="square" rtlCol="0">
            <a:spAutoFit/>
          </a:bodyPr>
          <a:lstStyle/>
          <a:p>
            <a:r>
              <a:rPr lang="en-US" sz="1600" b="1" dirty="0">
                <a:solidFill>
                  <a:srgbClr val="59BFDB"/>
                </a:solidFill>
                <a:latin typeface="Arial" pitchFamily="34" charset="0"/>
                <a:cs typeface="Arial" pitchFamily="34" charset="0"/>
              </a:rPr>
              <a:t>Contact City of Casey </a:t>
            </a:r>
          </a:p>
          <a:p>
            <a:endParaRPr lang="en-US" sz="1400" b="1" dirty="0">
              <a:solidFill>
                <a:schemeClr val="bg1"/>
              </a:solidFill>
              <a:latin typeface="Arial" pitchFamily="34" charset="0"/>
              <a:cs typeface="Arial" pitchFamily="34" charset="0"/>
            </a:endParaRPr>
          </a:p>
          <a:p>
            <a:r>
              <a:rPr lang="en-US" sz="1400" dirty="0">
                <a:solidFill>
                  <a:schemeClr val="bg1"/>
                </a:solidFill>
                <a:latin typeface="Arial" pitchFamily="34" charset="0"/>
                <a:cs typeface="Arial" pitchFamily="34" charset="0"/>
              </a:rPr>
              <a:t>03 9705 5200</a:t>
            </a:r>
          </a:p>
          <a:p>
            <a:r>
              <a:rPr lang="en-US" sz="1400" b="1" dirty="0">
                <a:solidFill>
                  <a:schemeClr val="bg1"/>
                </a:solidFill>
                <a:latin typeface="Arial" pitchFamily="34" charset="0"/>
                <a:cs typeface="Arial" pitchFamily="34" charset="0"/>
              </a:rPr>
              <a:t>NRS: </a:t>
            </a:r>
            <a:r>
              <a:rPr lang="en-US" sz="1400" dirty="0">
                <a:solidFill>
                  <a:schemeClr val="bg1"/>
                </a:solidFill>
                <a:latin typeface="Arial" pitchFamily="34" charset="0"/>
                <a:cs typeface="Arial" pitchFamily="34" charset="0"/>
              </a:rPr>
              <a:t>133 677 (for the deaf, hearing or speech impaired)</a:t>
            </a:r>
          </a:p>
          <a:p>
            <a:r>
              <a:rPr lang="en-US" sz="1400" b="1" dirty="0">
                <a:solidFill>
                  <a:schemeClr val="bg1"/>
                </a:solidFill>
                <a:latin typeface="Arial" pitchFamily="34" charset="0"/>
                <a:cs typeface="Arial" pitchFamily="34" charset="0"/>
              </a:rPr>
              <a:t>TIS: </a:t>
            </a:r>
            <a:r>
              <a:rPr lang="en-US" sz="1400" dirty="0">
                <a:solidFill>
                  <a:schemeClr val="bg1"/>
                </a:solidFill>
                <a:latin typeface="Arial" pitchFamily="34" charset="0"/>
                <a:cs typeface="Arial" pitchFamily="34" charset="0"/>
              </a:rPr>
              <a:t>131 450 (Translating and Interpreting Service)</a:t>
            </a:r>
          </a:p>
          <a:p>
            <a:endParaRPr lang="en-US" sz="1400" dirty="0">
              <a:solidFill>
                <a:schemeClr val="bg1"/>
              </a:solidFill>
              <a:latin typeface="Arial" pitchFamily="34" charset="0"/>
              <a:cs typeface="Arial" pitchFamily="34" charset="0"/>
            </a:endParaRPr>
          </a:p>
          <a:p>
            <a:r>
              <a:rPr lang="en-US" sz="1400" dirty="0">
                <a:solidFill>
                  <a:schemeClr val="bg1"/>
                </a:solidFill>
                <a:latin typeface="Arial" pitchFamily="34" charset="0"/>
                <a:cs typeface="Arial" pitchFamily="34" charset="0"/>
              </a:rPr>
              <a:t>caseycc@casey.vic.gov.au</a:t>
            </a:r>
          </a:p>
        </p:txBody>
      </p:sp>
      <p:sp>
        <p:nvSpPr>
          <p:cNvPr id="7" name="TextBox 6">
            <a:extLst>
              <a:ext uri="{FF2B5EF4-FFF2-40B4-BE49-F238E27FC236}">
                <a16:creationId xmlns:a16="http://schemas.microsoft.com/office/drawing/2014/main" id="{F5D92520-914F-AC4A-A89E-C8C65C174AA5}"/>
              </a:ext>
            </a:extLst>
          </p:cNvPr>
          <p:cNvSpPr txBox="1"/>
          <p:nvPr/>
        </p:nvSpPr>
        <p:spPr>
          <a:xfrm>
            <a:off x="4300850" y="4985376"/>
            <a:ext cx="2846398" cy="307777"/>
          </a:xfrm>
          <a:prstGeom prst="rect">
            <a:avLst/>
          </a:prstGeom>
          <a:noFill/>
        </p:spPr>
        <p:txBody>
          <a:bodyPr wrap="square" rtlCol="0">
            <a:spAutoFit/>
          </a:bodyPr>
          <a:lstStyle/>
          <a:p>
            <a:r>
              <a:rPr lang="en-US" sz="1400" b="1" dirty="0">
                <a:solidFill>
                  <a:schemeClr val="bg1"/>
                </a:solidFill>
                <a:latin typeface="Arial" pitchFamily="34" charset="0"/>
                <a:cs typeface="Arial" pitchFamily="34" charset="0"/>
              </a:rPr>
              <a:t>casey.vic.gov.au</a:t>
            </a:r>
            <a:endParaRPr lang="en-US" sz="1200" dirty="0">
              <a:solidFill>
                <a:schemeClr val="bg1"/>
              </a:solidFill>
              <a:latin typeface="Arial" pitchFamily="34" charset="0"/>
              <a:cs typeface="Arial" pitchFamily="34" charset="0"/>
            </a:endParaRPr>
          </a:p>
        </p:txBody>
      </p:sp>
      <p:sp>
        <p:nvSpPr>
          <p:cNvPr id="8" name="TextBox 7">
            <a:extLst>
              <a:ext uri="{FF2B5EF4-FFF2-40B4-BE49-F238E27FC236}">
                <a16:creationId xmlns:a16="http://schemas.microsoft.com/office/drawing/2014/main" id="{F5D92520-914F-AC4A-A89E-C8C65C174AA5}"/>
              </a:ext>
            </a:extLst>
          </p:cNvPr>
          <p:cNvSpPr txBox="1"/>
          <p:nvPr/>
        </p:nvSpPr>
        <p:spPr>
          <a:xfrm>
            <a:off x="7641768" y="4554714"/>
            <a:ext cx="2846398" cy="338554"/>
          </a:xfrm>
          <a:prstGeom prst="rect">
            <a:avLst/>
          </a:prstGeom>
          <a:noFill/>
        </p:spPr>
        <p:txBody>
          <a:bodyPr wrap="square" rtlCol="0">
            <a:spAutoFit/>
          </a:bodyPr>
          <a:lstStyle/>
          <a:p>
            <a:r>
              <a:rPr lang="en-US" sz="1600" b="1" dirty="0">
                <a:solidFill>
                  <a:srgbClr val="59BFDB"/>
                </a:solidFill>
                <a:latin typeface="Arial" pitchFamily="34" charset="0"/>
                <a:cs typeface="Arial" pitchFamily="34" charset="0"/>
              </a:rPr>
              <a:t>Customer Service </a:t>
            </a:r>
            <a:r>
              <a:rPr lang="en-US" sz="1600" b="1" dirty="0" err="1">
                <a:solidFill>
                  <a:srgbClr val="59BFDB"/>
                </a:solidFill>
                <a:latin typeface="Arial" pitchFamily="34" charset="0"/>
                <a:cs typeface="Arial" pitchFamily="34" charset="0"/>
              </a:rPr>
              <a:t>Centres</a:t>
            </a:r>
            <a:r>
              <a:rPr lang="en-US" sz="1600" b="1" dirty="0">
                <a:solidFill>
                  <a:srgbClr val="59BFDB"/>
                </a:solidFill>
                <a:latin typeface="Arial" pitchFamily="34" charset="0"/>
                <a:cs typeface="Arial" pitchFamily="34" charset="0"/>
              </a:rPr>
              <a:t> </a:t>
            </a:r>
            <a:endParaRPr lang="en-US" sz="1400" dirty="0">
              <a:solidFill>
                <a:schemeClr val="bg1"/>
              </a:solidFill>
              <a:latin typeface="Arial" pitchFamily="34" charset="0"/>
              <a:cs typeface="Arial" pitchFamily="34" charset="0"/>
            </a:endParaRPr>
          </a:p>
        </p:txBody>
      </p:sp>
      <p:sp>
        <p:nvSpPr>
          <p:cNvPr id="9" name="TextBox 8">
            <a:extLst>
              <a:ext uri="{FF2B5EF4-FFF2-40B4-BE49-F238E27FC236}">
                <a16:creationId xmlns:a16="http://schemas.microsoft.com/office/drawing/2014/main" id="{F5D92520-914F-AC4A-A89E-C8C65C174AA5}"/>
              </a:ext>
            </a:extLst>
          </p:cNvPr>
          <p:cNvSpPr txBox="1"/>
          <p:nvPr/>
        </p:nvSpPr>
        <p:spPr>
          <a:xfrm>
            <a:off x="4543447" y="5310174"/>
            <a:ext cx="2846398" cy="307777"/>
          </a:xfrm>
          <a:prstGeom prst="rect">
            <a:avLst/>
          </a:prstGeom>
          <a:noFill/>
        </p:spPr>
        <p:txBody>
          <a:bodyPr wrap="square" rtlCol="0">
            <a:spAutoFit/>
          </a:bodyPr>
          <a:lstStyle/>
          <a:p>
            <a:r>
              <a:rPr lang="en-US" sz="1400" dirty="0">
                <a:solidFill>
                  <a:schemeClr val="bg1"/>
                </a:solidFill>
                <a:latin typeface="Arial" pitchFamily="34" charset="0"/>
                <a:cs typeface="Arial" pitchFamily="34" charset="0"/>
              </a:rPr>
              <a:t>facebook.com/</a:t>
            </a:r>
            <a:r>
              <a:rPr lang="en-US" sz="1400" dirty="0" err="1">
                <a:solidFill>
                  <a:schemeClr val="bg1"/>
                </a:solidFill>
                <a:latin typeface="Arial" pitchFamily="34" charset="0"/>
                <a:cs typeface="Arial" pitchFamily="34" charset="0"/>
              </a:rPr>
              <a:t>CityOfCasey</a:t>
            </a:r>
            <a:endParaRPr lang="en-US" sz="1200" dirty="0">
              <a:solidFill>
                <a:schemeClr val="bg1"/>
              </a:solidFill>
              <a:latin typeface="Arial" pitchFamily="34" charset="0"/>
              <a:cs typeface="Arial" pitchFamily="34" charset="0"/>
            </a:endParaRPr>
          </a:p>
        </p:txBody>
      </p:sp>
      <p:sp>
        <p:nvSpPr>
          <p:cNvPr id="10" name="TextBox 9">
            <a:extLst>
              <a:ext uri="{FF2B5EF4-FFF2-40B4-BE49-F238E27FC236}">
                <a16:creationId xmlns:a16="http://schemas.microsoft.com/office/drawing/2014/main" id="{F5D92520-914F-AC4A-A89E-C8C65C174AA5}"/>
              </a:ext>
            </a:extLst>
          </p:cNvPr>
          <p:cNvSpPr txBox="1"/>
          <p:nvPr/>
        </p:nvSpPr>
        <p:spPr>
          <a:xfrm>
            <a:off x="4524785" y="5655746"/>
            <a:ext cx="2846398" cy="307777"/>
          </a:xfrm>
          <a:prstGeom prst="rect">
            <a:avLst/>
          </a:prstGeom>
          <a:noFill/>
        </p:spPr>
        <p:txBody>
          <a:bodyPr wrap="square" rtlCol="0">
            <a:spAutoFit/>
          </a:bodyPr>
          <a:lstStyle/>
          <a:p>
            <a:r>
              <a:rPr lang="en-US" sz="1400" dirty="0">
                <a:solidFill>
                  <a:schemeClr val="bg1"/>
                </a:solidFill>
                <a:latin typeface="Arial" pitchFamily="34" charset="0"/>
                <a:cs typeface="Arial" pitchFamily="34" charset="0"/>
              </a:rPr>
              <a:t>@</a:t>
            </a:r>
            <a:r>
              <a:rPr lang="en-US" sz="1400" dirty="0" err="1">
                <a:solidFill>
                  <a:schemeClr val="bg1"/>
                </a:solidFill>
                <a:latin typeface="Arial" pitchFamily="34" charset="0"/>
                <a:cs typeface="Arial" pitchFamily="34" charset="0"/>
              </a:rPr>
              <a:t>CityOfCasey</a:t>
            </a:r>
            <a:endParaRPr lang="en-US" sz="1200" dirty="0">
              <a:solidFill>
                <a:schemeClr val="bg1"/>
              </a:solidFill>
              <a:latin typeface="Arial" pitchFamily="34" charset="0"/>
              <a:cs typeface="Arial" pitchFamily="34" charset="0"/>
            </a:endParaRPr>
          </a:p>
        </p:txBody>
      </p:sp>
      <p:sp>
        <p:nvSpPr>
          <p:cNvPr id="11" name="TextBox 10">
            <a:extLst>
              <a:ext uri="{FF2B5EF4-FFF2-40B4-BE49-F238E27FC236}">
                <a16:creationId xmlns:a16="http://schemas.microsoft.com/office/drawing/2014/main" id="{F5D92520-914F-AC4A-A89E-C8C65C174AA5}"/>
              </a:ext>
            </a:extLst>
          </p:cNvPr>
          <p:cNvSpPr txBox="1"/>
          <p:nvPr/>
        </p:nvSpPr>
        <p:spPr>
          <a:xfrm>
            <a:off x="4300850" y="6040574"/>
            <a:ext cx="2846398" cy="523220"/>
          </a:xfrm>
          <a:prstGeom prst="rect">
            <a:avLst/>
          </a:prstGeom>
          <a:noFill/>
        </p:spPr>
        <p:txBody>
          <a:bodyPr wrap="square" rtlCol="0">
            <a:spAutoFit/>
          </a:bodyPr>
          <a:lstStyle/>
          <a:p>
            <a:r>
              <a:rPr lang="it-IT" sz="1400" dirty="0">
                <a:solidFill>
                  <a:schemeClr val="bg1"/>
                </a:solidFill>
                <a:latin typeface="Arial" pitchFamily="34" charset="0"/>
                <a:cs typeface="Arial" pitchFamily="34" charset="0"/>
              </a:rPr>
              <a:t>PO Box 1000</a:t>
            </a:r>
          </a:p>
          <a:p>
            <a:r>
              <a:rPr lang="it-IT" sz="1400" dirty="0" err="1">
                <a:solidFill>
                  <a:schemeClr val="bg1"/>
                </a:solidFill>
                <a:latin typeface="Arial" pitchFamily="34" charset="0"/>
                <a:cs typeface="Arial" pitchFamily="34" charset="0"/>
              </a:rPr>
              <a:t>Narre</a:t>
            </a:r>
            <a:r>
              <a:rPr lang="it-IT" sz="1400" dirty="0">
                <a:solidFill>
                  <a:schemeClr val="bg1"/>
                </a:solidFill>
                <a:latin typeface="Arial" pitchFamily="34" charset="0"/>
                <a:cs typeface="Arial" pitchFamily="34" charset="0"/>
              </a:rPr>
              <a:t> Warren VIC 3805</a:t>
            </a:r>
            <a:endParaRPr lang="en-US" sz="1200" dirty="0">
              <a:solidFill>
                <a:schemeClr val="bg1"/>
              </a:solidFill>
              <a:latin typeface="Arial" pitchFamily="34" charset="0"/>
              <a:cs typeface="Arial" pitchFamily="34" charset="0"/>
            </a:endParaRPr>
          </a:p>
        </p:txBody>
      </p:sp>
      <p:sp>
        <p:nvSpPr>
          <p:cNvPr id="12" name="TextBox 11">
            <a:extLst>
              <a:ext uri="{FF2B5EF4-FFF2-40B4-BE49-F238E27FC236}">
                <a16:creationId xmlns:a16="http://schemas.microsoft.com/office/drawing/2014/main" id="{F5D92520-914F-AC4A-A89E-C8C65C174AA5}"/>
              </a:ext>
            </a:extLst>
          </p:cNvPr>
          <p:cNvSpPr txBox="1"/>
          <p:nvPr/>
        </p:nvSpPr>
        <p:spPr>
          <a:xfrm>
            <a:off x="7632437" y="5000084"/>
            <a:ext cx="2846398" cy="1600438"/>
          </a:xfrm>
          <a:prstGeom prst="rect">
            <a:avLst/>
          </a:prstGeom>
          <a:noFill/>
        </p:spPr>
        <p:txBody>
          <a:bodyPr wrap="square" rtlCol="0">
            <a:spAutoFit/>
          </a:bodyPr>
          <a:lstStyle/>
          <a:p>
            <a:r>
              <a:rPr lang="it-IT" sz="1400" b="1" dirty="0" err="1">
                <a:solidFill>
                  <a:schemeClr val="bg1"/>
                </a:solidFill>
                <a:latin typeface="Arial" pitchFamily="34" charset="0"/>
                <a:cs typeface="Arial" pitchFamily="34" charset="0"/>
              </a:rPr>
              <a:t>Narre</a:t>
            </a:r>
            <a:r>
              <a:rPr lang="it-IT" sz="1400" b="1" dirty="0">
                <a:solidFill>
                  <a:schemeClr val="bg1"/>
                </a:solidFill>
                <a:latin typeface="Arial" pitchFamily="34" charset="0"/>
                <a:cs typeface="Arial" pitchFamily="34" charset="0"/>
              </a:rPr>
              <a:t> Warren</a:t>
            </a:r>
          </a:p>
          <a:p>
            <a:r>
              <a:rPr lang="it-IT" sz="1400" dirty="0" err="1">
                <a:solidFill>
                  <a:schemeClr val="bg1"/>
                </a:solidFill>
                <a:latin typeface="Arial" pitchFamily="34" charset="0"/>
                <a:cs typeface="Arial" pitchFamily="34" charset="0"/>
              </a:rPr>
              <a:t>Bunjil</a:t>
            </a:r>
            <a:r>
              <a:rPr lang="it-IT" sz="1400" dirty="0">
                <a:solidFill>
                  <a:schemeClr val="bg1"/>
                </a:solidFill>
                <a:latin typeface="Arial" pitchFamily="34" charset="0"/>
                <a:cs typeface="Arial" pitchFamily="34" charset="0"/>
              </a:rPr>
              <a:t> </a:t>
            </a:r>
            <a:r>
              <a:rPr lang="it-IT" sz="1400" dirty="0" err="1">
                <a:solidFill>
                  <a:schemeClr val="bg1"/>
                </a:solidFill>
                <a:latin typeface="Arial" pitchFamily="34" charset="0"/>
                <a:cs typeface="Arial" pitchFamily="34" charset="0"/>
              </a:rPr>
              <a:t>Place</a:t>
            </a:r>
            <a:endParaRPr lang="it-IT" sz="1400" dirty="0">
              <a:solidFill>
                <a:schemeClr val="bg1"/>
              </a:solidFill>
              <a:latin typeface="Arial" pitchFamily="34" charset="0"/>
              <a:cs typeface="Arial" pitchFamily="34" charset="0"/>
            </a:endParaRPr>
          </a:p>
          <a:p>
            <a:r>
              <a:rPr lang="it-IT" sz="1400" dirty="0">
                <a:solidFill>
                  <a:schemeClr val="bg1"/>
                </a:solidFill>
                <a:latin typeface="Arial" pitchFamily="34" charset="0"/>
                <a:cs typeface="Arial" pitchFamily="34" charset="0"/>
              </a:rPr>
              <a:t>Patrick </a:t>
            </a:r>
            <a:r>
              <a:rPr lang="it-IT" sz="1400" dirty="0" err="1">
                <a:solidFill>
                  <a:schemeClr val="bg1"/>
                </a:solidFill>
                <a:latin typeface="Arial" pitchFamily="34" charset="0"/>
                <a:cs typeface="Arial" pitchFamily="34" charset="0"/>
              </a:rPr>
              <a:t>Northeast</a:t>
            </a:r>
            <a:r>
              <a:rPr lang="it-IT" sz="1400" dirty="0">
                <a:solidFill>
                  <a:schemeClr val="bg1"/>
                </a:solidFill>
                <a:latin typeface="Arial" pitchFamily="34" charset="0"/>
                <a:cs typeface="Arial" pitchFamily="34" charset="0"/>
              </a:rPr>
              <a:t> Drive</a:t>
            </a:r>
          </a:p>
          <a:p>
            <a:endParaRPr lang="it-IT" sz="1400" dirty="0">
              <a:solidFill>
                <a:schemeClr val="bg1"/>
              </a:solidFill>
              <a:latin typeface="Arial" pitchFamily="34" charset="0"/>
              <a:cs typeface="Arial" pitchFamily="34" charset="0"/>
            </a:endParaRPr>
          </a:p>
          <a:p>
            <a:r>
              <a:rPr lang="it-IT" sz="1400" b="1" dirty="0" err="1">
                <a:solidFill>
                  <a:schemeClr val="bg1"/>
                </a:solidFill>
                <a:latin typeface="Arial" pitchFamily="34" charset="0"/>
                <a:cs typeface="Arial" pitchFamily="34" charset="0"/>
              </a:rPr>
              <a:t>Cranbourne</a:t>
            </a:r>
            <a:endParaRPr lang="it-IT" sz="1400" b="1" dirty="0">
              <a:solidFill>
                <a:schemeClr val="bg1"/>
              </a:solidFill>
              <a:latin typeface="Arial" pitchFamily="34" charset="0"/>
              <a:cs typeface="Arial" pitchFamily="34" charset="0"/>
            </a:endParaRPr>
          </a:p>
          <a:p>
            <a:r>
              <a:rPr lang="it-IT" sz="1400" dirty="0" err="1">
                <a:solidFill>
                  <a:schemeClr val="bg1"/>
                </a:solidFill>
                <a:latin typeface="Arial" pitchFamily="34" charset="0"/>
                <a:cs typeface="Arial" pitchFamily="34" charset="0"/>
              </a:rPr>
              <a:t>Cranbourne</a:t>
            </a:r>
            <a:r>
              <a:rPr lang="it-IT" sz="1400" dirty="0">
                <a:solidFill>
                  <a:schemeClr val="bg1"/>
                </a:solidFill>
                <a:latin typeface="Arial" pitchFamily="34" charset="0"/>
                <a:cs typeface="Arial" pitchFamily="34" charset="0"/>
              </a:rPr>
              <a:t> Park</a:t>
            </a:r>
          </a:p>
          <a:p>
            <a:r>
              <a:rPr lang="it-IT" sz="1400" dirty="0">
                <a:solidFill>
                  <a:schemeClr val="bg1"/>
                </a:solidFill>
                <a:latin typeface="Arial" pitchFamily="34" charset="0"/>
                <a:cs typeface="Arial" pitchFamily="34" charset="0"/>
              </a:rPr>
              <a:t>Shopping Centre</a:t>
            </a:r>
            <a:endParaRPr lang="en-US" sz="1200"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155507387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544B8B0-C634-7F4F-94D2-219A3AA47CA4}"/>
              </a:ext>
            </a:extLst>
          </p:cNvPr>
          <p:cNvSpPr txBox="1"/>
          <p:nvPr/>
        </p:nvSpPr>
        <p:spPr>
          <a:xfrm>
            <a:off x="1053296" y="1064870"/>
            <a:ext cx="5787342" cy="677108"/>
          </a:xfrm>
          <a:prstGeom prst="rect">
            <a:avLst/>
          </a:prstGeom>
          <a:noFill/>
        </p:spPr>
        <p:txBody>
          <a:bodyPr wrap="square" rtlCol="0">
            <a:spAutoFit/>
          </a:bodyPr>
          <a:lstStyle/>
          <a:p>
            <a:r>
              <a:rPr lang="zh-CN" sz="3800" b="1" i="0" dirty="0">
                <a:ln>
                  <a:solidFill>
                    <a:schemeClr val="tx2"/>
                  </a:solidFill>
                </a:ln>
                <a:solidFill>
                  <a:schemeClr val="accent1"/>
                </a:solidFill>
                <a:latin typeface="Gotham Black" panose="02000603030000020004" pitchFamily="2" charset="77"/>
                <a:ea typeface="SimSun"/>
              </a:rPr>
              <a:t>您的意见很重要。</a:t>
            </a:r>
          </a:p>
        </p:txBody>
      </p:sp>
      <p:sp>
        <p:nvSpPr>
          <p:cNvPr id="3" name="TextBox 2">
            <a:extLst>
              <a:ext uri="{FF2B5EF4-FFF2-40B4-BE49-F238E27FC236}">
                <a16:creationId xmlns:a16="http://schemas.microsoft.com/office/drawing/2014/main" id="{FD757DD1-AB00-3C46-A136-B25F394305E4}"/>
              </a:ext>
            </a:extLst>
          </p:cNvPr>
          <p:cNvSpPr txBox="1"/>
          <p:nvPr/>
        </p:nvSpPr>
        <p:spPr>
          <a:xfrm>
            <a:off x="1053296" y="1545392"/>
            <a:ext cx="7280476" cy="661720"/>
          </a:xfrm>
          <a:prstGeom prst="rect">
            <a:avLst/>
          </a:prstGeom>
          <a:noFill/>
        </p:spPr>
        <p:txBody>
          <a:bodyPr wrap="square" rtlCol="0">
            <a:spAutoFit/>
          </a:bodyPr>
          <a:lstStyle/>
          <a:p>
            <a:r>
              <a:rPr lang="zh-CN" sz="3700" b="1" i="0" dirty="0">
                <a:ln>
                  <a:noFill/>
                </a:ln>
                <a:solidFill>
                  <a:schemeClr val="bg2"/>
                </a:solidFill>
                <a:latin typeface="Gotham Black" panose="02000603030000020004" pitchFamily="2" charset="77"/>
                <a:ea typeface="SimSun"/>
              </a:rPr>
              <a:t>欢迎加入对话。</a:t>
            </a:r>
          </a:p>
        </p:txBody>
      </p:sp>
      <p:sp>
        <p:nvSpPr>
          <p:cNvPr id="4" name="TextBox 3">
            <a:extLst>
              <a:ext uri="{FF2B5EF4-FFF2-40B4-BE49-F238E27FC236}">
                <a16:creationId xmlns:a16="http://schemas.microsoft.com/office/drawing/2014/main" id="{F5D92520-914F-AC4A-A89E-C8C65C174AA5}"/>
              </a:ext>
            </a:extLst>
          </p:cNvPr>
          <p:cNvSpPr txBox="1"/>
          <p:nvPr/>
        </p:nvSpPr>
        <p:spPr>
          <a:xfrm>
            <a:off x="792541" y="2967885"/>
            <a:ext cx="9184834" cy="646331"/>
          </a:xfrm>
          <a:prstGeom prst="rect">
            <a:avLst/>
          </a:prstGeom>
          <a:noFill/>
        </p:spPr>
        <p:txBody>
          <a:bodyPr wrap="square" rtlCol="0">
            <a:spAutoFit/>
          </a:bodyPr>
          <a:lstStyle/>
          <a:p>
            <a:r>
              <a:rPr lang="zh-CN" sz="3600" b="1" i="0">
                <a:ln>
                  <a:solidFill>
                    <a:schemeClr val="tx2"/>
                  </a:solidFill>
                </a:ln>
                <a:solidFill>
                  <a:schemeClr val="accent1"/>
                </a:solidFill>
                <a:latin typeface="Gotham Black" panose="02000603030000020004" pitchFamily="2" charset="77"/>
                <a:ea typeface="SimSun"/>
              </a:rPr>
              <a:t>请访问 conversations.casey.vic.gov.au</a:t>
            </a:r>
          </a:p>
        </p:txBody>
      </p:sp>
      <p:sp>
        <p:nvSpPr>
          <p:cNvPr id="6" name="TextBox 5">
            <a:extLst>
              <a:ext uri="{FF2B5EF4-FFF2-40B4-BE49-F238E27FC236}">
                <a16:creationId xmlns:a16="http://schemas.microsoft.com/office/drawing/2014/main" id="{F5D92520-914F-AC4A-A89E-C8C65C174AA5}"/>
              </a:ext>
            </a:extLst>
          </p:cNvPr>
          <p:cNvSpPr txBox="1"/>
          <p:nvPr/>
        </p:nvSpPr>
        <p:spPr>
          <a:xfrm>
            <a:off x="792541" y="4542576"/>
            <a:ext cx="2846398" cy="2062103"/>
          </a:xfrm>
          <a:prstGeom prst="rect">
            <a:avLst/>
          </a:prstGeom>
          <a:noFill/>
        </p:spPr>
        <p:txBody>
          <a:bodyPr wrap="square" rtlCol="0">
            <a:spAutoFit/>
          </a:bodyPr>
          <a:lstStyle/>
          <a:p>
            <a:r>
              <a:rPr lang="zh-CN" sz="1600" b="1" dirty="0">
                <a:solidFill>
                  <a:srgbClr val="59BFDB"/>
                </a:solidFill>
                <a:latin typeface="Arial" pitchFamily="34" charset="0"/>
                <a:ea typeface="SimSun"/>
                <a:cs typeface="Arial" pitchFamily="34" charset="0"/>
              </a:rPr>
              <a:t>凯西市政府联系方式 </a:t>
            </a:r>
          </a:p>
          <a:p>
            <a:endParaRPr lang="en-US" sz="1400" b="1" dirty="0">
              <a:solidFill>
                <a:schemeClr val="bg1"/>
              </a:solidFill>
              <a:latin typeface="Arial" pitchFamily="34" charset="0"/>
              <a:cs typeface="Arial" pitchFamily="34" charset="0"/>
            </a:endParaRPr>
          </a:p>
          <a:p>
            <a:r>
              <a:rPr lang="zh-CN" sz="1400" dirty="0">
                <a:solidFill>
                  <a:schemeClr val="bg1"/>
                </a:solidFill>
                <a:latin typeface="Arial" pitchFamily="34" charset="0"/>
                <a:ea typeface="SimSun"/>
                <a:cs typeface="Arial" pitchFamily="34" charset="0"/>
              </a:rPr>
              <a:t>03 9705 5200</a:t>
            </a:r>
          </a:p>
          <a:p>
            <a:r>
              <a:rPr lang="zh-CN" sz="1400" b="1" dirty="0">
                <a:solidFill>
                  <a:schemeClr val="bg1"/>
                </a:solidFill>
                <a:latin typeface="Arial" pitchFamily="34" charset="0"/>
                <a:ea typeface="SimSun"/>
                <a:cs typeface="Arial" pitchFamily="34" charset="0"/>
              </a:rPr>
              <a:t>NRS: </a:t>
            </a:r>
            <a:r>
              <a:rPr lang="zh-CN" sz="1400" dirty="0">
                <a:solidFill>
                  <a:schemeClr val="bg1"/>
                </a:solidFill>
                <a:latin typeface="Arial" pitchFamily="34" charset="0"/>
                <a:ea typeface="SimSun"/>
                <a:cs typeface="Arial" pitchFamily="34" charset="0"/>
              </a:rPr>
              <a:t>133 677（面向聋人、听力或语言障碍人士）</a:t>
            </a:r>
          </a:p>
          <a:p>
            <a:r>
              <a:rPr lang="zh-CN" sz="1400" b="1" dirty="0">
                <a:solidFill>
                  <a:schemeClr val="bg1"/>
                </a:solidFill>
                <a:latin typeface="Arial" pitchFamily="34" charset="0"/>
                <a:ea typeface="SimSun"/>
                <a:cs typeface="Arial" pitchFamily="34" charset="0"/>
              </a:rPr>
              <a:t>TIS: </a:t>
            </a:r>
            <a:r>
              <a:rPr lang="zh-CN" sz="1400" dirty="0">
                <a:solidFill>
                  <a:schemeClr val="bg1"/>
                </a:solidFill>
                <a:latin typeface="Arial" pitchFamily="34" charset="0"/>
                <a:ea typeface="SimSun"/>
                <a:cs typeface="Arial" pitchFamily="34" charset="0"/>
              </a:rPr>
              <a:t>131 450（翻译及同传服务）</a:t>
            </a:r>
          </a:p>
          <a:p>
            <a:endParaRPr lang="en-US" sz="1400" dirty="0">
              <a:solidFill>
                <a:schemeClr val="bg1"/>
              </a:solidFill>
              <a:latin typeface="Arial" pitchFamily="34" charset="0"/>
              <a:cs typeface="Arial" pitchFamily="34" charset="0"/>
            </a:endParaRPr>
          </a:p>
          <a:p>
            <a:r>
              <a:rPr lang="zh-CN" sz="1400" dirty="0">
                <a:solidFill>
                  <a:schemeClr val="bg1"/>
                </a:solidFill>
                <a:latin typeface="Arial" pitchFamily="34" charset="0"/>
                <a:ea typeface="SimSun"/>
                <a:cs typeface="Arial" pitchFamily="34" charset="0"/>
              </a:rPr>
              <a:t>caseycc@casey.vic.gov .au</a:t>
            </a:r>
          </a:p>
        </p:txBody>
      </p:sp>
      <p:sp>
        <p:nvSpPr>
          <p:cNvPr id="7" name="TextBox 6">
            <a:extLst>
              <a:ext uri="{FF2B5EF4-FFF2-40B4-BE49-F238E27FC236}">
                <a16:creationId xmlns:a16="http://schemas.microsoft.com/office/drawing/2014/main" id="{F5D92520-914F-AC4A-A89E-C8C65C174AA5}"/>
              </a:ext>
            </a:extLst>
          </p:cNvPr>
          <p:cNvSpPr txBox="1"/>
          <p:nvPr/>
        </p:nvSpPr>
        <p:spPr>
          <a:xfrm>
            <a:off x="4300850" y="4985376"/>
            <a:ext cx="2846398" cy="307777"/>
          </a:xfrm>
          <a:prstGeom prst="rect">
            <a:avLst/>
          </a:prstGeom>
          <a:noFill/>
        </p:spPr>
        <p:txBody>
          <a:bodyPr wrap="square" rtlCol="0">
            <a:spAutoFit/>
          </a:bodyPr>
          <a:lstStyle/>
          <a:p>
            <a:r>
              <a:rPr lang="zh-CN" sz="1400" b="1">
                <a:solidFill>
                  <a:schemeClr val="bg1"/>
                </a:solidFill>
                <a:latin typeface="Arial" pitchFamily="34" charset="0"/>
                <a:ea typeface="SimSun"/>
                <a:cs typeface="Arial" pitchFamily="34" charset="0"/>
              </a:rPr>
              <a:t>casey.vic.gov.au</a:t>
            </a:r>
          </a:p>
        </p:txBody>
      </p:sp>
      <p:sp>
        <p:nvSpPr>
          <p:cNvPr id="8" name="TextBox 7">
            <a:extLst>
              <a:ext uri="{FF2B5EF4-FFF2-40B4-BE49-F238E27FC236}">
                <a16:creationId xmlns:a16="http://schemas.microsoft.com/office/drawing/2014/main" id="{F5D92520-914F-AC4A-A89E-C8C65C174AA5}"/>
              </a:ext>
            </a:extLst>
          </p:cNvPr>
          <p:cNvSpPr txBox="1"/>
          <p:nvPr/>
        </p:nvSpPr>
        <p:spPr>
          <a:xfrm>
            <a:off x="7641768" y="4554714"/>
            <a:ext cx="2846398" cy="338554"/>
          </a:xfrm>
          <a:prstGeom prst="rect">
            <a:avLst/>
          </a:prstGeom>
          <a:noFill/>
        </p:spPr>
        <p:txBody>
          <a:bodyPr wrap="square" rtlCol="0">
            <a:spAutoFit/>
          </a:bodyPr>
          <a:lstStyle/>
          <a:p>
            <a:r>
              <a:rPr lang="zh-CN" sz="1600" b="1">
                <a:solidFill>
                  <a:srgbClr val="59BFDB"/>
                </a:solidFill>
                <a:latin typeface="Arial" pitchFamily="34" charset="0"/>
                <a:ea typeface="SimSun"/>
                <a:cs typeface="Arial" pitchFamily="34" charset="0"/>
              </a:rPr>
              <a:t>客户服务中心 </a:t>
            </a:r>
          </a:p>
        </p:txBody>
      </p:sp>
      <p:sp>
        <p:nvSpPr>
          <p:cNvPr id="9" name="TextBox 8">
            <a:extLst>
              <a:ext uri="{FF2B5EF4-FFF2-40B4-BE49-F238E27FC236}">
                <a16:creationId xmlns:a16="http://schemas.microsoft.com/office/drawing/2014/main" id="{F5D92520-914F-AC4A-A89E-C8C65C174AA5}"/>
              </a:ext>
            </a:extLst>
          </p:cNvPr>
          <p:cNvSpPr txBox="1"/>
          <p:nvPr/>
        </p:nvSpPr>
        <p:spPr>
          <a:xfrm>
            <a:off x="4543447" y="5310174"/>
            <a:ext cx="2846398" cy="307777"/>
          </a:xfrm>
          <a:prstGeom prst="rect">
            <a:avLst/>
          </a:prstGeom>
          <a:noFill/>
        </p:spPr>
        <p:txBody>
          <a:bodyPr wrap="square" rtlCol="0">
            <a:spAutoFit/>
          </a:bodyPr>
          <a:lstStyle/>
          <a:p>
            <a:r>
              <a:rPr lang="zh-CN" sz="1400">
                <a:solidFill>
                  <a:schemeClr val="bg1"/>
                </a:solidFill>
                <a:latin typeface="Arial" pitchFamily="34" charset="0"/>
                <a:ea typeface="SimSun"/>
                <a:cs typeface="Arial" pitchFamily="34" charset="0"/>
              </a:rPr>
              <a:t>facebook.com/CityOfCasey</a:t>
            </a:r>
          </a:p>
        </p:txBody>
      </p:sp>
      <p:sp>
        <p:nvSpPr>
          <p:cNvPr id="10" name="TextBox 9">
            <a:extLst>
              <a:ext uri="{FF2B5EF4-FFF2-40B4-BE49-F238E27FC236}">
                <a16:creationId xmlns:a16="http://schemas.microsoft.com/office/drawing/2014/main" id="{F5D92520-914F-AC4A-A89E-C8C65C174AA5}"/>
              </a:ext>
            </a:extLst>
          </p:cNvPr>
          <p:cNvSpPr txBox="1"/>
          <p:nvPr/>
        </p:nvSpPr>
        <p:spPr>
          <a:xfrm>
            <a:off x="4524785" y="5655746"/>
            <a:ext cx="2846398" cy="307777"/>
          </a:xfrm>
          <a:prstGeom prst="rect">
            <a:avLst/>
          </a:prstGeom>
          <a:noFill/>
        </p:spPr>
        <p:txBody>
          <a:bodyPr wrap="square" rtlCol="0">
            <a:spAutoFit/>
          </a:bodyPr>
          <a:lstStyle/>
          <a:p>
            <a:r>
              <a:rPr lang="zh-CN" sz="1400">
                <a:solidFill>
                  <a:schemeClr val="bg1"/>
                </a:solidFill>
                <a:latin typeface="Arial" pitchFamily="34" charset="0"/>
                <a:ea typeface="SimSun"/>
                <a:cs typeface="Arial" pitchFamily="34" charset="0"/>
              </a:rPr>
              <a:t>@CityOfCasey</a:t>
            </a:r>
          </a:p>
        </p:txBody>
      </p:sp>
      <p:sp>
        <p:nvSpPr>
          <p:cNvPr id="11" name="TextBox 10">
            <a:extLst>
              <a:ext uri="{FF2B5EF4-FFF2-40B4-BE49-F238E27FC236}">
                <a16:creationId xmlns:a16="http://schemas.microsoft.com/office/drawing/2014/main" id="{F5D92520-914F-AC4A-A89E-C8C65C174AA5}"/>
              </a:ext>
            </a:extLst>
          </p:cNvPr>
          <p:cNvSpPr txBox="1"/>
          <p:nvPr/>
        </p:nvSpPr>
        <p:spPr>
          <a:xfrm>
            <a:off x="4300850" y="6040574"/>
            <a:ext cx="2846398" cy="523220"/>
          </a:xfrm>
          <a:prstGeom prst="rect">
            <a:avLst/>
          </a:prstGeom>
          <a:noFill/>
        </p:spPr>
        <p:txBody>
          <a:bodyPr wrap="square" rtlCol="0">
            <a:spAutoFit/>
          </a:bodyPr>
          <a:lstStyle/>
          <a:p>
            <a:r>
              <a:rPr lang="zh-CN" sz="1400">
                <a:solidFill>
                  <a:schemeClr val="bg1"/>
                </a:solidFill>
                <a:latin typeface="Arial" pitchFamily="34" charset="0"/>
                <a:ea typeface="SimSun"/>
                <a:cs typeface="Arial" pitchFamily="34" charset="0"/>
              </a:rPr>
              <a:t>PO Box 1000</a:t>
            </a:r>
          </a:p>
          <a:p>
            <a:r>
              <a:rPr lang="zh-CN" sz="1400">
                <a:solidFill>
                  <a:schemeClr val="bg1"/>
                </a:solidFill>
                <a:latin typeface="Arial" pitchFamily="34" charset="0"/>
                <a:ea typeface="SimSun"/>
                <a:cs typeface="Arial" pitchFamily="34" charset="0"/>
              </a:rPr>
              <a:t>Narre Warren VIC 3805</a:t>
            </a:r>
          </a:p>
        </p:txBody>
      </p:sp>
      <p:sp>
        <p:nvSpPr>
          <p:cNvPr id="12" name="TextBox 11">
            <a:extLst>
              <a:ext uri="{FF2B5EF4-FFF2-40B4-BE49-F238E27FC236}">
                <a16:creationId xmlns:a16="http://schemas.microsoft.com/office/drawing/2014/main" id="{F5D92520-914F-AC4A-A89E-C8C65C174AA5}"/>
              </a:ext>
            </a:extLst>
          </p:cNvPr>
          <p:cNvSpPr txBox="1"/>
          <p:nvPr/>
        </p:nvSpPr>
        <p:spPr>
          <a:xfrm>
            <a:off x="7632437" y="5000084"/>
            <a:ext cx="2846398" cy="1600438"/>
          </a:xfrm>
          <a:prstGeom prst="rect">
            <a:avLst/>
          </a:prstGeom>
          <a:noFill/>
        </p:spPr>
        <p:txBody>
          <a:bodyPr wrap="square" rtlCol="0">
            <a:spAutoFit/>
          </a:bodyPr>
          <a:lstStyle/>
          <a:p>
            <a:r>
              <a:rPr lang="zh-CN" sz="1400" b="1">
                <a:solidFill>
                  <a:schemeClr val="bg1"/>
                </a:solidFill>
                <a:latin typeface="Arial" pitchFamily="34" charset="0"/>
                <a:ea typeface="SimSun"/>
                <a:cs typeface="Arial" pitchFamily="34" charset="0"/>
              </a:rPr>
              <a:t>Narre Warren</a:t>
            </a:r>
          </a:p>
          <a:p>
            <a:r>
              <a:rPr lang="zh-CN" sz="1400">
                <a:solidFill>
                  <a:schemeClr val="bg1"/>
                </a:solidFill>
                <a:latin typeface="Arial" pitchFamily="34" charset="0"/>
                <a:ea typeface="SimSun"/>
                <a:cs typeface="Arial" pitchFamily="34" charset="0"/>
              </a:rPr>
              <a:t>Bunjil Place</a:t>
            </a:r>
          </a:p>
          <a:p>
            <a:r>
              <a:rPr lang="zh-CN" sz="1400">
                <a:solidFill>
                  <a:schemeClr val="bg1"/>
                </a:solidFill>
                <a:latin typeface="Arial" pitchFamily="34" charset="0"/>
                <a:ea typeface="SimSun"/>
                <a:cs typeface="Arial" pitchFamily="34" charset="0"/>
              </a:rPr>
              <a:t>Patrick Northeast Drive</a:t>
            </a:r>
          </a:p>
          <a:p>
            <a:endParaRPr lang="it-IT" sz="1400" dirty="0">
              <a:solidFill>
                <a:schemeClr val="bg1"/>
              </a:solidFill>
              <a:latin typeface="Arial" pitchFamily="34" charset="0"/>
              <a:cs typeface="Arial" pitchFamily="34" charset="0"/>
            </a:endParaRPr>
          </a:p>
          <a:p>
            <a:r>
              <a:rPr lang="zh-CN" sz="1400" b="1">
                <a:solidFill>
                  <a:schemeClr val="bg1"/>
                </a:solidFill>
                <a:latin typeface="Arial" pitchFamily="34" charset="0"/>
                <a:ea typeface="SimSun"/>
                <a:cs typeface="Arial" pitchFamily="34" charset="0"/>
              </a:rPr>
              <a:t>Cranbourne</a:t>
            </a:r>
          </a:p>
          <a:p>
            <a:r>
              <a:rPr lang="zh-CN" sz="1400">
                <a:solidFill>
                  <a:schemeClr val="bg1"/>
                </a:solidFill>
                <a:latin typeface="Arial" pitchFamily="34" charset="0"/>
                <a:ea typeface="SimSun"/>
                <a:cs typeface="Arial" pitchFamily="34" charset="0"/>
              </a:rPr>
              <a:t>Cranbourne Park</a:t>
            </a:r>
          </a:p>
          <a:p>
            <a:r>
              <a:rPr lang="zh-CN" sz="1400">
                <a:solidFill>
                  <a:schemeClr val="bg1"/>
                </a:solidFill>
                <a:latin typeface="Arial" pitchFamily="34" charset="0"/>
                <a:ea typeface="SimSun"/>
                <a:cs typeface="Arial" pitchFamily="34" charset="0"/>
              </a:rPr>
              <a:t>购物中心</a:t>
            </a:r>
          </a:p>
        </p:txBody>
      </p:sp>
      <p:pic>
        <p:nvPicPr>
          <p:cNvPr id="13" name="Picture 13">
            <a:extLst>
              <a:ext uri="{FF2B5EF4-FFF2-40B4-BE49-F238E27FC236}">
                <a16:creationId xmlns:a16="http://schemas.microsoft.com/office/drawing/2014/main" id="{5115210F-E1BC-B944-8A31-A8EC41F7EF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6103" y="4632868"/>
            <a:ext cx="10661902" cy="1900865"/>
          </a:xfrm>
          <a:prstGeom prst="rect">
            <a:avLst/>
          </a:prstGeom>
        </p:spPr>
      </p:pic>
    </p:spTree>
    <p:extLst>
      <p:ext uri="{BB962C8B-B14F-4D97-AF65-F5344CB8AC3E}">
        <p14:creationId xmlns:p14="http://schemas.microsoft.com/office/powerpoint/2010/main" val="4149389864"/>
      </p:ext>
    </p:extLst>
  </p:cSld>
  <p:clrMapOvr>
    <a:masterClrMapping/>
  </p:clrMapOvr>
</p:sld>
</file>

<file path=ppt/theme/theme1.xml><?xml version="1.0" encoding="utf-8"?>
<a:theme xmlns:a="http://schemas.openxmlformats.org/drawingml/2006/main" name="Office Theme">
  <a:themeElements>
    <a:clrScheme name="Shape Your City 1">
      <a:dk1>
        <a:srgbClr val="363535"/>
      </a:dk1>
      <a:lt1>
        <a:srgbClr val="FFFFFF"/>
      </a:lt1>
      <a:dk2>
        <a:srgbClr val="405770"/>
      </a:dk2>
      <a:lt2>
        <a:srgbClr val="F4F6F0"/>
      </a:lt2>
      <a:accent1>
        <a:srgbClr val="405770"/>
      </a:accent1>
      <a:accent2>
        <a:srgbClr val="58BDDB"/>
      </a:accent2>
      <a:accent3>
        <a:srgbClr val="F49170"/>
      </a:accent3>
      <a:accent4>
        <a:srgbClr val="45B9A3"/>
      </a:accent4>
      <a:accent5>
        <a:srgbClr val="86C7CC"/>
      </a:accent5>
      <a:accent6>
        <a:srgbClr val="B5D283"/>
      </a:accent6>
      <a:hlink>
        <a:srgbClr val="405770"/>
      </a:hlink>
      <a:folHlink>
        <a:srgbClr val="F4917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hapeYourCity_PowerPoint Pres Template" id="{E11A358A-6193-8E45-9442-999B040F6BF9}" vid="{A7635259-DF0C-D64D-B657-B45046AACAE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670CB29A7EC844EB82277798569E75B" ma:contentTypeVersion="11" ma:contentTypeDescription="Create a new document." ma:contentTypeScope="" ma:versionID="6f24a0466794c2956b7578060125a1a2">
  <xsd:schema xmlns:xsd="http://www.w3.org/2001/XMLSchema" xmlns:xs="http://www.w3.org/2001/XMLSchema" xmlns:p="http://schemas.microsoft.com/office/2006/metadata/properties" xmlns:ns2="90dfda95-c7d7-4086-9ef5-5b3e7d53fa9f" xmlns:ns3="baace386-b354-430f-8543-0581280cad22" targetNamespace="http://schemas.microsoft.com/office/2006/metadata/properties" ma:root="true" ma:fieldsID="70fe9016203098c2e4c94d54a7c861f0" ns2:_="" ns3:_="">
    <xsd:import namespace="90dfda95-c7d7-4086-9ef5-5b3e7d53fa9f"/>
    <xsd:import namespace="baace386-b354-430f-8543-0581280cad22"/>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0dfda95-c7d7-4086-9ef5-5b3e7d53fa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aace386-b354-430f-8543-0581280cad22"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39B5F1C-AAA8-4974-8715-9914D16497FB}">
  <ds:schemaRefs>
    <ds:schemaRef ds:uri="http://schemas.microsoft.com/sharepoint/v3/contenttype/forms"/>
  </ds:schemaRefs>
</ds:datastoreItem>
</file>

<file path=customXml/itemProps2.xml><?xml version="1.0" encoding="utf-8"?>
<ds:datastoreItem xmlns:ds="http://schemas.openxmlformats.org/officeDocument/2006/customXml" ds:itemID="{5FECAE16-F33F-420F-80B9-D67957678D9A}">
  <ds:schemaRefs>
    <ds:schemaRef ds:uri="0654ad01-20bc-4674-bc5f-c2867a68f144"/>
    <ds:schemaRef ds:uri="5c065dcf-1a44-48ed-a739-82a6883c479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EA5A6350-9F8C-4F90-AD80-738593B5448D}"/>
</file>

<file path=docProps/app.xml><?xml version="1.0" encoding="utf-8"?>
<Properties xmlns="http://schemas.openxmlformats.org/officeDocument/2006/extended-properties" xmlns:vt="http://schemas.openxmlformats.org/officeDocument/2006/docPropsVTypes">
  <Template>Office Theme</Template>
  <TotalTime>81</TotalTime>
  <Words>12868</Words>
  <Application>Microsoft Office PowerPoint</Application>
  <PresentationFormat>Widescreen</PresentationFormat>
  <Paragraphs>446</Paragraphs>
  <Slides>60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60</vt:i4>
      </vt:variant>
    </vt:vector>
  </HeadingPairs>
  <TitlesOfParts>
    <vt:vector size="67" baseType="lpstr">
      <vt:lpstr>Arial</vt:lpstr>
      <vt:lpstr>Arial,Sans-Serif</vt:lpstr>
      <vt:lpstr>Calibri</vt:lpstr>
      <vt:lpstr>Gotham Black</vt:lpstr>
      <vt:lpstr>Helvetica Light</vt:lpstr>
      <vt:lpstr>Times New Roman</vt:lpstr>
      <vt:lpstr>Office Theme</vt:lpstr>
      <vt:lpstr>How to host a  ‘Shape your City’ Conversation</vt:lpstr>
      <vt:lpstr>如何开展“塑造您的城市”对话</vt:lpstr>
      <vt:lpstr>Welcome</vt:lpstr>
      <vt:lpstr>欢迎</vt:lpstr>
      <vt:lpstr>Whilst it might be harder right now…</vt:lpstr>
      <vt:lpstr>但现在可能面临一些挑战...</vt:lpstr>
      <vt:lpstr>Getting Started</vt:lpstr>
      <vt:lpstr>准备开始</vt:lpstr>
      <vt:lpstr>Promote your conversation</vt:lpstr>
      <vt:lpstr>推广您的对话</vt:lpstr>
      <vt:lpstr>Host your conversation</vt:lpstr>
      <vt:lpstr>主持您的对话</vt:lpstr>
      <vt:lpstr>Now onto the questions…</vt:lpstr>
      <vt:lpstr>关于对话中的问题...</vt:lpstr>
      <vt:lpstr>Things to consider</vt:lpstr>
      <vt:lpstr>需要考虑的事</vt:lpstr>
      <vt:lpstr>Theme Questions</vt:lpstr>
      <vt:lpstr>主题问题</vt:lpstr>
      <vt:lpstr>Questions</vt:lpstr>
      <vt:lpstr>问题</vt:lpstr>
      <vt:lpstr>Things to consider</vt:lpstr>
      <vt:lpstr>需要考虑的事</vt:lpstr>
      <vt:lpstr>Questions</vt:lpstr>
      <vt:lpstr>问题</vt:lpstr>
      <vt:lpstr>Things to consider</vt:lpstr>
      <vt:lpstr>需要考虑的事</vt:lpstr>
      <vt:lpstr>Questions</vt:lpstr>
      <vt:lpstr>问题</vt:lpstr>
      <vt:lpstr>Things to consider</vt:lpstr>
      <vt:lpstr>需要考虑的事</vt:lpstr>
      <vt:lpstr>Questions</vt:lpstr>
      <vt:lpstr>问题</vt:lpstr>
      <vt:lpstr>Things to consider</vt:lpstr>
      <vt:lpstr>需要考虑的事</vt:lpstr>
      <vt:lpstr>Things to consider</vt:lpstr>
      <vt:lpstr>需要考虑的事</vt:lpstr>
      <vt:lpstr>Now bring your conversation to life!!</vt:lpstr>
      <vt:lpstr>现在就正式开始您的对话吧！</vt:lpstr>
      <vt:lpstr>Fill in pages (print me)</vt:lpstr>
      <vt:lpstr>PowerPoint Presentation</vt:lpstr>
      <vt:lpstr>Fill in pages (print me)</vt:lpstr>
      <vt:lpstr>PowerPoint Presentation</vt:lpstr>
      <vt:lpstr>Fill in pages (print me)</vt:lpstr>
      <vt:lpstr>PowerPoint Presentation</vt:lpstr>
      <vt:lpstr>Fill in pages (print me)</vt:lpstr>
      <vt:lpstr>PowerPoint Presentation</vt:lpstr>
      <vt:lpstr>Fill in pages (print me)</vt:lpstr>
      <vt:lpstr>PowerPoint Presentation</vt:lpstr>
      <vt:lpstr>Fill in pages (print me)</vt:lpstr>
      <vt:lpstr>PowerPoint Presentation</vt:lpstr>
      <vt:lpstr>Fill in pages (print me)</vt:lpstr>
      <vt:lpstr>PowerPoint Presentation</vt:lpstr>
      <vt:lpstr>Fill in pages (print me)</vt:lpstr>
      <vt:lpstr>PowerPoint Presentation</vt:lpstr>
      <vt:lpstr>Fill in pages (print me)</vt:lpstr>
      <vt:lpstr>PowerPoint Presentation</vt:lpstr>
      <vt:lpstr>Fill in pages (print me)</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host a  ‘Shape your City’ Conversation</dc:title>
  <dc:creator>Anna Kelderman</dc:creator>
  <cp:lastModifiedBy>Damir Cato</cp:lastModifiedBy>
  <cp:revision>738</cp:revision>
  <dcterms:created xsi:type="dcterms:W3CDTF">2020-09-14T02:46:12Z</dcterms:created>
  <dcterms:modified xsi:type="dcterms:W3CDTF">2020-09-26T11:38:41Z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0x0101008670CB29A7EC844EB82277798569E75B</vt:lpwstr>
  </property>
</Properties>
</file>