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71" r:id="rId5"/>
    <p:sldId id="313" r:id="rId6"/>
    <p:sldId id="272" r:id="rId7"/>
    <p:sldId id="314" r:id="rId8"/>
    <p:sldId id="273" r:id="rId9"/>
    <p:sldId id="315" r:id="rId10"/>
    <p:sldId id="285" r:id="rId11"/>
    <p:sldId id="316" r:id="rId12"/>
    <p:sldId id="286" r:id="rId13"/>
    <p:sldId id="317" r:id="rId14"/>
    <p:sldId id="287" r:id="rId15"/>
    <p:sldId id="318" r:id="rId16"/>
    <p:sldId id="289" r:id="rId17"/>
    <p:sldId id="319" r:id="rId18"/>
    <p:sldId id="306" r:id="rId19"/>
    <p:sldId id="320" r:id="rId20"/>
    <p:sldId id="290" r:id="rId21"/>
    <p:sldId id="321" r:id="rId22"/>
    <p:sldId id="291" r:id="rId23"/>
    <p:sldId id="322" r:id="rId24"/>
    <p:sldId id="308" r:id="rId25"/>
    <p:sldId id="323" r:id="rId26"/>
    <p:sldId id="292" r:id="rId27"/>
    <p:sldId id="324" r:id="rId28"/>
    <p:sldId id="309" r:id="rId29"/>
    <p:sldId id="325" r:id="rId30"/>
    <p:sldId id="293" r:id="rId31"/>
    <p:sldId id="326" r:id="rId32"/>
    <p:sldId id="310" r:id="rId33"/>
    <p:sldId id="327" r:id="rId34"/>
    <p:sldId id="294" r:id="rId35"/>
    <p:sldId id="328" r:id="rId36"/>
    <p:sldId id="311" r:id="rId37"/>
    <p:sldId id="329" r:id="rId38"/>
    <p:sldId id="312" r:id="rId39"/>
    <p:sldId id="330" r:id="rId40"/>
    <p:sldId id="288" r:id="rId41"/>
    <p:sldId id="331" r:id="rId42"/>
    <p:sldId id="296" r:id="rId43"/>
    <p:sldId id="332" r:id="rId44"/>
    <p:sldId id="295" r:id="rId45"/>
    <p:sldId id="333" r:id="rId46"/>
    <p:sldId id="301" r:id="rId47"/>
    <p:sldId id="334" r:id="rId48"/>
    <p:sldId id="297" r:id="rId49"/>
    <p:sldId id="335" r:id="rId50"/>
    <p:sldId id="298" r:id="rId51"/>
    <p:sldId id="336" r:id="rId52"/>
    <p:sldId id="307" r:id="rId53"/>
    <p:sldId id="337" r:id="rId54"/>
    <p:sldId id="302" r:id="rId55"/>
    <p:sldId id="338" r:id="rId56"/>
    <p:sldId id="303" r:id="rId57"/>
    <p:sldId id="339" r:id="rId58"/>
    <p:sldId id="304" r:id="rId59"/>
    <p:sldId id="340" r:id="rId60"/>
    <p:sldId id="305" r:id="rId61"/>
    <p:sldId id="341" r:id="rId62"/>
    <p:sldId id="284" r:id="rId63"/>
    <p:sldId id="34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3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BDB25-454D-D9B0-04CA-2CBF2C98CCBF}" v="76" dt="2020-09-16T03:33:30.917"/>
    <p1510:client id="{09D041FB-6100-5244-1C7C-52469488ADC9}" v="58" dt="2020-09-16T05:05:11.732"/>
    <p1510:client id="{1221757D-B815-C2EA-53A2-6FC36AB4CC55}" v="68" dt="2020-09-16T03:40:46.613"/>
    <p1510:client id="{15A45D89-A9A4-43C8-3536-44079EFE7127}" v="131" dt="2020-09-16T02:20:54.676"/>
    <p1510:client id="{15EEB8E7-3C57-C919-3221-CB3DD4CE90B7}" v="88" dt="2020-09-16T04:54:42.298"/>
    <p1510:client id="{17AA8140-388D-6851-DDC9-3D370B1B68D9}" v="187" dt="2020-09-15T10:56:28.541"/>
    <p1510:client id="{17C02E82-B0F5-758F-6F27-F5F8FCFB5B2B}" v="216" dt="2020-09-18T08:08:27.122"/>
    <p1510:client id="{2056ED3B-CD75-0A86-CFC4-BE9FD35B1FA1}" v="111" dt="2020-09-16T02:37:15.265"/>
    <p1510:client id="{269DAECD-6CFA-FEEB-A10E-C5CF4CBF6ECA}" v="317" dt="2020-09-16T01:01:01.818"/>
    <p1510:client id="{4ADD7C40-8409-E5B7-13CD-A26AC6461C4E}" v="583" dt="2020-09-16T00:42:00.621"/>
    <p1510:client id="{516B2F29-D5F5-3ED2-ABE5-C458E5841174}" v="79" dt="2020-09-15T08:51:50.434"/>
    <p1510:client id="{542C7BD1-AB91-CF49-8224-4F54232297D5}" v="103" dt="2020-09-16T03:53:14.154"/>
    <p1510:client id="{55506CA5-13FF-56F6-0705-E01F1176EEC2}" v="158" dt="2020-09-16T01:56:06.802"/>
    <p1510:client id="{55F8509C-0ABB-F483-5601-0DDB47BD9291}" v="10" dt="2020-09-17T22:24:49.738"/>
    <p1510:client id="{5D4D7685-A9B1-8F51-6F69-EEF03AFC47FD}" v="65" dt="2020-09-15T09:42:27.383"/>
    <p1510:client id="{5FC3B8AF-774E-8E62-DD2A-183B61102D3C}" v="96" dt="2020-09-16T05:13:58.859"/>
    <p1510:client id="{61A2D26A-AFF7-AEC8-1D23-D3E46F6946CF}" v="103" dt="2020-09-17T22:30:47.305"/>
    <p1510:client id="{6B22A0B2-F958-9386-97E3-7A77457B3295}" v="109" dt="2020-09-16T03:45:42.815"/>
    <p1510:client id="{71D17A7F-92D8-6B01-43AF-21A2289751C0}" v="11" dt="2020-09-16T04:25:15.524"/>
    <p1510:client id="{7BA87C30-D986-B118-0152-6BD44D73F549}" v="16" dt="2020-09-15T08:17:45.561"/>
    <p1510:client id="{7DCEDA7C-7F23-C871-2C31-CD874BA752C9}" v="15" dt="2020-09-17T22:34:46.847"/>
    <p1510:client id="{7E6A7907-CA38-3B2C-0587-40F843C27F72}" v="112" dt="2020-09-16T04:31:46.614"/>
    <p1510:client id="{7F94601A-8D66-913B-44BD-CFCB647E8816}" v="4" dt="2020-09-17T22:21:07.717"/>
    <p1510:client id="{8E556E06-CFE3-7AD7-43DC-05BBD4E1D886}" v="372" dt="2020-09-15T11:04:45.619"/>
    <p1510:client id="{94F8A8C5-C1D5-D9FE-2F7E-492CF22167A6}" v="40" dt="2020-09-16T03:24:56.236"/>
    <p1510:client id="{991106D6-1CC2-1AFD-86B7-747DAB5BBB7A}" v="147" dt="2020-09-17T23:05:21.701"/>
    <p1510:client id="{A715D567-D605-AA9B-FC4B-1475E0C9CD85}" v="158" dt="2020-09-15T09:04:25.719"/>
    <p1510:client id="{B2EBAD1E-CAB9-AC62-6E2A-675112CB6C11}" v="67" dt="2020-09-16T02:06:32.470"/>
    <p1510:client id="{B38F96A4-0B3B-FF65-9047-A6881F0E62C2}" v="196" dt="2020-09-15T10:29:27.793"/>
    <p1510:client id="{BED8A875-29CA-E54B-D919-9D5F2632787B}" v="83" dt="2020-09-15T07:45:53.333"/>
    <p1510:client id="{C3506764-8188-1F49-10D1-AE569C530D5E}" v="5" dt="2020-09-16T02:02:56.248"/>
    <p1510:client id="{C5AB16E4-E91F-93BC-560D-6E1C8961865C}" v="71" dt="2020-09-15T07:55:02.742"/>
    <p1510:client id="{E1FC702B-52A0-BEED-AA4F-988201BDFED2}" v="25" dt="2020-09-16T04:50:51.863"/>
    <p1510:client id="{E8A1DE4A-52C4-565D-79FA-EB3DDFC7D737}" v="14" dt="2020-09-15T09:17:57.770"/>
    <p1510:client id="{E92555C5-4FAB-BF43-A22B-A234A3E17C00}" v="140" dt="2020-09-15T09:50:12.104"/>
    <p1510:client id="{EF526DCD-4568-68F5-0AFD-8CA5D59E33C6}" v="87" dt="2020-09-16T02:12:39.703"/>
    <p1510:client id="{F69BD009-E1B8-0F3B-86C4-8D7292A16BE6}" v="16" dt="2020-09-15T08:16:09.056"/>
    <p1510:client id="{FE5A2231-69B6-F63D-782D-C5232FB159C8}" v="40" dt="2020-09-18T07:23:54.7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11"/>
    <p:restoredTop sz="94694"/>
  </p:normalViewPr>
  <p:slideViewPr>
    <p:cSldViewPr snapToGrid="0">
      <p:cViewPr varScale="1">
        <p:scale>
          <a:sx n="103" d="100"/>
          <a:sy n="103" d="100"/>
        </p:scale>
        <p:origin x="114"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13.emf"/><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095556-C9A9-A64D-8D56-5D39A723AFD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F32AE72-F604-9E48-89FB-F118F502ABA0}"/>
              </a:ext>
            </a:extLst>
          </p:cNvPr>
          <p:cNvPicPr>
            <a:picLocks noChangeAspect="1"/>
          </p:cNvPicPr>
          <p:nvPr userDrawn="1"/>
        </p:nvPicPr>
        <p:blipFill>
          <a:blip r:embed="rId3"/>
          <a:stretch>
            <a:fillRect/>
          </a:stretch>
        </p:blipFill>
        <p:spPr>
          <a:xfrm>
            <a:off x="722311" y="730251"/>
            <a:ext cx="8318500" cy="3911600"/>
          </a:xfrm>
          <a:prstGeom prst="rect">
            <a:avLst/>
          </a:prstGeom>
        </p:spPr>
      </p:pic>
      <p:sp>
        <p:nvSpPr>
          <p:cNvPr id="7" name="Title 1">
            <a:extLst>
              <a:ext uri="{FF2B5EF4-FFF2-40B4-BE49-F238E27FC236}">
                <a16:creationId xmlns:a16="http://schemas.microsoft.com/office/drawing/2014/main" id="{4D033BA4-F3BD-2E42-8405-BC74C331D1E8}"/>
              </a:ext>
            </a:extLst>
          </p:cNvPr>
          <p:cNvSpPr>
            <a:spLocks noGrp="1"/>
          </p:cNvSpPr>
          <p:nvPr>
            <p:ph type="title"/>
          </p:nvPr>
        </p:nvSpPr>
        <p:spPr>
          <a:xfrm>
            <a:off x="1185863" y="1030146"/>
            <a:ext cx="7333104" cy="2789499"/>
          </a:xfrm>
        </p:spPr>
        <p:txBody>
          <a:bodyPr anchor="ctr">
            <a:normAutofit/>
          </a:bodyPr>
          <a:lstStyle>
            <a:lvl1pPr>
              <a:defRPr sz="5000">
                <a:solidFill>
                  <a:schemeClr val="bg2"/>
                </a:solidFill>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1B14A38A-AF3B-1C4C-A903-A0B1CC2A9C14}"/>
              </a:ext>
            </a:extLst>
          </p:cNvPr>
          <p:cNvPicPr>
            <a:picLocks noChangeAspect="1"/>
          </p:cNvPicPr>
          <p:nvPr userDrawn="1"/>
        </p:nvPicPr>
        <p:blipFill>
          <a:blip r:embed="rId4"/>
          <a:stretch>
            <a:fillRect/>
          </a:stretch>
        </p:blipFill>
        <p:spPr>
          <a:xfrm>
            <a:off x="8651873" y="854076"/>
            <a:ext cx="3035300" cy="3263900"/>
          </a:xfrm>
          <a:prstGeom prst="rect">
            <a:avLst/>
          </a:prstGeom>
        </p:spPr>
      </p:pic>
    </p:spTree>
    <p:extLst>
      <p:ext uri="{BB962C8B-B14F-4D97-AF65-F5344CB8AC3E}">
        <p14:creationId xmlns:p14="http://schemas.microsoft.com/office/powerpoint/2010/main" val="262955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97B141-B606-3B48-A2DA-240142F9A984}"/>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lvl1pPr>
          </a:lstStyle>
          <a:p>
            <a:r>
              <a:rPr lang="en-GB"/>
              <a:t>Click to edit Master title style</a:t>
            </a:r>
            <a:endParaRPr lang="en-US"/>
          </a:p>
        </p:txBody>
      </p:sp>
      <p:sp>
        <p:nvSpPr>
          <p:cNvPr id="12" name="Text Placeholder 3">
            <a:extLst>
              <a:ext uri="{FF2B5EF4-FFF2-40B4-BE49-F238E27FC236}">
                <a16:creationId xmlns:a16="http://schemas.microsoft.com/office/drawing/2014/main" id="{DD49B3C4-1857-FC4B-9860-7B249E9DEFA8}"/>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pic>
        <p:nvPicPr>
          <p:cNvPr id="7" name="Picture 6">
            <a:extLst>
              <a:ext uri="{FF2B5EF4-FFF2-40B4-BE49-F238E27FC236}">
                <a16:creationId xmlns:a16="http://schemas.microsoft.com/office/drawing/2014/main" id="{0C66B3B7-20CB-0D49-AB48-5E96DC4F1266}"/>
              </a:ext>
            </a:extLst>
          </p:cNvPr>
          <p:cNvPicPr>
            <a:picLocks noChangeAspect="1"/>
          </p:cNvPicPr>
          <p:nvPr userDrawn="1"/>
        </p:nvPicPr>
        <p:blipFill>
          <a:blip r:embed="rId2"/>
          <a:stretch>
            <a:fillRect/>
          </a:stretch>
        </p:blipFill>
        <p:spPr>
          <a:xfrm>
            <a:off x="-16672" y="5579581"/>
            <a:ext cx="12192000" cy="1292707"/>
          </a:xfrm>
          <a:prstGeom prst="rect">
            <a:avLst/>
          </a:prstGeom>
        </p:spPr>
      </p:pic>
      <p:pic>
        <p:nvPicPr>
          <p:cNvPr id="11" name="Picture 10">
            <a:extLst>
              <a:ext uri="{FF2B5EF4-FFF2-40B4-BE49-F238E27FC236}">
                <a16:creationId xmlns:a16="http://schemas.microsoft.com/office/drawing/2014/main" id="{B71F4B0B-1AE6-C145-B281-AFC859AE281D}"/>
              </a:ext>
            </a:extLst>
          </p:cNvPr>
          <p:cNvPicPr>
            <a:picLocks noChangeAspect="1"/>
          </p:cNvPicPr>
          <p:nvPr userDrawn="1"/>
        </p:nvPicPr>
        <p:blipFill>
          <a:blip r:embed="rId3"/>
          <a:stretch>
            <a:fillRect/>
          </a:stretch>
        </p:blipFill>
        <p:spPr>
          <a:xfrm>
            <a:off x="8729662" y="5990466"/>
            <a:ext cx="3048000" cy="660400"/>
          </a:xfrm>
          <a:prstGeom prst="rect">
            <a:avLst/>
          </a:prstGeom>
        </p:spPr>
      </p:pic>
      <p:pic>
        <p:nvPicPr>
          <p:cNvPr id="13" name="Picture 12">
            <a:extLst>
              <a:ext uri="{FF2B5EF4-FFF2-40B4-BE49-F238E27FC236}">
                <a16:creationId xmlns:a16="http://schemas.microsoft.com/office/drawing/2014/main" id="{E4BBF9AF-26F7-DE43-8FD0-4ACC59BCE6E6}"/>
              </a:ext>
            </a:extLst>
          </p:cNvPr>
          <p:cNvPicPr>
            <a:picLocks noChangeAspect="1"/>
          </p:cNvPicPr>
          <p:nvPr userDrawn="1"/>
        </p:nvPicPr>
        <p:blipFill>
          <a:blip r:embed="rId4"/>
          <a:stretch>
            <a:fillRect/>
          </a:stretch>
        </p:blipFill>
        <p:spPr>
          <a:xfrm>
            <a:off x="244474" y="5373688"/>
            <a:ext cx="1397000" cy="1498600"/>
          </a:xfrm>
          <a:prstGeom prst="rect">
            <a:avLst/>
          </a:prstGeom>
        </p:spPr>
      </p:pic>
    </p:spTree>
    <p:extLst>
      <p:ext uri="{BB962C8B-B14F-4D97-AF65-F5344CB8AC3E}">
        <p14:creationId xmlns:p14="http://schemas.microsoft.com/office/powerpoint/2010/main" val="91497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49E598-09E2-4B48-B2A8-1D71616493F9}"/>
              </a:ext>
            </a:extLst>
          </p:cNvPr>
          <p:cNvPicPr>
            <a:picLocks noChangeAspect="1"/>
          </p:cNvPicPr>
          <p:nvPr userDrawn="1"/>
        </p:nvPicPr>
        <p:blipFill>
          <a:blip r:embed="rId2"/>
          <a:stretch>
            <a:fillRect/>
          </a:stretch>
        </p:blipFill>
        <p:spPr>
          <a:xfrm>
            <a:off x="-16672" y="5576650"/>
            <a:ext cx="12192000" cy="1292707"/>
          </a:xfrm>
          <a:prstGeom prst="rect">
            <a:avLst/>
          </a:prstGeom>
        </p:spPr>
      </p:pic>
      <p:pic>
        <p:nvPicPr>
          <p:cNvPr id="10" name="Picture 9">
            <a:extLst>
              <a:ext uri="{FF2B5EF4-FFF2-40B4-BE49-F238E27FC236}">
                <a16:creationId xmlns:a16="http://schemas.microsoft.com/office/drawing/2014/main" id="{D8BD7067-B88E-7A41-B68F-F2951487B153}"/>
              </a:ext>
            </a:extLst>
          </p:cNvPr>
          <p:cNvPicPr>
            <a:picLocks noChangeAspect="1"/>
          </p:cNvPicPr>
          <p:nvPr userDrawn="1"/>
        </p:nvPicPr>
        <p:blipFill>
          <a:blip r:embed="rId3"/>
          <a:stretch>
            <a:fillRect/>
          </a:stretch>
        </p:blipFill>
        <p:spPr>
          <a:xfrm>
            <a:off x="244474" y="5359400"/>
            <a:ext cx="1397000" cy="1498600"/>
          </a:xfrm>
          <a:prstGeom prst="rect">
            <a:avLst/>
          </a:prstGeom>
        </p:spPr>
      </p:pic>
      <p:pic>
        <p:nvPicPr>
          <p:cNvPr id="6" name="Picture 5">
            <a:extLst>
              <a:ext uri="{FF2B5EF4-FFF2-40B4-BE49-F238E27FC236}">
                <a16:creationId xmlns:a16="http://schemas.microsoft.com/office/drawing/2014/main" id="{95AD1425-0F11-A24E-B10A-E319B0454C65}"/>
              </a:ext>
            </a:extLst>
          </p:cNvPr>
          <p:cNvPicPr>
            <a:picLocks noChangeAspect="1"/>
          </p:cNvPicPr>
          <p:nvPr userDrawn="1"/>
        </p:nvPicPr>
        <p:blipFill>
          <a:blip r:embed="rId4"/>
          <a:stretch>
            <a:fillRect/>
          </a:stretch>
        </p:blipFill>
        <p:spPr>
          <a:xfrm>
            <a:off x="8729662" y="5988003"/>
            <a:ext cx="3048000" cy="660400"/>
          </a:xfrm>
          <a:prstGeom prst="rect">
            <a:avLst/>
          </a:prstGeom>
        </p:spPr>
      </p:pic>
      <p:sp>
        <p:nvSpPr>
          <p:cNvPr id="13" name="Title Placeholder 1">
            <a:extLst>
              <a:ext uri="{FF2B5EF4-FFF2-40B4-BE49-F238E27FC236}">
                <a16:creationId xmlns:a16="http://schemas.microsoft.com/office/drawing/2014/main" id="{3DD2B51A-FB60-D046-8A1F-C451A9615917}"/>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solidFill>
                  <a:schemeClr val="accent3"/>
                </a:solidFill>
              </a:defRPr>
            </a:lvl1pPr>
          </a:lstStyle>
          <a:p>
            <a:r>
              <a:rPr lang="en-GB"/>
              <a:t>Click to edit Master title style</a:t>
            </a:r>
            <a:endParaRPr lang="en-US"/>
          </a:p>
        </p:txBody>
      </p:sp>
      <p:sp>
        <p:nvSpPr>
          <p:cNvPr id="14" name="Text Placeholder 3">
            <a:extLst>
              <a:ext uri="{FF2B5EF4-FFF2-40B4-BE49-F238E27FC236}">
                <a16:creationId xmlns:a16="http://schemas.microsoft.com/office/drawing/2014/main" id="{B286A6FD-6DF6-394A-970E-8B4958F0C8F7}"/>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Tree>
    <p:extLst>
      <p:ext uri="{BB962C8B-B14F-4D97-AF65-F5344CB8AC3E}">
        <p14:creationId xmlns:p14="http://schemas.microsoft.com/office/powerpoint/2010/main" val="117570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227D36-4844-874C-BD4E-FFB6FC4DD0FA}"/>
              </a:ext>
            </a:extLst>
          </p:cNvPr>
          <p:cNvPicPr>
            <a:picLocks noChangeAspect="1"/>
          </p:cNvPicPr>
          <p:nvPr userDrawn="1"/>
        </p:nvPicPr>
        <p:blipFill>
          <a:blip r:embed="rId2"/>
          <a:stretch>
            <a:fillRect/>
          </a:stretch>
        </p:blipFill>
        <p:spPr>
          <a:xfrm>
            <a:off x="0" y="0"/>
            <a:ext cx="4279900" cy="6858000"/>
          </a:xfrm>
          <a:prstGeom prst="rect">
            <a:avLst/>
          </a:prstGeom>
        </p:spPr>
      </p:pic>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sp>
        <p:nvSpPr>
          <p:cNvPr id="11" name="Title 1">
            <a:extLst>
              <a:ext uri="{FF2B5EF4-FFF2-40B4-BE49-F238E27FC236}">
                <a16:creationId xmlns:a16="http://schemas.microsoft.com/office/drawing/2014/main" id="{5C4BB696-CD37-EF45-9A33-DCE7B688EFB4}"/>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
        <p:nvSpPr>
          <p:cNvPr id="3" name="Text Placeholder 2">
            <a:extLst>
              <a:ext uri="{FF2B5EF4-FFF2-40B4-BE49-F238E27FC236}">
                <a16:creationId xmlns:a16="http://schemas.microsoft.com/office/drawing/2014/main" id="{A374A9D3-D7C5-AC49-90BF-A9E340DF82F7}"/>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spTree>
    <p:extLst>
      <p:ext uri="{BB962C8B-B14F-4D97-AF65-F5344CB8AC3E}">
        <p14:creationId xmlns:p14="http://schemas.microsoft.com/office/powerpoint/2010/main" val="26629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FBB3A5-116E-FB43-A964-FD2189CC5AB4}"/>
              </a:ext>
            </a:extLst>
          </p:cNvPr>
          <p:cNvPicPr>
            <a:picLocks noChangeAspect="1"/>
          </p:cNvPicPr>
          <p:nvPr userDrawn="1"/>
        </p:nvPicPr>
        <p:blipFill>
          <a:blip r:embed="rId2"/>
          <a:stretch>
            <a:fillRect/>
          </a:stretch>
        </p:blipFill>
        <p:spPr>
          <a:xfrm>
            <a:off x="-1" y="-4389"/>
            <a:ext cx="4282633" cy="6876857"/>
          </a:xfrm>
          <a:prstGeom prst="rect">
            <a:avLst/>
          </a:prstGeom>
        </p:spPr>
      </p:pic>
      <p:sp>
        <p:nvSpPr>
          <p:cNvPr id="15" name="Text Placeholder 2">
            <a:extLst>
              <a:ext uri="{FF2B5EF4-FFF2-40B4-BE49-F238E27FC236}">
                <a16:creationId xmlns:a16="http://schemas.microsoft.com/office/drawing/2014/main" id="{B6E797E9-FF35-3444-8269-3DF27B32729A}"/>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pic>
        <p:nvPicPr>
          <p:cNvPr id="3" name="Picture 2">
            <a:extLst>
              <a:ext uri="{FF2B5EF4-FFF2-40B4-BE49-F238E27FC236}">
                <a16:creationId xmlns:a16="http://schemas.microsoft.com/office/drawing/2014/main" id="{B4C05CEF-DD39-0D4F-AB81-800077F1A1B7}"/>
              </a:ext>
            </a:extLst>
          </p:cNvPr>
          <p:cNvPicPr>
            <a:picLocks noChangeAspect="1"/>
          </p:cNvPicPr>
          <p:nvPr userDrawn="1"/>
        </p:nvPicPr>
        <p:blipFill>
          <a:blip r:embed="rId5"/>
          <a:stretch>
            <a:fillRect/>
          </a:stretch>
        </p:blipFill>
        <p:spPr>
          <a:xfrm>
            <a:off x="286795" y="6036852"/>
            <a:ext cx="2844800" cy="635000"/>
          </a:xfrm>
          <a:prstGeom prst="rect">
            <a:avLst/>
          </a:prstGeom>
        </p:spPr>
      </p:pic>
      <p:pic>
        <p:nvPicPr>
          <p:cNvPr id="11" name="Picture 10">
            <a:extLst>
              <a:ext uri="{FF2B5EF4-FFF2-40B4-BE49-F238E27FC236}">
                <a16:creationId xmlns:a16="http://schemas.microsoft.com/office/drawing/2014/main" id="{49E36555-CED2-D440-B0AF-55F6F40ADFB6}"/>
              </a:ext>
            </a:extLst>
          </p:cNvPr>
          <p:cNvPicPr>
            <a:picLocks noChangeAspect="1"/>
          </p:cNvPicPr>
          <p:nvPr userDrawn="1"/>
        </p:nvPicPr>
        <p:blipFill>
          <a:blip r:embed="rId6"/>
          <a:stretch>
            <a:fillRect/>
          </a:stretch>
        </p:blipFill>
        <p:spPr>
          <a:xfrm>
            <a:off x="1196975" y="4477033"/>
            <a:ext cx="1397000" cy="1498600"/>
          </a:xfrm>
          <a:prstGeom prst="rect">
            <a:avLst/>
          </a:prstGeom>
        </p:spPr>
      </p:pic>
      <p:sp>
        <p:nvSpPr>
          <p:cNvPr id="12" name="Title 1">
            <a:extLst>
              <a:ext uri="{FF2B5EF4-FFF2-40B4-BE49-F238E27FC236}">
                <a16:creationId xmlns:a16="http://schemas.microsoft.com/office/drawing/2014/main" id="{52D64A82-783F-9F43-961F-10C52654CE42}"/>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Tree>
    <p:extLst>
      <p:ext uri="{BB962C8B-B14F-4D97-AF65-F5344CB8AC3E}">
        <p14:creationId xmlns:p14="http://schemas.microsoft.com/office/powerpoint/2010/main" val="381120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468135-ECAB-7340-8558-5C59343AB8F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EE219DF-68C1-D349-B50B-748F1CE416E6}"/>
              </a:ext>
            </a:extLst>
          </p:cNvPr>
          <p:cNvPicPr>
            <a:picLocks noChangeAspect="1"/>
          </p:cNvPicPr>
          <p:nvPr userDrawn="1"/>
        </p:nvPicPr>
        <p:blipFill>
          <a:blip r:embed="rId2"/>
          <a:stretch>
            <a:fillRect/>
          </a:stretch>
        </p:blipFill>
        <p:spPr>
          <a:xfrm>
            <a:off x="997966" y="1585722"/>
            <a:ext cx="4508500" cy="4381500"/>
          </a:xfrm>
          <a:prstGeom prst="rect">
            <a:avLst/>
          </a:prstGeom>
        </p:spPr>
      </p:pic>
      <p:pic>
        <p:nvPicPr>
          <p:cNvPr id="9" name="Picture 8">
            <a:extLst>
              <a:ext uri="{FF2B5EF4-FFF2-40B4-BE49-F238E27FC236}">
                <a16:creationId xmlns:a16="http://schemas.microsoft.com/office/drawing/2014/main" id="{433E4639-1F0B-7D4A-82A6-7D182DF282AA}"/>
              </a:ext>
            </a:extLst>
          </p:cNvPr>
          <p:cNvPicPr>
            <a:picLocks noChangeAspect="1"/>
          </p:cNvPicPr>
          <p:nvPr userDrawn="1"/>
        </p:nvPicPr>
        <p:blipFill>
          <a:blip r:embed="rId3"/>
          <a:stretch>
            <a:fillRect/>
          </a:stretch>
        </p:blipFill>
        <p:spPr>
          <a:xfrm>
            <a:off x="5961634" y="1117600"/>
            <a:ext cx="5232400" cy="4622800"/>
          </a:xfrm>
          <a:prstGeom prst="rect">
            <a:avLst/>
          </a:prstGeom>
        </p:spPr>
      </p:pic>
      <p:sp>
        <p:nvSpPr>
          <p:cNvPr id="14" name="Text Placeholder 2">
            <a:extLst>
              <a:ext uri="{FF2B5EF4-FFF2-40B4-BE49-F238E27FC236}">
                <a16:creationId xmlns:a16="http://schemas.microsoft.com/office/drawing/2014/main" id="{215C7B81-0BFB-9942-98C4-27F9994CFB2D}"/>
              </a:ext>
            </a:extLst>
          </p:cNvPr>
          <p:cNvSpPr>
            <a:spLocks noGrp="1"/>
          </p:cNvSpPr>
          <p:nvPr>
            <p:ph type="body" sz="quarter" idx="10"/>
          </p:nvPr>
        </p:nvSpPr>
        <p:spPr>
          <a:xfrm>
            <a:off x="1362456" y="1902773"/>
            <a:ext cx="3922776" cy="3121779"/>
          </a:xfrm>
        </p:spPr>
        <p:txBody>
          <a:bodyPr anchor="ctr">
            <a:noAutofit/>
          </a:bodyPr>
          <a:lstStyle>
            <a:lvl1pPr marL="0" indent="0">
              <a:buNone/>
              <a:defRPr sz="40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
        <p:nvSpPr>
          <p:cNvPr id="15" name="Text Placeholder 2">
            <a:extLst>
              <a:ext uri="{FF2B5EF4-FFF2-40B4-BE49-F238E27FC236}">
                <a16:creationId xmlns:a16="http://schemas.microsoft.com/office/drawing/2014/main" id="{5D08D3FC-E488-BC46-B13B-1824843C713C}"/>
              </a:ext>
            </a:extLst>
          </p:cNvPr>
          <p:cNvSpPr>
            <a:spLocks noGrp="1"/>
          </p:cNvSpPr>
          <p:nvPr>
            <p:ph type="body" sz="quarter" idx="11"/>
          </p:nvPr>
        </p:nvSpPr>
        <p:spPr>
          <a:xfrm>
            <a:off x="6233158" y="1462101"/>
            <a:ext cx="4596385" cy="3353649"/>
          </a:xfrm>
        </p:spPr>
        <p:txBody>
          <a:bodyPr anchor="ctr">
            <a:noAutofit/>
          </a:bodyPr>
          <a:lstStyle>
            <a:lvl1pPr marL="0" indent="0">
              <a:buNone/>
              <a:defRPr sz="4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pic>
        <p:nvPicPr>
          <p:cNvPr id="13" name="Picture 12">
            <a:extLst>
              <a:ext uri="{FF2B5EF4-FFF2-40B4-BE49-F238E27FC236}">
                <a16:creationId xmlns:a16="http://schemas.microsoft.com/office/drawing/2014/main" id="{AF2ED37E-B63D-4A4B-A755-9E0F5FBB5E1D}"/>
              </a:ext>
            </a:extLst>
          </p:cNvPr>
          <p:cNvPicPr>
            <a:picLocks noChangeAspect="1"/>
          </p:cNvPicPr>
          <p:nvPr userDrawn="1"/>
        </p:nvPicPr>
        <p:blipFill>
          <a:blip r:embed="rId4"/>
          <a:stretch>
            <a:fillRect/>
          </a:stretch>
        </p:blipFill>
        <p:spPr>
          <a:xfrm>
            <a:off x="8848284" y="5989743"/>
            <a:ext cx="3060700" cy="647700"/>
          </a:xfrm>
          <a:prstGeom prst="rect">
            <a:avLst/>
          </a:prstGeom>
        </p:spPr>
      </p:pic>
    </p:spTree>
    <p:extLst>
      <p:ext uri="{BB962C8B-B14F-4D97-AF65-F5344CB8AC3E}">
        <p14:creationId xmlns:p14="http://schemas.microsoft.com/office/powerpoint/2010/main" val="134125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63DC0BA2-A0C6-7D4B-B569-4199EDA522D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16662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3F99326D-FCFC-DD48-B79D-2E36E791854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361028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B7237B9B-AE60-B54E-A748-5B7AC5827743}"/>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447227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CE738884-B54A-3841-BE8F-52DAAEE1690A}"/>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204120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98AEEA16-8EAD-0B4C-A0C2-9BA355E4920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490111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88F8D687-D458-2446-9713-D247A3DD379B}"/>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23978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2"/>
          <a:stretch>
            <a:fillRect/>
          </a:stretch>
        </p:blipFill>
        <p:spPr>
          <a:xfrm>
            <a:off x="9042400" y="6166002"/>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3"/>
          <a:stretch>
            <a:fillRect/>
          </a:stretch>
        </p:blipFill>
        <p:spPr>
          <a:xfrm>
            <a:off x="-105948" y="5578768"/>
            <a:ext cx="1371600" cy="1371600"/>
          </a:xfrm>
          <a:prstGeom prst="rect">
            <a:avLst/>
          </a:prstGeom>
        </p:spPr>
      </p:pic>
    </p:spTree>
    <p:extLst>
      <p:ext uri="{BB962C8B-B14F-4D97-AF65-F5344CB8AC3E}">
        <p14:creationId xmlns:p14="http://schemas.microsoft.com/office/powerpoint/2010/main" val="1241242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77AEE-CF65-6344-ABA4-C6F8DCD48E03}"/>
              </a:ext>
            </a:extLst>
          </p:cNvPr>
          <p:cNvSpPr/>
          <p:nvPr userDrawn="1"/>
        </p:nvSpPr>
        <p:spPr>
          <a:xfrm>
            <a:off x="0" y="4051140"/>
            <a:ext cx="12192000" cy="2841585"/>
          </a:xfrm>
          <a:prstGeom prst="rect">
            <a:avLst/>
          </a:prstGeom>
          <a:solidFill>
            <a:srgbClr val="233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5D9D03-8074-C344-87B4-37733D20C51B}"/>
              </a:ext>
            </a:extLst>
          </p:cNvPr>
          <p:cNvPicPr>
            <a:picLocks noChangeAspect="1"/>
          </p:cNvPicPr>
          <p:nvPr userDrawn="1"/>
        </p:nvPicPr>
        <p:blipFill>
          <a:blip r:embed="rId2"/>
          <a:stretch>
            <a:fillRect/>
          </a:stretch>
        </p:blipFill>
        <p:spPr>
          <a:xfrm>
            <a:off x="0" y="0"/>
            <a:ext cx="12192000" cy="4445000"/>
          </a:xfrm>
          <a:prstGeom prst="rect">
            <a:avLst/>
          </a:prstGeom>
        </p:spPr>
      </p:pic>
      <p:pic>
        <p:nvPicPr>
          <p:cNvPr id="7" name="Picture 6">
            <a:extLst>
              <a:ext uri="{FF2B5EF4-FFF2-40B4-BE49-F238E27FC236}">
                <a16:creationId xmlns:a16="http://schemas.microsoft.com/office/drawing/2014/main" id="{BF75EA7C-461E-4742-AB09-DC0BCFDD12AA}"/>
              </a:ext>
            </a:extLst>
          </p:cNvPr>
          <p:cNvPicPr>
            <a:picLocks noChangeAspect="1"/>
          </p:cNvPicPr>
          <p:nvPr userDrawn="1"/>
        </p:nvPicPr>
        <p:blipFill>
          <a:blip r:embed="rId3"/>
          <a:stretch>
            <a:fillRect/>
          </a:stretch>
        </p:blipFill>
        <p:spPr>
          <a:xfrm>
            <a:off x="861991" y="711844"/>
            <a:ext cx="7366000" cy="2159000"/>
          </a:xfrm>
          <a:prstGeom prst="rect">
            <a:avLst/>
          </a:prstGeom>
        </p:spPr>
      </p:pic>
    </p:spTree>
    <p:extLst>
      <p:ext uri="{BB962C8B-B14F-4D97-AF65-F5344CB8AC3E}">
        <p14:creationId xmlns:p14="http://schemas.microsoft.com/office/powerpoint/2010/main" val="363067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89FD1-71B8-B44F-8460-87D95AAAB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4B4198-5ED4-6049-9796-3F77DC69E4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4921552"/>
      </p:ext>
    </p:extLst>
  </p:cSld>
  <p:clrMap bg1="lt1" tx1="dk1" bg2="lt2" tx2="dk2" accent1="accent1" accent2="accent2" accent3="accent3" accent4="accent4" accent5="accent5" accent6="accent6" hlink="hlink" folHlink="folHlink"/>
  <p:sldLayoutIdLst>
    <p:sldLayoutId id="2147483655" r:id="rId1"/>
    <p:sldLayoutId id="2147483662" r:id="rId2"/>
    <p:sldLayoutId id="2147483663" r:id="rId3"/>
    <p:sldLayoutId id="2147483664" r:id="rId4"/>
    <p:sldLayoutId id="2147483665" r:id="rId5"/>
    <p:sldLayoutId id="2147483666" r:id="rId6"/>
    <p:sldLayoutId id="2147483656" r:id="rId7"/>
    <p:sldLayoutId id="2147483657" r:id="rId8"/>
    <p:sldLayoutId id="2147483658" r:id="rId9"/>
    <p:sldLayoutId id="2147483659" r:id="rId10"/>
    <p:sldLayoutId id="2147483660" r:id="rId11"/>
    <p:sldLayoutId id="2147483661" r:id="rId12"/>
    <p:sldLayoutId id="2147483668" r:id="rId13"/>
    <p:sldLayoutId id="2147483667" r:id="rId14"/>
  </p:sldLayoutIdLst>
  <p:txStyles>
    <p:title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p:txBody>
          <a:bodyPr/>
          <a:lstStyle/>
          <a:p>
            <a:r>
              <a:rPr lang="en-US"/>
              <a:t>How to host a </a:t>
            </a:r>
            <a:br>
              <a:rPr lang="en-US"/>
            </a:br>
            <a:r>
              <a:rPr lang="en-US"/>
              <a:t>‘Shape your City’ Conversation</a:t>
            </a:r>
          </a:p>
        </p:txBody>
      </p:sp>
    </p:spTree>
    <p:extLst>
      <p:ext uri="{BB962C8B-B14F-4D97-AF65-F5344CB8AC3E}">
        <p14:creationId xmlns:p14="http://schemas.microsoft.com/office/powerpoint/2010/main" val="362098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a:xfrm>
            <a:off x="1185863" y="1030146"/>
            <a:ext cx="7333104" cy="2789499"/>
          </a:xfrm>
        </p:spPr>
        <p:txBody>
          <a:bodyPr/>
          <a:lstStyle/>
          <a:p>
            <a:pPr algn="r" rtl="1"/>
            <a:r>
              <a:rPr lang="x-none" b="1" i="0" u="none" baseline="0"/>
              <a:t>چی طو یک دوره گپ ’شهر خو ره شکل بدیین‘ </a:t>
            </a:r>
            <a:br>
              <a:rPr lang="x-none"/>
            </a:br>
            <a:r>
              <a:rPr lang="x-none" b="1" i="0" u="none" baseline="0"/>
              <a:t>میزبانی مونیم</a:t>
            </a:r>
          </a:p>
        </p:txBody>
      </p:sp>
    </p:spTree>
    <p:extLst>
      <p:ext uri="{BB962C8B-B14F-4D97-AF65-F5344CB8AC3E}">
        <p14:creationId xmlns:p14="http://schemas.microsoft.com/office/powerpoint/2010/main" val="220932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Welcome</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rmAutofit fontScale="62500" lnSpcReduction="20000"/>
          </a:bodyPr>
          <a:lstStyle/>
          <a:p>
            <a:pPr>
              <a:lnSpc>
                <a:spcPct val="120000"/>
              </a:lnSpc>
              <a:spcAft>
                <a:spcPts val="1200"/>
              </a:spcAft>
            </a:pPr>
            <a:r>
              <a:rPr lang="en-AU"/>
              <a:t>Welcome and thank you for considering hosting a “Shape your City” conversation– your voice matters, and we’re excited you are exploring one of many ways your voice, and that of others, can be heard to help best shape the future of Casey. </a:t>
            </a:r>
          </a:p>
          <a:p>
            <a:pPr>
              <a:lnSpc>
                <a:spcPct val="120000"/>
              </a:lnSpc>
              <a:spcAft>
                <a:spcPts val="1200"/>
              </a:spcAft>
            </a:pPr>
            <a:r>
              <a:rPr lang="en-AU"/>
              <a:t>By hosting a conversation, you can be assured we’re not just listening to your conversation outcomes but looking at ways we can use them to build a better future for the City of Casey. We’ll also openly share how your conversations are being used in our planning and future thinking and will communicate this through key Council channels including Casey Conversations, the City of Casey’s online collaboration space.</a:t>
            </a:r>
          </a:p>
          <a:p>
            <a:pPr>
              <a:lnSpc>
                <a:spcPct val="120000"/>
              </a:lnSpc>
              <a:spcAft>
                <a:spcPts val="1200"/>
              </a:spcAft>
            </a:pPr>
            <a:r>
              <a:rPr lang="en-AU"/>
              <a:t>If you are reading this you might be thinking about how to host a conversation with others - be it friends, family, work colleagues, your parents’ group, sports or book club, or any other group you might want to involve.</a:t>
            </a:r>
          </a:p>
          <a:p>
            <a:pPr>
              <a:lnSpc>
                <a:spcPct val="120000"/>
              </a:lnSpc>
              <a:spcAft>
                <a:spcPts val="1200"/>
              </a:spcAft>
            </a:pPr>
            <a:r>
              <a:rPr lang="en-AU"/>
              <a:t>Hosting is very easy. It’s a good excuse to connect with people you know and get a sense of what others think on how to shape our City for the future.  It’s also a great opportunity to use your collective wisdom to work through helping us develop a 10 -year vision for the city and ensure key council plans are responsive and delivering what’s valued and needed now and into the future. </a:t>
            </a:r>
            <a:endParaRPr lang="en-US"/>
          </a:p>
        </p:txBody>
      </p:sp>
    </p:spTree>
    <p:extLst>
      <p:ext uri="{BB962C8B-B14F-4D97-AF65-F5344CB8AC3E}">
        <p14:creationId xmlns:p14="http://schemas.microsoft.com/office/powerpoint/2010/main" val="346210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pPr algn="r" rtl="1"/>
            <a:r>
              <a:rPr lang="x-none" b="1" i="0" u="none" baseline="0"/>
              <a:t>خوش آمدین</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rmAutofit fontScale="70000" lnSpcReduction="20000"/>
          </a:bodyPr>
          <a:lstStyle/>
          <a:p>
            <a:pPr algn="r" rtl="1">
              <a:lnSpc>
                <a:spcPct val="120000"/>
              </a:lnSpc>
              <a:spcAft>
                <a:spcPts val="1200"/>
              </a:spcAft>
            </a:pPr>
            <a:r>
              <a:rPr lang="x-none" b="0" i="0" u="none" baseline="0"/>
              <a:t>خوش آمدین و از شمو تشکر مونیم که میزبان دوره گپ "شهر خو ره شکل بدیین " هستین - صدای شمو مهمه، و ما بسیار هیجان زده ییم که شمو در حال بررسی یکی از راههای شنیدن صدای تان و دیگران هستین تا آینده کیسی ره بهترین شکل بدیین. </a:t>
            </a:r>
          </a:p>
          <a:p>
            <a:pPr algn="r" rtl="1">
              <a:lnSpc>
                <a:spcPct val="120000"/>
              </a:lnSpc>
              <a:spcAft>
                <a:spcPts val="1200"/>
              </a:spcAft>
            </a:pPr>
            <a:r>
              <a:rPr lang="x-none" b="0" i="0" u="none" baseline="0"/>
              <a:t>با میزبانی دوره گپ، شمو می تنین اطمینان حاصل کنین که ما فقط به نتایج مکالمه شمو گوش نمی دییم بلکه روش هایی ره دنبال مونیم که بتنیم از آنها بلدی ایجاد آینده ای بهتر بلدی شهر کیسی استفاده مونیم. ما همچنین در انظار مردم این که چی طو مکالمات شمو در برنامه ریزی و آینده اندیشی استفاده موشه ره اشتراک می‌دیم و این موضوع ره از کانالهای اصلی شورا از جمله مکالمات کیسی، فضای همکاری اونلاین شهر کیسی اطلاع رسانی مونیم.</a:t>
            </a:r>
          </a:p>
          <a:p>
            <a:pPr algn="r" rtl="1">
              <a:lnSpc>
                <a:spcPct val="120000"/>
              </a:lnSpc>
              <a:spcAft>
                <a:spcPts val="1200"/>
              </a:spcAft>
            </a:pPr>
            <a:r>
              <a:rPr lang="x-none" b="0" i="0" u="none" baseline="0"/>
              <a:t>اگه ای مطلب ره میخانین، ممکنه به ای فکر کنین که چی طو می تنین با دیگران گپ بزنین - اعم از دوستان، فامیل، همکاران کار، گروپ والدین،کلب ورزش یا کتاب یا هر گروپ دیگری که می خین در او شرکت کنین.</a:t>
            </a:r>
          </a:p>
          <a:p>
            <a:pPr algn="r" rtl="1">
              <a:lnSpc>
                <a:spcPct val="120000"/>
              </a:lnSpc>
              <a:spcAft>
                <a:spcPts val="1200"/>
              </a:spcAft>
            </a:pPr>
            <a:r>
              <a:rPr lang="x-none" b="0" i="0" u="none" baseline="0"/>
              <a:t>میزبانی بسیار آسانه. ای بهانه خوبی یه بلدی برقراری ارتباط با افرادی که می شناسین و بلدی فامیدن آنچه که دیگران درباره چگونگی شکل دادن به شهر ما بلدی آینده فکر مونن.  همچنین فرصتی خوبی یه بلدی استفاده از دانایی جمعی تان بخاطر کمک به ما در ایجاد چشم انداز 10 ساله شهر و بلدی اطمینان از پاسخگویی برنامه های کلیدی شورا و تحویل آنچه که اکنون و در آینده بلدی آنها ارزش و نیاز دریم. </a:t>
            </a:r>
            <a:endParaRPr lang="x-none" dirty="0"/>
          </a:p>
        </p:txBody>
      </p:sp>
    </p:spTree>
    <p:extLst>
      <p:ext uri="{BB962C8B-B14F-4D97-AF65-F5344CB8AC3E}">
        <p14:creationId xmlns:p14="http://schemas.microsoft.com/office/powerpoint/2010/main" val="29269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lstStyle/>
          <a:p>
            <a:r>
              <a:rPr lang="en-US"/>
              <a:t>Whilst it might be harder right now…</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lstStyle/>
          <a:p>
            <a:pPr>
              <a:lnSpc>
                <a:spcPct val="100000"/>
              </a:lnSpc>
              <a:spcAft>
                <a:spcPts val="1200"/>
              </a:spcAft>
            </a:pPr>
            <a:r>
              <a:rPr lang="en-AU" sz="1400" dirty="0"/>
              <a:t>Our current COVID-19 restrictions definitely make ‘hosting’ a conversation a little tricky at the moment, but you can use online communication tools like Zoom, Facetime, Microsoft teams and other channels you might already be using to catch up with friends, family or networks. You can make it even simpler and just do a phone call with a friend, or a teleconference with a couple of friends or colleagues.</a:t>
            </a:r>
          </a:p>
          <a:p>
            <a:pPr>
              <a:lnSpc>
                <a:spcPct val="100000"/>
              </a:lnSpc>
              <a:spcAft>
                <a:spcPts val="1200"/>
              </a:spcAft>
            </a:pPr>
            <a:r>
              <a:rPr lang="en-AU" sz="1400" dirty="0"/>
              <a:t>Hosting a conversation is simple, easy, convenient and controlled. You pick the time, the people you want to join the conversation and your preferred way to communicate, in line with COVID –19 restrictions. Then simply discuss and record your responses to the questions.</a:t>
            </a:r>
          </a:p>
          <a:p>
            <a:pPr>
              <a:lnSpc>
                <a:spcPct val="100000"/>
              </a:lnSpc>
              <a:spcAft>
                <a:spcPts val="1200"/>
              </a:spcAft>
            </a:pPr>
            <a:r>
              <a:rPr lang="en-AU" sz="1400" dirty="0"/>
              <a:t>There is a printable answer form at the back of this document or you’ll see on page 19 the various ways you can submit your feedback.</a:t>
            </a:r>
          </a:p>
          <a:p>
            <a:endParaRPr lang="en-US" dirty="0"/>
          </a:p>
        </p:txBody>
      </p:sp>
    </p:spTree>
    <p:extLst>
      <p:ext uri="{BB962C8B-B14F-4D97-AF65-F5344CB8AC3E}">
        <p14:creationId xmlns:p14="http://schemas.microsoft.com/office/powerpoint/2010/main" val="417403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lstStyle/>
          <a:p>
            <a:pPr algn="r" rtl="1"/>
            <a:r>
              <a:rPr lang="x-none" b="1" i="0" u="none" baseline="0"/>
              <a:t>در حالی که ممکن اکنون سخت تر باشه...</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lstStyle/>
          <a:p>
            <a:pPr algn="r" rtl="1">
              <a:lnSpc>
                <a:spcPct val="100000"/>
              </a:lnSpc>
              <a:spcAft>
                <a:spcPts val="1200"/>
              </a:spcAft>
            </a:pPr>
            <a:r>
              <a:rPr lang="x-none" sz="1400" b="0" i="0" u="none" baseline="0"/>
              <a:t>محدودیت های فعلی COVID-19 ما بدون شک"میزبانی" مکالمه ره در حال حاضر کمی مشکل تر مونه، اما شمو می تنین از سامانهای ارتباطی اونلاین مث زوم ، فیس تایم، تیم های مایکروسافت و کانال های دیگری استفاده کنین که ممکنه قبلاً از آنها بلدی تماس با دوستان، فامیل یا شبکه ها استفاده کده بشین. شمو می تنین این کار ره ساده تر کنین و فقط با یک دوست تماس تلیفونی برقرار کنین، یا با چند نفر از دوستان یا همکاران تان یک کنفرانس تلیفونی انجام بدیین.</a:t>
            </a:r>
          </a:p>
          <a:p>
            <a:pPr algn="r" rtl="1">
              <a:lnSpc>
                <a:spcPct val="100000"/>
              </a:lnSpc>
              <a:spcAft>
                <a:spcPts val="1200"/>
              </a:spcAft>
            </a:pPr>
            <a:r>
              <a:rPr lang="x-none" sz="1400" b="0" i="0" u="none" baseline="0"/>
              <a:t>میزبانی مکالمه ساده، آسو، راحت و کنترول شده یه. شمو مطابق با محدودیت های COVID –19،زمان، افرادی ره که میخین به مکالمه ملحق شن و روش مورد نظر شمو بلدی برقراری ارتباط ره انتخاب مونین. بعدش به راحتی پاسخ های خو ره در مورد سوالات مطرح و ضبط مونین.</a:t>
            </a:r>
          </a:p>
          <a:p>
            <a:pPr algn="r" rtl="1">
              <a:lnSpc>
                <a:spcPct val="100000"/>
              </a:lnSpc>
              <a:spcAft>
                <a:spcPts val="1200"/>
              </a:spcAft>
            </a:pPr>
            <a:r>
              <a:rPr lang="x-none" sz="1400" b="0" i="0" u="none" baseline="0"/>
              <a:t>یک فورمه پاسخ قابل چاپ در ظهر این سند استه یا روش های مختلفی ره بلدی ارسال نظر اصلاحی تان در صفحه 19 میتانن مشاهده کنین.</a:t>
            </a:r>
          </a:p>
          <a:p>
            <a:endParaRPr lang="x-none" dirty="0"/>
          </a:p>
        </p:txBody>
      </p:sp>
    </p:spTree>
    <p:extLst>
      <p:ext uri="{BB962C8B-B14F-4D97-AF65-F5344CB8AC3E}">
        <p14:creationId xmlns:p14="http://schemas.microsoft.com/office/powerpoint/2010/main" val="1450323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Getting Started</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en-AU" sz="1400"/>
              <a:t>We’ve put together some steps and support to get your “Shape Your City” conversation underway- so let’s get started.</a:t>
            </a:r>
          </a:p>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Invite people to join</a:t>
            </a:r>
          </a:p>
          <a:p>
            <a:pPr>
              <a:lnSpc>
                <a:spcPct val="120000"/>
              </a:lnSpc>
              <a:spcBef>
                <a:spcPts val="400"/>
              </a:spcBef>
              <a:spcAft>
                <a:spcPts val="600"/>
              </a:spcAft>
            </a:pPr>
            <a:r>
              <a:rPr lang="en-AU" sz="1400"/>
              <a:t>The first step to hosting a conversation is to invite the people you want to involve.  There’s no limit to the number of people you can invite, but as the host keep in mind you’ll need to facilitate the conversation and collate the responses, so make sure it’s manageable. </a:t>
            </a:r>
          </a:p>
          <a:p>
            <a:pPr>
              <a:lnSpc>
                <a:spcPct val="120000"/>
              </a:lnSpc>
              <a:spcBef>
                <a:spcPts val="400"/>
              </a:spcBef>
              <a:spcAft>
                <a:spcPts val="600"/>
              </a:spcAft>
            </a:pPr>
            <a:r>
              <a:rPr lang="en-AU" sz="1400"/>
              <a:t>Whether you’re inviting one or many, we’ve provided some text you might want to use to invite people to join your conversation: </a:t>
            </a:r>
          </a:p>
          <a:p>
            <a:pPr lvl="1">
              <a:lnSpc>
                <a:spcPct val="120000"/>
              </a:lnSpc>
              <a:spcAft>
                <a:spcPts val="600"/>
              </a:spcAft>
            </a:pPr>
            <a:r>
              <a:rPr lang="en-AU" sz="1400" i="1"/>
              <a:t>Your voice matters, so please join a conversation to help shape the future of the City of Casey. [I’m/We’re] hosting a Shape Your City Conversation via [insert your communication channel I.e. phone, zoom etc.] on [Insert date and time]. </a:t>
            </a:r>
            <a:endParaRPr lang="en-AU" sz="1400"/>
          </a:p>
          <a:p>
            <a:pPr lvl="1">
              <a:lnSpc>
                <a:spcPct val="120000"/>
              </a:lnSpc>
              <a:spcAft>
                <a:spcPts val="600"/>
              </a:spcAft>
            </a:pPr>
            <a:r>
              <a:rPr lang="en-AU" sz="1400" i="1"/>
              <a:t>This ‘Conversation’ is part of the Shape Your City program. It’s a chance for us to help inform the City of Casey’s 10-year vision and future council plans for the services, facilities and infrastructure we need and value. Please RSVP by [Insert date].</a:t>
            </a:r>
            <a:endParaRPr lang="en-US" sz="1400"/>
          </a:p>
        </p:txBody>
      </p:sp>
    </p:spTree>
    <p:extLst>
      <p:ext uri="{BB962C8B-B14F-4D97-AF65-F5344CB8AC3E}">
        <p14:creationId xmlns:p14="http://schemas.microsoft.com/office/powerpoint/2010/main" val="237673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pPr algn="r" rtl="1"/>
            <a:r>
              <a:rPr lang="x-none" b="1" i="0" u="none" baseline="0"/>
              <a:t>شروع کار</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gn="r" rtl="1">
              <a:lnSpc>
                <a:spcPct val="120000"/>
              </a:lnSpc>
              <a:spcAft>
                <a:spcPts val="600"/>
              </a:spcAft>
            </a:pPr>
            <a:r>
              <a:rPr lang="x-none" sz="1400" b="0" i="0" u="none" baseline="0" dirty="0"/>
              <a:t>ما بلدی اجرای مکالمه "شهر خو ره شکل بدیین" شمو چند مرحله و پشتیبانی آماده کده ایم - پس بیایین که شروع مونیم.</a:t>
            </a:r>
          </a:p>
          <a:p>
            <a:pPr algn="r" rtl="1">
              <a:lnSpc>
                <a:spcPct val="120000"/>
              </a:lnSpc>
              <a:spcBef>
                <a:spcPts val="400"/>
              </a:spcBef>
              <a:spcAft>
                <a:spcPts val="600"/>
              </a:spcAft>
            </a:pPr>
            <a:r>
              <a:rPr lang="x-none" sz="1600" b="1" i="0" u="none" baseline="0" dirty="0">
                <a:solidFill>
                  <a:schemeClr val="accent2"/>
                </a:solidFill>
                <a:latin typeface="Gotham Black" panose="02000603030000020004" pitchFamily="2" charset="77"/>
                <a:ea typeface="+mj-ea"/>
                <a:cs typeface="+mj-cs"/>
              </a:rPr>
              <a:t>افراد ره دعوت کنین که ملحق شن</a:t>
            </a:r>
          </a:p>
          <a:p>
            <a:pPr algn="r" rtl="1">
              <a:lnSpc>
                <a:spcPct val="120000"/>
              </a:lnSpc>
              <a:spcBef>
                <a:spcPts val="400"/>
              </a:spcBef>
              <a:spcAft>
                <a:spcPts val="600"/>
              </a:spcAft>
            </a:pPr>
            <a:r>
              <a:rPr lang="x-none" sz="1400" b="0" i="0" u="none" baseline="0" dirty="0"/>
              <a:t>اولین قدم بلدی میزبانی مکالمه دعوت از افرادی یه که میخین آنها ره درگیر کنین.  تعداد افرادی ره که می تانین دعوت کنین محدودیتی ندره ، اما همانطور که میزبان باید به خاطر دره شمو مکالمه ره تسهیل کده و پاسخ ها ره تنظیم کنین، پس شمو مطمئن شوید که اینها قابل کنتروله. </a:t>
            </a:r>
          </a:p>
          <a:p>
            <a:pPr algn="r" rtl="1">
              <a:lnSpc>
                <a:spcPct val="120000"/>
              </a:lnSpc>
              <a:spcBef>
                <a:spcPts val="400"/>
              </a:spcBef>
              <a:spcAft>
                <a:spcPts val="600"/>
              </a:spcAft>
            </a:pPr>
            <a:r>
              <a:rPr lang="x-none" sz="1400" b="0" i="0" u="none" baseline="0" dirty="0"/>
              <a:t>خواه از یكی دعوت كنین یا زیاد، ما متنی ره ارائه کدیم كه میخین به خاطر دعوت از افراد بلدی ملحق شدن به مکالمه شمو از آنها استفاده كنین: </a:t>
            </a:r>
          </a:p>
          <a:p>
            <a:pPr lvl="1" algn="r" rtl="1">
              <a:lnSpc>
                <a:spcPct val="120000"/>
              </a:lnSpc>
              <a:spcAft>
                <a:spcPts val="600"/>
              </a:spcAft>
            </a:pPr>
            <a:r>
              <a:rPr lang="x-none" sz="1400" b="0" i="1" u="none" baseline="0" dirty="0"/>
              <a:t>صدای شمو مهمه، بنابر این لطفاً بلدی کمک به شکل گیری آینده شهر کیسی به مکالمه ملحق شین. </a:t>
            </a:r>
            <a:r>
              <a:rPr lang="en-US" sz="1400" b="0" i="1" u="none" baseline="0" dirty="0"/>
              <a:t>]/</a:t>
            </a:r>
            <a:r>
              <a:rPr lang="x-none" sz="1400" b="0" i="1" u="none" baseline="0" dirty="0"/>
              <a:t>مه/ما در حال میزبانی</a:t>
            </a:r>
            <a:r>
              <a:rPr lang="en-US" sz="1400" i="1" dirty="0"/>
              <a:t>[</a:t>
            </a:r>
            <a:r>
              <a:rPr lang="x-none" sz="1400" b="0" i="1" u="none" baseline="0" dirty="0"/>
              <a:t> یک مکالمه بلدی شکل دادن به شهرتان استیم از طریق </a:t>
            </a:r>
            <a:r>
              <a:rPr lang="en-US" sz="1400" b="0" i="1" u="none" baseline="0" dirty="0"/>
              <a:t>]</a:t>
            </a:r>
            <a:r>
              <a:rPr lang="x-none" sz="1400" b="0" i="1" u="none" baseline="0" dirty="0"/>
              <a:t>کانال ارتباطی تان ره وارد کنین. تلیفون، زوم و غیره</a:t>
            </a:r>
            <a:r>
              <a:rPr lang="en-US" sz="1400" b="0" i="1" u="none" baseline="0" dirty="0"/>
              <a:t>[ </a:t>
            </a:r>
            <a:r>
              <a:rPr lang="fa-IR" sz="1400" b="0" i="1" u="none" baseline="0" dirty="0"/>
              <a:t> </a:t>
            </a:r>
            <a:r>
              <a:rPr lang="x-none" sz="1400" b="0" i="1" u="none" baseline="0" dirty="0"/>
              <a:t>در </a:t>
            </a:r>
            <a:r>
              <a:rPr lang="en-US" sz="1400" i="1" dirty="0"/>
              <a:t>]</a:t>
            </a:r>
            <a:r>
              <a:rPr lang="x-none" sz="1400" b="0" i="1" u="none" baseline="0" dirty="0"/>
              <a:t>تاریخ و زمان ره درج کنین</a:t>
            </a:r>
            <a:r>
              <a:rPr lang="en-US" sz="1400" b="0" i="1" u="none" baseline="0" dirty="0"/>
              <a:t>[</a:t>
            </a:r>
            <a:endParaRPr lang="x-none" sz="1400" dirty="0"/>
          </a:p>
          <a:p>
            <a:pPr lvl="1" algn="r" rtl="1">
              <a:lnSpc>
                <a:spcPct val="120000"/>
              </a:lnSpc>
              <a:spcAft>
                <a:spcPts val="600"/>
              </a:spcAft>
            </a:pPr>
            <a:r>
              <a:rPr lang="x-none" sz="1400" b="0" i="1" u="none" baseline="0" dirty="0"/>
              <a:t>این "مکالمه" بخشی از برنامه شهر خو ره شکل بدیینه. این فرصتی یه که ما می تانیم به چشم انداز 10 ساله شهر کیسی و برنامه های آینده شورا در مورد خدمات، امکانات و تهداب های مورد ضرورت و ارزش ما کمک مونیم. لطفاً تا\ RSVP ره ارائه کنین.</a:t>
            </a:r>
            <a:endParaRPr lang="x-none" sz="1400" dirty="0"/>
          </a:p>
        </p:txBody>
      </p:sp>
    </p:spTree>
    <p:extLst>
      <p:ext uri="{BB962C8B-B14F-4D97-AF65-F5344CB8AC3E}">
        <p14:creationId xmlns:p14="http://schemas.microsoft.com/office/powerpoint/2010/main" val="2271270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US"/>
              <a:t>Promote your conversation</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en-AU" sz="1400"/>
              <a:t>If you are part of an organisation, service provider or group that sends out a regular communication such as newsletters, email updates or social media posts you might want to include some information on your ‘Shape your City’ Conversation. We’ve provided some text below you might want to use:</a:t>
            </a:r>
          </a:p>
          <a:p>
            <a:pPr>
              <a:lnSpc>
                <a:spcPct val="120000"/>
              </a:lnSpc>
              <a:spcAft>
                <a:spcPts val="600"/>
              </a:spcAft>
            </a:pPr>
            <a:r>
              <a:rPr lang="en-AU" sz="1600" b="1">
                <a:solidFill>
                  <a:schemeClr val="accent3"/>
                </a:solidFill>
                <a:latin typeface="Gotham Black" panose="02000603030000020004" pitchFamily="2" charset="77"/>
                <a:ea typeface="+mj-ea"/>
                <a:cs typeface="+mj-cs"/>
              </a:rPr>
              <a:t>Help shape your City</a:t>
            </a:r>
          </a:p>
          <a:p>
            <a:pPr lvl="1">
              <a:lnSpc>
                <a:spcPct val="120000"/>
              </a:lnSpc>
              <a:spcAft>
                <a:spcPts val="600"/>
              </a:spcAft>
            </a:pPr>
            <a:r>
              <a:rPr lang="en-AU" sz="1400" i="1"/>
              <a:t>The City of Casey is inviting all community members to help develop a 10-year vision for our City and provide a voice and suggestions on the plans that impact future services and infrastructure for where we work, live and play. Whether it’s parks and playgrounds, the arts, community services, local roads or major infrastructure – it's our chance to help shape Casey’s future.</a:t>
            </a:r>
          </a:p>
          <a:p>
            <a:pPr lvl="1">
              <a:lnSpc>
                <a:spcPct val="120000"/>
              </a:lnSpc>
              <a:spcAft>
                <a:spcPts val="600"/>
              </a:spcAft>
            </a:pPr>
            <a:r>
              <a:rPr lang="en-AU" sz="1400" i="1"/>
              <a:t>There are lots of ways to make your voice matter including our upcoming ‘Shape your City’ Conversation on [insert date]. If you can’t make it, you can respond individually online through Casey Conversations (the City of Casey’s collaboration space) or by participating in one of the Online Dialogue sessions or other Shape your City activities.</a:t>
            </a:r>
          </a:p>
          <a:p>
            <a:pPr>
              <a:lnSpc>
                <a:spcPct val="100000"/>
              </a:lnSpc>
              <a:spcAft>
                <a:spcPts val="1200"/>
              </a:spcAft>
            </a:pPr>
            <a:endParaRPr lang="en-US" sz="1400"/>
          </a:p>
        </p:txBody>
      </p:sp>
    </p:spTree>
    <p:extLst>
      <p:ext uri="{BB962C8B-B14F-4D97-AF65-F5344CB8AC3E}">
        <p14:creationId xmlns:p14="http://schemas.microsoft.com/office/powerpoint/2010/main" val="97248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pPr algn="r" rtl="1"/>
            <a:r>
              <a:rPr lang="x-none" b="1" i="0" u="none" baseline="0"/>
              <a:t>مکالمه خو ره تبلیغ کنین</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gn="r" rtl="1">
              <a:lnSpc>
                <a:spcPct val="120000"/>
              </a:lnSpc>
              <a:spcAft>
                <a:spcPts val="600"/>
              </a:spcAft>
            </a:pPr>
            <a:r>
              <a:rPr lang="x-none" sz="1400" b="0" i="0" u="none" baseline="0" dirty="0"/>
              <a:t>اگر یک بخش از سازمان، دهنده خدمات یا گروپ استین که ارتباط منظمی مانند خبرنامه، به روزرسانی ایمیل یا پست رسانه های اجتماعی ره بلدی شمو ارسال مونه، ممکنه بخاین باضی از معلومات ره در مکالمه "شهر خو ره شکل بدیین" تان قرار بتین. ما ای زیر یه متن دادیم که شمو ممکن استه استفاده کنین:</a:t>
            </a:r>
          </a:p>
          <a:p>
            <a:pPr algn="r" rtl="1">
              <a:lnSpc>
                <a:spcPct val="120000"/>
              </a:lnSpc>
              <a:spcAft>
                <a:spcPts val="600"/>
              </a:spcAft>
            </a:pPr>
            <a:r>
              <a:rPr lang="x-none" sz="1600" b="1" i="0" u="none" baseline="0" dirty="0">
                <a:solidFill>
                  <a:schemeClr val="accent3"/>
                </a:solidFill>
                <a:latin typeface="Gotham Black" panose="02000603030000020004" pitchFamily="2" charset="77"/>
                <a:ea typeface="+mj-ea"/>
                <a:cs typeface="+mj-cs"/>
              </a:rPr>
              <a:t>به شکل دادن به شهرتان کمک کنین</a:t>
            </a:r>
          </a:p>
          <a:p>
            <a:pPr lvl="1" algn="r" rtl="1">
              <a:lnSpc>
                <a:spcPct val="120000"/>
              </a:lnSpc>
              <a:spcAft>
                <a:spcPts val="600"/>
              </a:spcAft>
            </a:pPr>
            <a:r>
              <a:rPr lang="x-none" sz="1400" b="0" i="1" u="none" baseline="0" dirty="0"/>
              <a:t>شهر کیسی همه اعضای جامعه ره دعوت مونه تا بلدی انکشاف چشم انداز 10 ساله شهر ما کمک مونه و در مورد برنامه هایی که بر خدمات و تهداب های آینده بلدی محل کار، زندگی و بازی ما تأثیر مونه، صدا و پیشنهادی ره ارائه مونه. خوا این پارک ها و زمین های بازی، هنرها، خدمات اجتماعی، سرک های محلی یا تهداب های اصلی بشه – این بلدی ما یک فرصته که به شکل گیری آینده کیسی کمک مونیم.</a:t>
            </a:r>
          </a:p>
          <a:p>
            <a:pPr lvl="1" algn="r" rtl="1">
              <a:lnSpc>
                <a:spcPct val="120000"/>
              </a:lnSpc>
              <a:spcAft>
                <a:spcPts val="600"/>
              </a:spcAft>
            </a:pPr>
            <a:r>
              <a:rPr lang="x-none" sz="1400" b="0" i="1" u="none" baseline="0" dirty="0"/>
              <a:t>روش های زیادی بلدی اهمیت دادن به صدای شمو وجود دره از جمله مکالمه آینده "شهر خو ره شکل میدییم" ما به</a:t>
            </a:r>
            <a:r>
              <a:rPr lang="en-US" sz="1400" i="1" dirty="0"/>
              <a:t>]</a:t>
            </a:r>
            <a:r>
              <a:rPr lang="x-none" sz="1400" b="0" i="1" u="none" baseline="0" dirty="0"/>
              <a:t>تاریخ ره درج کنین[. اگر نمی تنین به آن بیرسید، می تنین بصورت اونلاین از طریق مکالمه کیسی (فضای همکاری شهر کیسی) یا با شرکت در یکی از جلسات مکالمه اونلاین یا سایر فعالیت های شکل دادن به شهرتان به صورت اونلاین پاسخ بدیین.</a:t>
            </a:r>
          </a:p>
          <a:p>
            <a:pPr algn="r" rtl="1">
              <a:lnSpc>
                <a:spcPct val="100000"/>
              </a:lnSpc>
              <a:spcAft>
                <a:spcPts val="1200"/>
              </a:spcAft>
            </a:pPr>
            <a:endParaRPr lang="x-none" sz="1400" dirty="0"/>
          </a:p>
        </p:txBody>
      </p:sp>
    </p:spTree>
    <p:extLst>
      <p:ext uri="{BB962C8B-B14F-4D97-AF65-F5344CB8AC3E}">
        <p14:creationId xmlns:p14="http://schemas.microsoft.com/office/powerpoint/2010/main" val="448508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AU"/>
              <a:t>Host your conversation</a:t>
            </a:r>
            <a:endParaRPr lang="en-US"/>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en-AU" sz="1400"/>
              <a:t>The final step is to host your conversation. You can do this over the phone with friends, in your home with your family, at work, via online platforms such as Zoom/Teams/FaceTime or over the fence with your neighbours (at an appropriate distance of course!).</a:t>
            </a:r>
          </a:p>
          <a:p>
            <a:pPr>
              <a:lnSpc>
                <a:spcPct val="100000"/>
              </a:lnSpc>
              <a:spcAft>
                <a:spcPts val="1200"/>
              </a:spcAft>
            </a:pPr>
            <a:r>
              <a:rPr lang="en-AU" sz="1400"/>
              <a:t>To guide you through this we have provided three questions which consider Casey generally (i.e. the whole community/Council area) and some key themes to discuss in your conversation. At a minimum we encourage you to cover all the general questions, but you might be much more interested in some and that’s ok too.  </a:t>
            </a:r>
          </a:p>
          <a:p>
            <a:pPr>
              <a:lnSpc>
                <a:spcPct val="100000"/>
              </a:lnSpc>
              <a:spcAft>
                <a:spcPts val="1200"/>
              </a:spcAft>
            </a:pPr>
            <a:r>
              <a:rPr lang="en-AU" sz="1400"/>
              <a:t>The themed questions give you an opportunity to concentrate on an area or areas of most interest. You can cover all, some, one or none of the themed questions in your conversation.  </a:t>
            </a:r>
          </a:p>
          <a:p>
            <a:pPr>
              <a:lnSpc>
                <a:spcPct val="100000"/>
              </a:lnSpc>
              <a:spcAft>
                <a:spcPts val="1200"/>
              </a:spcAft>
            </a:pPr>
            <a:r>
              <a:rPr lang="en-AU" sz="1400"/>
              <a:t>You should be able to complete the discussion in about 45 minutes if you are powering through, or take longer if you are really passionate about something! </a:t>
            </a:r>
          </a:p>
          <a:p>
            <a:pPr>
              <a:lnSpc>
                <a:spcPct val="100000"/>
              </a:lnSpc>
              <a:spcAft>
                <a:spcPts val="1200"/>
              </a:spcAft>
            </a:pPr>
            <a:endParaRPr lang="en-AU" sz="1400"/>
          </a:p>
        </p:txBody>
      </p:sp>
    </p:spTree>
    <p:extLst>
      <p:ext uri="{BB962C8B-B14F-4D97-AF65-F5344CB8AC3E}">
        <p14:creationId xmlns:p14="http://schemas.microsoft.com/office/powerpoint/2010/main" val="374286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pPr algn="r" rtl="1"/>
            <a:r>
              <a:rPr lang="x-none" b="1" i="0" u="none" baseline="0"/>
              <a:t>میزبان مکالمه تان بشین</a:t>
            </a:r>
            <a:endParaRPr lang="x-none"/>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gn="r" rtl="1">
              <a:lnSpc>
                <a:spcPct val="100000"/>
              </a:lnSpc>
              <a:spcAft>
                <a:spcPts val="1200"/>
              </a:spcAft>
            </a:pPr>
            <a:r>
              <a:rPr lang="x-none" sz="1400" b="0" i="0" u="none" baseline="0" dirty="0"/>
              <a:t>مرحله آخر میزبانی مکالمه شمو یه. شمو می تنین ای کار ره با تلیفون با دوستان، در خانه تان با فامیل، در محل کار، با سامانهای اونلاین مث زوم/ تیم ها/فیس تایم یا از طریق حصار با همسایگان انجام بدیین </a:t>
            </a:r>
            <a:r>
              <a:rPr lang="fa-IR" sz="1400" b="0" i="0" u="none" baseline="0" dirty="0"/>
              <a:t>(</a:t>
            </a:r>
            <a:r>
              <a:rPr lang="x-none" sz="1400" b="0" i="0" u="none" baseline="0" dirty="0"/>
              <a:t>لبته با فاصله مناسب!.</a:t>
            </a:r>
            <a:r>
              <a:rPr lang="fa-IR" sz="1400" b="0" i="0" u="none" baseline="0" dirty="0"/>
              <a:t>)</a:t>
            </a:r>
            <a:endParaRPr lang="x-none" sz="1400" b="0" i="0" u="none" baseline="0" dirty="0"/>
          </a:p>
          <a:p>
            <a:pPr algn="r" rtl="1">
              <a:lnSpc>
                <a:spcPct val="100000"/>
              </a:lnSpc>
              <a:spcAft>
                <a:spcPts val="1200"/>
              </a:spcAft>
            </a:pPr>
            <a:r>
              <a:rPr lang="x-none" sz="1400" b="0" i="0" u="none" baseline="0" dirty="0"/>
              <a:t>بلدی راهنمایی شمو در ای زمینه، سه سوال ارائه موشه كه كیسی ره به طور كلی </a:t>
            </a:r>
            <a:r>
              <a:rPr lang="fa-IR" sz="1400" b="0" i="0" u="none" baseline="0" dirty="0"/>
              <a:t>(</a:t>
            </a:r>
            <a:r>
              <a:rPr lang="x-none" sz="1400" b="0" i="0" u="none" baseline="0" dirty="0"/>
              <a:t>یعنی كل جامعه/حوزه شورا</a:t>
            </a:r>
            <a:r>
              <a:rPr lang="fa-IR" sz="1400" b="0" i="0" u="none" baseline="0" dirty="0"/>
              <a:t>) </a:t>
            </a:r>
            <a:r>
              <a:rPr lang="x-none" sz="1400" b="0" i="0" u="none" baseline="0" dirty="0"/>
              <a:t>و باضی موضوعات اصلی ره بلدی بحث در مکالمه مورد توجه قرار میدیه. حداقل ما شمو ره تشویق مونیم که همه سوالات عمومی ره پوشش بدیین، اما ممکنه به باضی از موارد علاقه بیشتری دشته بشین و ای نیز فرقی نمونه.  </a:t>
            </a:r>
          </a:p>
          <a:p>
            <a:pPr algn="r" rtl="1">
              <a:lnSpc>
                <a:spcPct val="100000"/>
              </a:lnSpc>
              <a:spcAft>
                <a:spcPts val="1200"/>
              </a:spcAft>
            </a:pPr>
            <a:r>
              <a:rPr lang="x-none" sz="1400" b="0" i="0" u="none" baseline="0" dirty="0"/>
              <a:t>سوالات موضوعی به شمو فرصتی از ای ره میدیه تا بالای یک منطقه یا مناطق مورد علاقه بیشتر متمرکز بشین. شمو می تنین همه، باضی، یک یا هیچ یک از سوالات موضوع مکالمه خو ره پوشش بدیین.  </a:t>
            </a:r>
          </a:p>
          <a:p>
            <a:pPr algn="r" rtl="1">
              <a:lnSpc>
                <a:spcPct val="100000"/>
              </a:lnSpc>
              <a:spcAft>
                <a:spcPts val="1200"/>
              </a:spcAft>
            </a:pPr>
            <a:r>
              <a:rPr lang="x-none" sz="1400" b="0" i="0" u="none" baseline="0" dirty="0"/>
              <a:t>در صورت تأمین قوه باید بتنین در حدود 45 دقیقه بحث ره تمام کنین، یا اگر واقعاً به چیزی علاقه درین شاید بیشتر طول بکشد! </a:t>
            </a:r>
          </a:p>
          <a:p>
            <a:pPr algn="r" rtl="1">
              <a:lnSpc>
                <a:spcPct val="100000"/>
              </a:lnSpc>
              <a:spcAft>
                <a:spcPts val="1200"/>
              </a:spcAft>
            </a:pPr>
            <a:endParaRPr lang="x-none" sz="1400" dirty="0"/>
          </a:p>
        </p:txBody>
      </p:sp>
    </p:spTree>
    <p:extLst>
      <p:ext uri="{BB962C8B-B14F-4D97-AF65-F5344CB8AC3E}">
        <p14:creationId xmlns:p14="http://schemas.microsoft.com/office/powerpoint/2010/main" val="369339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solidFill>
                  <a:schemeClr val="accent3"/>
                </a:solidFill>
              </a:rPr>
              <a:t>Now onto the 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00000"/>
              </a:lnSpc>
              <a:spcAft>
                <a:spcPts val="1200"/>
              </a:spcAft>
            </a:pPr>
            <a:r>
              <a:rPr lang="en-AU" sz="1600" b="1">
                <a:solidFill>
                  <a:schemeClr val="accent3"/>
                </a:solidFill>
                <a:latin typeface="Gotham Black" panose="02000603030000020004" pitchFamily="2" charset="77"/>
                <a:ea typeface="+mj-ea"/>
                <a:cs typeface="+mj-cs"/>
              </a:rPr>
              <a:t>ABOUT CASEY GENERALLY</a:t>
            </a:r>
          </a:p>
          <a:p>
            <a:pPr>
              <a:lnSpc>
                <a:spcPct val="120000"/>
              </a:lnSpc>
              <a:spcBef>
                <a:spcPts val="400"/>
              </a:spcBef>
              <a:spcAft>
                <a:spcPts val="600"/>
              </a:spcAft>
            </a:pPr>
            <a:r>
              <a:rPr lang="en-AU" sz="1400"/>
              <a:t>Try your best to discuss all of the general questions. As a guide spend at least five minutes discussing each one before you decide on your final responses to the question. If you can’t cover them all that’s ok too - but it would be really great to have your responses to all of them. Any feedback is valued. </a:t>
            </a:r>
          </a:p>
          <a:p>
            <a:pPr>
              <a:lnSpc>
                <a:spcPct val="120000"/>
              </a:lnSpc>
              <a:spcBef>
                <a:spcPts val="400"/>
              </a:spcBef>
              <a:spcAft>
                <a:spcPts val="600"/>
              </a:spcAft>
            </a:pPr>
            <a:endParaRPr lang="en-AU" sz="1400" i="1"/>
          </a:p>
          <a:p>
            <a:pPr marL="342900" indent="-342900">
              <a:lnSpc>
                <a:spcPct val="120000"/>
              </a:lnSpc>
              <a:spcBef>
                <a:spcPts val="400"/>
              </a:spcBef>
              <a:spcAft>
                <a:spcPts val="600"/>
              </a:spcAft>
              <a:buFont typeface="+mj-lt"/>
              <a:buAutoNum type="arabicPeriod"/>
            </a:pPr>
            <a:r>
              <a:rPr lang="en-AU" sz="1400"/>
              <a:t>Thinking ahead ten years, to 2030, what is one sentence that you would like to be able to use to describe the place you live and why is that important to you? </a:t>
            </a:r>
          </a:p>
          <a:p>
            <a:pPr marL="342900" indent="-342900">
              <a:lnSpc>
                <a:spcPct val="120000"/>
              </a:lnSpc>
              <a:spcBef>
                <a:spcPts val="400"/>
              </a:spcBef>
              <a:spcAft>
                <a:spcPts val="600"/>
              </a:spcAft>
              <a:buFont typeface="+mj-lt"/>
              <a:buAutoNum type="arabicPeriod"/>
            </a:pPr>
            <a:r>
              <a:rPr lang="en-AU" sz="1400"/>
              <a:t>What are some things that make you feel less connected to the place you live or that you think are not working and what can Casey do to solve that challenge? </a:t>
            </a:r>
          </a:p>
          <a:p>
            <a:pPr marL="342900" indent="-342900">
              <a:lnSpc>
                <a:spcPct val="120000"/>
              </a:lnSpc>
              <a:spcBef>
                <a:spcPts val="400"/>
              </a:spcBef>
              <a:spcAft>
                <a:spcPts val="600"/>
              </a:spcAft>
              <a:buFont typeface="+mj-lt"/>
              <a:buAutoNum type="arabicPeriod"/>
            </a:pPr>
            <a:r>
              <a:rPr lang="en-AU" sz="1400"/>
              <a:t>What would give you more confidence in Council as your local governing body? </a:t>
            </a:r>
            <a:endParaRPr lang="en-US" sz="1400"/>
          </a:p>
        </p:txBody>
      </p:sp>
    </p:spTree>
    <p:extLst>
      <p:ext uri="{BB962C8B-B14F-4D97-AF65-F5344CB8AC3E}">
        <p14:creationId xmlns:p14="http://schemas.microsoft.com/office/powerpoint/2010/main" val="1032929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pPr algn="r" rtl="1"/>
            <a:r>
              <a:rPr lang="x-none" b="1" i="0" u="none" baseline="0">
                <a:solidFill>
                  <a:schemeClr val="accent3"/>
                </a:solidFill>
              </a:rPr>
              <a:t>حالا درباره سوالات...</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gn="r" rtl="1">
              <a:lnSpc>
                <a:spcPct val="100000"/>
              </a:lnSpc>
              <a:spcAft>
                <a:spcPts val="1200"/>
              </a:spcAft>
            </a:pPr>
            <a:r>
              <a:rPr lang="x-none" sz="1600" b="1" i="0" u="none" baseline="0">
                <a:solidFill>
                  <a:schemeClr val="accent3"/>
                </a:solidFill>
                <a:latin typeface="Gotham Black" panose="02000603030000020004" pitchFamily="2" charset="77"/>
                <a:ea typeface="+mj-ea"/>
                <a:cs typeface="+mj-cs"/>
              </a:rPr>
              <a:t>عمومی در باره کیسی</a:t>
            </a:r>
          </a:p>
          <a:p>
            <a:pPr algn="r" rtl="1">
              <a:lnSpc>
                <a:spcPct val="120000"/>
              </a:lnSpc>
              <a:spcBef>
                <a:spcPts val="400"/>
              </a:spcBef>
              <a:spcAft>
                <a:spcPts val="600"/>
              </a:spcAft>
            </a:pPr>
            <a:r>
              <a:rPr lang="x-none" sz="1400" b="0" i="0" u="none" baseline="0"/>
              <a:t>تمام تلاش خو ره کنین تا در مورد همه سوالات عمومی بحث کنین. قبل تصمیم بلدی پاسخهای نهایی تان به سوال، به عنوان رهنما حداقل پنج دقیقه در مورد هر یک بحث کنین. اگر نمی تنین همه آنها ره مطرح کنین، مشکلی هم نیه - اما پاسخ دادن به همه آنها واقعاً عالیه. هر نظر اصلاحی ارزش دره. </a:t>
            </a:r>
          </a:p>
          <a:p>
            <a:pPr algn="r" rtl="1">
              <a:lnSpc>
                <a:spcPct val="120000"/>
              </a:lnSpc>
              <a:spcBef>
                <a:spcPts val="400"/>
              </a:spcBef>
              <a:spcAft>
                <a:spcPts val="600"/>
              </a:spcAft>
            </a:pPr>
            <a:endParaRPr lang="x-none" sz="1400" i="1"/>
          </a:p>
          <a:p>
            <a:pPr marL="342900" indent="-342900" algn="r" rtl="1">
              <a:lnSpc>
                <a:spcPct val="120000"/>
              </a:lnSpc>
              <a:spcBef>
                <a:spcPts val="400"/>
              </a:spcBef>
              <a:spcAft>
                <a:spcPts val="600"/>
              </a:spcAft>
              <a:buFont typeface="+mj-lt"/>
              <a:buAutoNum type="arabicPeriod"/>
            </a:pPr>
            <a:r>
              <a:rPr lang="x-none" sz="1400" b="0" i="0" u="none" baseline="0"/>
              <a:t>به ده سال بعد یعنی 2030 فکر کنین، یک جمله کدام است که دوست درین استفاده کنین تا بتنین جای زندگی خو ره توصیف کنین و چرا این مسئله بلدی شما مهمه؟ </a:t>
            </a:r>
          </a:p>
          <a:p>
            <a:pPr marL="342900" indent="-342900" algn="r" rtl="1">
              <a:lnSpc>
                <a:spcPct val="120000"/>
              </a:lnSpc>
              <a:spcBef>
                <a:spcPts val="400"/>
              </a:spcBef>
              <a:spcAft>
                <a:spcPts val="600"/>
              </a:spcAft>
              <a:buFont typeface="+mj-lt"/>
              <a:buAutoNum type="arabicPeriod"/>
            </a:pPr>
            <a:r>
              <a:rPr lang="x-none" sz="1400" b="0" i="0" u="none" baseline="0"/>
              <a:t>مواردی ره که باعث موشه کمتر با مکانی که در آن زندگی مونین ارتباط برقرار مونه یا فکر مونین که کار نمی مونه ذکر کنین و کیسی بلدی حل این مشکل چه کاری میتنه انجام بیدیه؟ </a:t>
            </a:r>
          </a:p>
          <a:p>
            <a:pPr marL="342900" indent="-342900" algn="r" rtl="1">
              <a:lnSpc>
                <a:spcPct val="120000"/>
              </a:lnSpc>
              <a:spcBef>
                <a:spcPts val="400"/>
              </a:spcBef>
              <a:spcAft>
                <a:spcPts val="600"/>
              </a:spcAft>
              <a:buFont typeface="+mj-lt"/>
              <a:buAutoNum type="arabicPeriod"/>
            </a:pPr>
            <a:r>
              <a:rPr lang="x-none" sz="1400" b="0" i="0" u="none" baseline="0"/>
              <a:t>چه چیزی باعث موشه که اعتماد شما به شورا به عنوان نهاد حاکم محلی زیاد شه؟ </a:t>
            </a:r>
            <a:endParaRPr lang="x-none" sz="1400"/>
          </a:p>
        </p:txBody>
      </p:sp>
    </p:spTree>
    <p:extLst>
      <p:ext uri="{BB962C8B-B14F-4D97-AF65-F5344CB8AC3E}">
        <p14:creationId xmlns:p14="http://schemas.microsoft.com/office/powerpoint/2010/main" val="90164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p:txBody>
          <a:bodyPr/>
          <a:lstStyle/>
          <a:p>
            <a:r>
              <a:rPr lang="en-US" dirty="0">
                <a:latin typeface="Gotham Black"/>
              </a:rPr>
              <a:t>Things to consider</a:t>
            </a:r>
            <a:endParaRPr lang="en-US" dirty="0"/>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en-AU" sz="1400" b="1" dirty="0">
                <a:latin typeface="Times New Roman" pitchFamily="18" charset="0"/>
                <a:cs typeface="Times New Roman" pitchFamily="18" charset="0"/>
              </a:rPr>
              <a:t>Thinking ahead ten years, to 2030, what is one sentence that you would like to be able to use to describe the place you live and why is that important to you? </a:t>
            </a:r>
          </a:p>
          <a:p>
            <a:pPr marL="285750" indent="-285750">
              <a:lnSpc>
                <a:spcPct val="100000"/>
              </a:lnSpc>
              <a:spcBef>
                <a:spcPts val="400"/>
              </a:spcBef>
              <a:buChar char="•"/>
            </a:pPr>
            <a:r>
              <a:rPr lang="en-AU" sz="1200" dirty="0">
                <a:latin typeface="Times New Roman" pitchFamily="18" charset="0"/>
                <a:cs typeface="Times New Roman" pitchFamily="18" charset="0"/>
              </a:rPr>
              <a:t>Casey's population will grow by about 100,000 over the next ten years, about a 20% increase, with the most rapid growth being at Clyde, Clyde North, Junction Village and Botanic Ridge</a:t>
            </a:r>
          </a:p>
          <a:p>
            <a:pPr marL="285750" indent="-285750">
              <a:lnSpc>
                <a:spcPct val="100000"/>
              </a:lnSpc>
              <a:spcBef>
                <a:spcPts val="400"/>
              </a:spcBef>
              <a:buChar char="•"/>
            </a:pPr>
            <a:r>
              <a:rPr lang="en-AU" sz="1200" dirty="0">
                <a:latin typeface="Times New Roman" pitchFamily="18" charset="0"/>
                <a:cs typeface="Times New Roman" pitchFamily="18" charset="0"/>
              </a:rPr>
              <a:t>The number of people aged 65 years and over years will increase by 50% for the same period, whereas the population of 0-10-year </a:t>
            </a:r>
            <a:r>
              <a:rPr lang="en-AU" sz="1200" dirty="0" err="1">
                <a:latin typeface="Times New Roman" pitchFamily="18" charset="0"/>
                <a:cs typeface="Times New Roman" pitchFamily="18" charset="0"/>
              </a:rPr>
              <a:t>olds</a:t>
            </a:r>
            <a:r>
              <a:rPr lang="en-AU" sz="1200" dirty="0">
                <a:latin typeface="Times New Roman" pitchFamily="18" charset="0"/>
                <a:cs typeface="Times New Roman" pitchFamily="18" charset="0"/>
              </a:rPr>
              <a:t> will increase by around 26%.</a:t>
            </a:r>
          </a:p>
          <a:p>
            <a:pPr marL="285750" indent="-285750">
              <a:lnSpc>
                <a:spcPct val="100000"/>
              </a:lnSpc>
              <a:spcBef>
                <a:spcPts val="400"/>
              </a:spcBef>
              <a:buChar char="•"/>
            </a:pPr>
            <a:r>
              <a:rPr lang="en-AU" sz="1200" dirty="0">
                <a:latin typeface="Times New Roman" pitchFamily="18" charset="0"/>
                <a:cs typeface="Times New Roman" pitchFamily="18" charset="0"/>
              </a:rPr>
              <a:t>38% of Casey population was born overseas; it's a highly multi-cultural city</a:t>
            </a:r>
          </a:p>
          <a:p>
            <a:pPr marL="285750" indent="-285750">
              <a:lnSpc>
                <a:spcPct val="100000"/>
              </a:lnSpc>
              <a:spcBef>
                <a:spcPts val="400"/>
              </a:spcBef>
              <a:buChar char="•"/>
            </a:pPr>
            <a:r>
              <a:rPr lang="en-AU" sz="1200" dirty="0">
                <a:latin typeface="Times New Roman" pitchFamily="18" charset="0"/>
                <a:cs typeface="Times New Roman" pitchFamily="18" charset="0"/>
              </a:rPr>
              <a:t>Average household size is declining, which means we need more 1-2 bed dwellings, which will help cater for our ageing population</a:t>
            </a: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44832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400" b="1" dirty="0">
                <a:latin typeface="Times New Roman" pitchFamily="18" charset="0"/>
                <a:cs typeface="Times New Roman" pitchFamily="18" charset="0"/>
              </a:rPr>
              <a:t>What are some things that make you feel less connected to the place you live or that you think are not working and what can Casey do to solve that challenge? </a:t>
            </a:r>
            <a:endParaRPr lang="en-AU" sz="1200"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For new Casey residents it can take a while to settle in and feel part of the community</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Young parents, migrants and elderly have been identified as being at risk, and experience loneliness</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More culturally inclusive events and activities for young people and families has also been suggested in previous consultation </a:t>
            </a:r>
          </a:p>
          <a:p>
            <a:pPr marL="285750" indent="-285750">
              <a:buFont typeface="Arial"/>
              <a:buChar char="•"/>
            </a:pPr>
            <a:endParaRPr lang="en-AU" sz="1200" dirty="0">
              <a:latin typeface="Times New Roman" pitchFamily="18" charset="0"/>
              <a:cs typeface="Times New Roman" pitchFamily="18" charset="0"/>
            </a:endParaRPr>
          </a:p>
          <a:p>
            <a:r>
              <a:rPr lang="en-AU" sz="1400" b="1" dirty="0">
                <a:latin typeface="Times New Roman" pitchFamily="18" charset="0"/>
                <a:cs typeface="Times New Roman" pitchFamily="18" charset="0"/>
              </a:rPr>
              <a:t>What would give you more confidence in Council as your local governing body?</a:t>
            </a:r>
            <a:endParaRPr lang="en-US" sz="1400" b="1"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Recent research found that many Casey residents did not believe Council used resident feedback, or genuinely listened, when consulted, and felt there was a lack of information as to how Council had considered their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Another barrier identified was the inability to find out how/when to provide feedback</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Others were seeking more digital, and time efficient ways to provide feedback/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Despite these concerns nearly half of respondents to a survey said they were satisfied with consultative processes run by Council</a:t>
            </a: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p:txBody>
      </p:sp>
    </p:spTree>
    <p:extLst>
      <p:ext uri="{BB962C8B-B14F-4D97-AF65-F5344CB8AC3E}">
        <p14:creationId xmlns:p14="http://schemas.microsoft.com/office/powerpoint/2010/main" val="89538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a:xfrm>
            <a:off x="969690" y="548008"/>
            <a:ext cx="10515600" cy="1148053"/>
          </a:xfrm>
        </p:spPr>
        <p:txBody>
          <a:bodyPr/>
          <a:lstStyle/>
          <a:p>
            <a:pPr algn="r" rtl="1"/>
            <a:r>
              <a:rPr lang="x-none" b="1" i="0" u="none" baseline="0">
                <a:latin typeface="Gotham Black"/>
              </a:rPr>
              <a:t>مواردی ره که باید در نظر بگیریم</a:t>
            </a:r>
            <a:endParaRPr lang="x-none"/>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pPr algn="r" rtl="1"/>
            <a:r>
              <a:rPr lang="x-none" sz="1400" b="1" i="0" u="none" baseline="0" dirty="0">
                <a:latin typeface="Helvetica Light"/>
              </a:rPr>
              <a:t>به ده سال بعد یعنی 2030ر کنین، یک جمله کدام است که دوست درین استفاده کنین تا بتنین جای زندگی خو ره توصیف کنین و چرا این مسئله بلدی شما مهمه؟ </a:t>
            </a:r>
          </a:p>
          <a:p>
            <a:pPr marL="285750" indent="-285750" algn="r" rtl="1">
              <a:lnSpc>
                <a:spcPct val="100000"/>
              </a:lnSpc>
              <a:spcBef>
                <a:spcPts val="400"/>
              </a:spcBef>
              <a:buChar char="•"/>
            </a:pPr>
            <a:r>
              <a:rPr lang="x-none" sz="1200" b="0" i="0" u="none" baseline="0" dirty="0">
                <a:latin typeface="Helvetica Light"/>
              </a:rPr>
              <a:t>نفوس کیسی طی ده سال آینده حدود 100,000 نفر رشد می‌کنه، حدود 20% افزایش، با بیشترین رشد در کلاید، کلاید شمالی، دهکده جنکشن و بوتانیک رایج</a:t>
            </a:r>
          </a:p>
          <a:p>
            <a:pPr marL="285750" indent="-285750" algn="r" rtl="1">
              <a:lnSpc>
                <a:spcPct val="100000"/>
              </a:lnSpc>
              <a:spcBef>
                <a:spcPts val="400"/>
              </a:spcBef>
              <a:buChar char="•"/>
            </a:pPr>
            <a:r>
              <a:rPr lang="x-none" sz="1200" b="0" i="0" u="none" baseline="0" dirty="0">
                <a:latin typeface="Helvetica Light"/>
              </a:rPr>
              <a:t>تعداد افراد 65 ساله و بالاتر بلدی مدت مشابه 50% افزایش پیدا مونه در حالی که نفوس 0-10 ساله حدود 26% افزایش پیدا مونه.</a:t>
            </a:r>
          </a:p>
          <a:p>
            <a:pPr marL="285750" indent="-285750" algn="r" rtl="1">
              <a:lnSpc>
                <a:spcPct val="100000"/>
              </a:lnSpc>
              <a:spcBef>
                <a:spcPts val="400"/>
              </a:spcBef>
              <a:buChar char="•"/>
            </a:pPr>
            <a:r>
              <a:rPr lang="x-none" sz="1200" b="0" i="0" u="none" baseline="0" dirty="0">
                <a:latin typeface="Helvetica Light"/>
              </a:rPr>
              <a:t>38% نفوس کیسی در خارج از کشور پیدا شده؛ ای یک شهر کاملاً چند فرهنگی یه</a:t>
            </a:r>
          </a:p>
          <a:p>
            <a:pPr marL="285750" indent="-285750" algn="r" rtl="1">
              <a:lnSpc>
                <a:spcPct val="100000"/>
              </a:lnSpc>
              <a:spcBef>
                <a:spcPts val="400"/>
              </a:spcBef>
              <a:buChar char="•"/>
            </a:pPr>
            <a:r>
              <a:rPr lang="x-none" sz="1200" b="0" i="0" u="none" baseline="0" dirty="0">
                <a:latin typeface="Helvetica Light"/>
              </a:rPr>
              <a:t>اوسط خانوار در حال کاهش است، یعنی ما به تخت های 1-2 نفری بیشتری ضرورت دریم، که با ما در تهیه خواربار بلدی سالخوردگان کمک مونه</a:t>
            </a:r>
          </a:p>
          <a:p>
            <a:pPr marL="285750" indent="-285750" algn="r" rtl="1">
              <a:buChar char="•"/>
            </a:pPr>
            <a:endParaRPr lang="x-none" sz="1200" dirty="0">
              <a:latin typeface="Helvetica Light"/>
            </a:endParaRPr>
          </a:p>
          <a:p>
            <a:pPr marL="285750" indent="-285750" algn="r" rtl="1">
              <a:buChar char="•"/>
            </a:pPr>
            <a:endParaRPr lang="x-none" sz="1200" dirty="0">
              <a:latin typeface="Helvetica Light"/>
            </a:endParaRPr>
          </a:p>
          <a:p>
            <a:pPr marL="285750" indent="-285750" algn="r" rtl="1">
              <a:buChar char="•"/>
            </a:pPr>
            <a:endParaRPr lang="x-none" sz="1200" dirty="0">
              <a:latin typeface="Helvetica Light"/>
            </a:endParaRPr>
          </a:p>
          <a:p>
            <a:pPr marL="285750" indent="-285750" algn="r" rtl="1">
              <a:buChar char="•"/>
            </a:pPr>
            <a:endParaRPr lang="x-none" sz="1400" dirty="0">
              <a:latin typeface="Helvetica Light"/>
            </a:endParaRPr>
          </a:p>
          <a:p>
            <a:pPr marL="285750" indent="-285750" algn="r" rtl="1">
              <a:buChar char="•"/>
            </a:pPr>
            <a:endParaRPr lang="x-none" sz="1400" dirty="0">
              <a:latin typeface="Helvetica Light"/>
            </a:endParaRPr>
          </a:p>
          <a:p>
            <a:pPr marL="285750" indent="-285750" algn="r" rtl="1">
              <a:buChar char="•"/>
            </a:pPr>
            <a:endParaRPr lang="x-none" sz="1400" dirty="0">
              <a:latin typeface="Helvetica Light"/>
            </a:endParaRPr>
          </a:p>
          <a:p>
            <a:pPr marL="285750" indent="-285750" algn="r" rtl="1">
              <a:buChar char="•"/>
            </a:pPr>
            <a:endParaRPr lang="x-none" sz="1400" dirty="0">
              <a:latin typeface="Helvetica Light"/>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5037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rtl="1"/>
            <a:r>
              <a:rPr lang="x-none" sz="1400" b="1" i="0" u="none" baseline="0">
                <a:latin typeface="Helvetica Light"/>
              </a:rPr>
              <a:t>مواردی ره که باعث موشه کمتر با مکانی که در آن زندگی مونین ارتباط برقرار مونه یا فکر مونین که کار نمی کند ذکر کنین و کیسی بلدی حل این مشکل چه کاری میتنه انجام بیدیه؟ </a:t>
            </a:r>
            <a:endParaRPr lang="x-none" sz="1200" dirty="0">
              <a:latin typeface="Helvetica Light"/>
            </a:endParaRPr>
          </a:p>
          <a:p>
            <a:pPr marL="285750" indent="-285750" algn="r" rtl="1">
              <a:spcBef>
                <a:spcPts val="400"/>
              </a:spcBef>
              <a:buFont typeface="Arial" panose="020B0604020202020204" pitchFamily="34" charset="0"/>
              <a:buChar char="•"/>
            </a:pPr>
            <a:r>
              <a:rPr lang="x-none" sz="1200" b="0" i="0" u="none" baseline="0">
                <a:latin typeface="Helvetica Light"/>
              </a:rPr>
              <a:t>بلدی ساکنان جدید کیسی ممکنه مدتی طول بکشد تا در آنجا ساکن شن و به عنوان عضوی از جامعه احساس دشته بشن</a:t>
            </a:r>
          </a:p>
          <a:p>
            <a:pPr marL="285750" indent="-285750" algn="r" rtl="1">
              <a:spcBef>
                <a:spcPts val="400"/>
              </a:spcBef>
              <a:buFont typeface="Arial" panose="020B0604020202020204" pitchFamily="34" charset="0"/>
              <a:buChar char="•"/>
            </a:pPr>
            <a:r>
              <a:rPr lang="x-none" sz="1200" b="0" i="0" u="none" baseline="0">
                <a:latin typeface="Helvetica Light"/>
              </a:rPr>
              <a:t>والدین، مهاجران و کلانسالها در معرض خطر شناخته شدن و احساس تنهایی مونن</a:t>
            </a:r>
          </a:p>
          <a:p>
            <a:pPr marL="285750" indent="-285750" algn="r" rtl="1">
              <a:spcBef>
                <a:spcPts val="400"/>
              </a:spcBef>
              <a:buFont typeface="Arial" panose="020B0604020202020204" pitchFamily="34" charset="0"/>
              <a:buChar char="•"/>
            </a:pPr>
            <a:r>
              <a:rPr lang="x-none" sz="1200" b="0" i="0" u="none" baseline="0">
                <a:latin typeface="Helvetica Light"/>
              </a:rPr>
              <a:t>همچنین در مشوره قبلی، واقعات و فعالیتهای با فرهنگ سازی جامعتر بلدی جوانان و فامیل ها پیشنهاد شده </a:t>
            </a:r>
          </a:p>
          <a:p>
            <a:pPr marL="285750" indent="-285750" algn="r" rtl="1">
              <a:buFont typeface="Arial"/>
              <a:buChar char="•"/>
            </a:pPr>
            <a:endParaRPr lang="x-none" sz="1200" dirty="0">
              <a:latin typeface="Helvetica Light"/>
            </a:endParaRPr>
          </a:p>
          <a:p>
            <a:pPr algn="r" rtl="1"/>
            <a:r>
              <a:rPr lang="x-none" sz="1400" b="1" i="0" u="none" baseline="0">
                <a:latin typeface="Helvetica Light"/>
              </a:rPr>
              <a:t>چه چیزی باعث موشه که اعتماد شما به شورا به عنوان نهاد حاکم محلی زیاد شه؟</a:t>
            </a:r>
            <a:endParaRPr lang="x-none" sz="1400" b="1" dirty="0">
              <a:latin typeface="Helvetica Light"/>
            </a:endParaRPr>
          </a:p>
          <a:p>
            <a:pPr marL="285750" indent="-285750" algn="r" rtl="1">
              <a:spcBef>
                <a:spcPts val="400"/>
              </a:spcBef>
              <a:buFont typeface="Arial" panose="020B0604020202020204" pitchFamily="34" charset="0"/>
              <a:buChar char="•"/>
            </a:pPr>
            <a:r>
              <a:rPr lang="x-none" sz="1200" b="0" i="0" u="none" baseline="0">
                <a:latin typeface="Helvetica Light"/>
              </a:rPr>
              <a:t>تحقیقات اخیر نشان داده که خیلی از ساکنان کیسی اعتقاد ندرن که شورا هنگام مشوره گیری از نظر اصلاحی ساکنین استفاده مونه و یا واقعاً آنها ره گوش میدیه و احساس کمبود معلومات در مورد چگونگی نظر شورا به آنها وجود دره</a:t>
            </a:r>
          </a:p>
          <a:p>
            <a:pPr marL="285750" indent="-285750" algn="r" rtl="1">
              <a:spcBef>
                <a:spcPts val="400"/>
              </a:spcBef>
              <a:buFont typeface="Arial" panose="020B0604020202020204" pitchFamily="34" charset="0"/>
              <a:buChar char="•"/>
            </a:pPr>
            <a:r>
              <a:rPr lang="x-none" sz="1200" b="0" i="0" u="none" baseline="0">
                <a:latin typeface="Helvetica Light"/>
              </a:rPr>
              <a:t>یه مانع شناسایی شده، ای استه که چی طور و چی وقت ارائه نظر اصلاحی میتانن بدن</a:t>
            </a:r>
          </a:p>
          <a:p>
            <a:pPr marL="285750" indent="-285750" algn="r" rtl="1">
              <a:spcBef>
                <a:spcPts val="400"/>
              </a:spcBef>
              <a:buFont typeface="Arial" panose="020B0604020202020204" pitchFamily="34" charset="0"/>
              <a:buChar char="•"/>
            </a:pPr>
            <a:r>
              <a:rPr lang="x-none" sz="1200" b="0" i="0" u="none" baseline="0">
                <a:latin typeface="Helvetica Light"/>
              </a:rPr>
              <a:t>باضی دنبال راه های دیجیتلی و موثر بلدی ارائه نظر اصلاحی/ ورودی استن</a:t>
            </a:r>
          </a:p>
          <a:p>
            <a:pPr marL="285750" indent="-285750" algn="r" rtl="1">
              <a:spcBef>
                <a:spcPts val="400"/>
              </a:spcBef>
              <a:buFont typeface="Arial" panose="020B0604020202020204" pitchFamily="34" charset="0"/>
              <a:buChar char="•"/>
            </a:pPr>
            <a:r>
              <a:rPr lang="x-none" sz="1200" b="0" i="0" u="none" baseline="0">
                <a:latin typeface="Helvetica Light"/>
              </a:rPr>
              <a:t>با وجود ای تشویش ها، تقریباً نیمی از پاسخ دهندگان به یک نظرسنجی اظهار داشتند که از روندهای مشورتی که توسط شورا اداره می شود راضی ین</a:t>
            </a:r>
          </a:p>
          <a:p>
            <a:pPr marL="285750" indent="-285750" algn="r" rtl="1">
              <a:buFont typeface="Arial"/>
              <a:buChar char="•"/>
            </a:pPr>
            <a:endParaRPr lang="x-none" sz="1200" dirty="0">
              <a:latin typeface="Helvetica Light"/>
            </a:endParaRPr>
          </a:p>
          <a:p>
            <a:pPr marL="285750" indent="-285750" algn="r" rtl="1">
              <a:buFont typeface="Arial"/>
              <a:buChar char="•"/>
            </a:pPr>
            <a:endParaRPr lang="x-none" sz="1200" dirty="0">
              <a:latin typeface="Helvetica Light"/>
            </a:endParaRPr>
          </a:p>
          <a:p>
            <a:pPr marL="285750" indent="-285750" algn="r" rtl="1">
              <a:buFont typeface="Arial"/>
              <a:buChar char="•"/>
            </a:pPr>
            <a:endParaRPr lang="x-none" sz="1200" dirty="0">
              <a:latin typeface="Helvetica Light"/>
            </a:endParaRPr>
          </a:p>
        </p:txBody>
      </p:sp>
    </p:spTree>
    <p:extLst>
      <p:ext uri="{BB962C8B-B14F-4D97-AF65-F5344CB8AC3E}">
        <p14:creationId xmlns:p14="http://schemas.microsoft.com/office/powerpoint/2010/main" val="575718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Theme 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00000"/>
              </a:lnSpc>
              <a:spcAft>
                <a:spcPts val="1200"/>
              </a:spcAft>
            </a:pPr>
            <a:r>
              <a:rPr lang="en-GB" sz="1400"/>
              <a:t>Once you’ve answered the general questions you can respond to all, some, one or none of the following questions. </a:t>
            </a:r>
            <a:endParaRPr lang="en-AU" sz="1400"/>
          </a:p>
          <a:p>
            <a:pPr>
              <a:lnSpc>
                <a:spcPct val="100000"/>
              </a:lnSpc>
              <a:spcAft>
                <a:spcPts val="1200"/>
              </a:spcAft>
            </a:pPr>
            <a:r>
              <a:rPr lang="en-GB" sz="1400"/>
              <a:t>If you do discuss at least one, then start with the one you are all most passionate about. </a:t>
            </a:r>
            <a:endParaRPr lang="en-AU" sz="1400"/>
          </a:p>
          <a:p>
            <a:pPr>
              <a:lnSpc>
                <a:spcPct val="100000"/>
              </a:lnSpc>
              <a:spcAft>
                <a:spcPts val="1200"/>
              </a:spcAft>
            </a:pPr>
            <a:r>
              <a:rPr lang="en-GB" sz="1400"/>
              <a:t>In the questions you will notice the word ‘we’. When it says ‘What can </a:t>
            </a:r>
            <a:r>
              <a:rPr lang="en-GB" sz="1400" b="1"/>
              <a:t>we</a:t>
            </a:r>
            <a:r>
              <a:rPr lang="en-GB" sz="1400"/>
              <a:t> do…' it means all of us. It can include what you expect Council to do, but it also means what we can do as a community, workers and/or visitors to the City of Casey. It might also include what businesses, not-for-profits or state government could contribute. </a:t>
            </a:r>
            <a:endParaRPr lang="en-AU" sz="1400"/>
          </a:p>
          <a:p>
            <a:pPr>
              <a:lnSpc>
                <a:spcPct val="100000"/>
              </a:lnSpc>
              <a:spcAft>
                <a:spcPts val="1200"/>
              </a:spcAft>
            </a:pPr>
            <a:r>
              <a:rPr lang="en-GB" sz="1400"/>
              <a:t>Also it’s important to remember, there are things that you may raise that are outside of council control, it doesn’t mean they are not important, your insights on what’s important gives Council a much better idea of areas or issues they can influence or advocate for on your behalf. </a:t>
            </a:r>
            <a:endParaRPr lang="en-AU" sz="1400"/>
          </a:p>
          <a:p>
            <a:pPr>
              <a:lnSpc>
                <a:spcPct val="100000"/>
              </a:lnSpc>
              <a:spcAft>
                <a:spcPts val="1200"/>
              </a:spcAft>
            </a:pPr>
            <a:r>
              <a:rPr lang="en-GB" sz="1400"/>
              <a:t>Sometimes the best solutions are those that involve partnerships. We want to know what you expect of Council but we are also keen to how you as a community can help shape our city. It's a team effort!</a:t>
            </a:r>
            <a:r>
              <a:rPr lang="en-AU" sz="1400"/>
              <a:t> </a:t>
            </a:r>
            <a:endParaRPr lang="en-US" sz="1400"/>
          </a:p>
        </p:txBody>
      </p:sp>
    </p:spTree>
    <p:extLst>
      <p:ext uri="{BB962C8B-B14F-4D97-AF65-F5344CB8AC3E}">
        <p14:creationId xmlns:p14="http://schemas.microsoft.com/office/powerpoint/2010/main" val="181900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pPr algn="r" rtl="1"/>
            <a:r>
              <a:rPr lang="x-none" b="1" i="0" u="none" baseline="0"/>
              <a:t>سوالات موضوع</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gn="r" rtl="1">
              <a:lnSpc>
                <a:spcPct val="100000"/>
              </a:lnSpc>
              <a:spcAft>
                <a:spcPts val="1200"/>
              </a:spcAft>
            </a:pPr>
            <a:r>
              <a:rPr lang="x-none" sz="1400" b="0" i="0" u="none" baseline="0"/>
              <a:t>وقتی به سوالات عمومی پاسخ دادین، می تنین بلدی همه، باضی، یک یا هیچ یک از سوالات زیر پاسخ بدیین. </a:t>
            </a:r>
            <a:endParaRPr lang="x-none" sz="1400"/>
          </a:p>
          <a:p>
            <a:pPr algn="r" rtl="1">
              <a:lnSpc>
                <a:spcPct val="100000"/>
              </a:lnSpc>
              <a:spcAft>
                <a:spcPts val="1200"/>
              </a:spcAft>
            </a:pPr>
            <a:r>
              <a:rPr lang="x-none" sz="1400" b="0" i="0" u="none" baseline="0"/>
              <a:t>اگر حداقل درباره یكی بحث كدین، پس از آن به آن یکی شروع كنین كه همه شمو بیشتر به آن علاقه درین. </a:t>
            </a:r>
            <a:endParaRPr lang="x-none" sz="1400"/>
          </a:p>
          <a:p>
            <a:pPr algn="r" rtl="1">
              <a:lnSpc>
                <a:spcPct val="100000"/>
              </a:lnSpc>
              <a:spcAft>
                <a:spcPts val="1200"/>
              </a:spcAft>
            </a:pPr>
            <a:r>
              <a:rPr lang="x-none" sz="1400" b="0" i="0" u="none" baseline="0"/>
              <a:t>در سوالات متوجه کلمه "ما" موشین. وقتی گفته موشه ‘چه کاری می تنیم </a:t>
            </a:r>
            <a:r>
              <a:rPr lang="x-none" sz="1400" b="1" i="0" u="none" baseline="0"/>
              <a:t>مو</a:t>
            </a:r>
            <a:r>
              <a:rPr lang="x-none" sz="1400" b="0" i="0" u="none" baseline="0"/>
              <a:t> انجام بیدییم... یعنی همه ما. این می تنه شامل مواردی بشه که شمو از شورا انتظار انجام آنرا دشتین، اما همچنین به معنی کارهایی است که مو میتنیم به عنوان یک جامعه، کارگران و یا بازدیدکنندگان از شهر کیسی انجام بیدییم. همچنین ممکنه بشمول مواردی شونه که تجارت غیر انتفاعی یا دولت ایالتی می تنه به آنها کمک مونه. </a:t>
            </a:r>
            <a:endParaRPr lang="x-none" sz="1400"/>
          </a:p>
          <a:p>
            <a:pPr algn="r" rtl="1">
              <a:lnSpc>
                <a:spcPct val="100000"/>
              </a:lnSpc>
              <a:spcAft>
                <a:spcPts val="1200"/>
              </a:spcAft>
            </a:pPr>
            <a:r>
              <a:rPr lang="x-none" sz="1400" b="0" i="0" u="none" baseline="0"/>
              <a:t>همچنین مهمه که در خاطر دشته بشین، مواردی وجود دره که شمو ممکنه مطرح کنین که خارج از کنترول شورا استن، از ای خاطر به این معنی نییه که مهم نییه، بینش شمو در مورد آنچه که مهمه، مفکوره بسیار بهتری از شورا درباره مناطق یا موضوعاتی است که می تنه تحت تأثیر قرار بیدیه یا به نمایندگی از شمو از آنها دفاع مونه. </a:t>
            </a:r>
            <a:endParaRPr lang="x-none" sz="1400"/>
          </a:p>
          <a:p>
            <a:pPr algn="r" rtl="1">
              <a:lnSpc>
                <a:spcPct val="100000"/>
              </a:lnSpc>
              <a:spcAft>
                <a:spcPts val="1200"/>
              </a:spcAft>
            </a:pPr>
            <a:r>
              <a:rPr lang="x-none" sz="1400" b="0" i="0" u="none" baseline="0"/>
              <a:t>باضی وقتها بهترین راه حل ها اونایی استه که بشمول مشارکت باشد. ما میخیم بدانیم كه شمو از شورا چه انتظاری درین اما همچنین مشتاقانه میخیم كه شمو به عنوان یك جامعه چی طو می تنین به شهر ما كمك كنین. این یک کار تیمی یه! </a:t>
            </a:r>
            <a:endParaRPr lang="x-none" sz="1400"/>
          </a:p>
        </p:txBody>
      </p:sp>
    </p:spTree>
    <p:extLst>
      <p:ext uri="{BB962C8B-B14F-4D97-AF65-F5344CB8AC3E}">
        <p14:creationId xmlns:p14="http://schemas.microsoft.com/office/powerpoint/2010/main" val="753811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spcBef>
                <a:spcPct val="0"/>
              </a:spcBef>
              <a:spcAft>
                <a:spcPts val="1200"/>
              </a:spcAft>
            </a:pPr>
            <a:r>
              <a:rPr lang="en-AU" sz="1600" b="1" dirty="0">
                <a:solidFill>
                  <a:schemeClr val="accent2"/>
                </a:solidFill>
                <a:latin typeface="Gotham Black" panose="02000603030000020004" pitchFamily="2" charset="77"/>
                <a:ea typeface="+mj-ea"/>
                <a:cs typeface="+mj-cs"/>
              </a:rPr>
              <a:t>WHERE WE LIVE</a:t>
            </a:r>
          </a:p>
          <a:p>
            <a:pPr>
              <a:lnSpc>
                <a:spcPct val="120000"/>
              </a:lnSpc>
              <a:spcBef>
                <a:spcPts val="400"/>
              </a:spcBef>
              <a:spcAft>
                <a:spcPts val="600"/>
              </a:spcAft>
            </a:pPr>
            <a:r>
              <a:rPr lang="en-US" sz="1400" dirty="0"/>
              <a:t>Your neighbourhood should be a place that makes you feel ‘at home’, safe and connected. Your neighbourhood is about your home, your local surrounds and the places where you spend your everyday life, including local parks and community facilities.</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en-US" sz="1400" dirty="0"/>
              <a:t>What can we do to ensure that our </a:t>
            </a:r>
            <a:r>
              <a:rPr lang="en-US" sz="1400" dirty="0" err="1"/>
              <a:t>neighbourhoods</a:t>
            </a:r>
            <a:r>
              <a:rPr lang="en-US" sz="1400" dirty="0"/>
              <a:t> provide a welcoming, healthy and safe place for all members of the community, to encourage a greater sense of community and pride in our spaces?</a:t>
            </a:r>
          </a:p>
        </p:txBody>
      </p:sp>
    </p:spTree>
    <p:extLst>
      <p:ext uri="{BB962C8B-B14F-4D97-AF65-F5344CB8AC3E}">
        <p14:creationId xmlns:p14="http://schemas.microsoft.com/office/powerpoint/2010/main" val="1182146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pPr algn="r" rtl="1"/>
            <a:r>
              <a:rPr lang="x-none" b="1" i="0" u="none" baseline="0"/>
              <a:t>سوالات</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gn="r" rtl="1">
              <a:spcBef>
                <a:spcPct val="0"/>
              </a:spcBef>
              <a:spcAft>
                <a:spcPts val="1200"/>
              </a:spcAft>
            </a:pPr>
            <a:r>
              <a:rPr lang="x-none" sz="1600" b="1" i="0" u="none" baseline="0">
                <a:solidFill>
                  <a:schemeClr val="accent2"/>
                </a:solidFill>
                <a:latin typeface="Gotham Black" panose="02000603030000020004" pitchFamily="2" charset="77"/>
                <a:ea typeface="+mj-ea"/>
                <a:cs typeface="+mj-cs"/>
              </a:rPr>
              <a:t>ما در کجا زندگی مونیم</a:t>
            </a:r>
          </a:p>
          <a:p>
            <a:pPr algn="r" rtl="1">
              <a:lnSpc>
                <a:spcPct val="120000"/>
              </a:lnSpc>
              <a:spcBef>
                <a:spcPts val="400"/>
              </a:spcBef>
              <a:spcAft>
                <a:spcPts val="600"/>
              </a:spcAft>
            </a:pPr>
            <a:r>
              <a:rPr lang="x-none" sz="1400" b="0" i="0" u="none" baseline="0"/>
              <a:t>محله شما باید مکانی بشه که باعث موشه به شما احساس "در خانه" بودن، امنیت و ارتباط داشتن ره بیدیه. محله شما یعنی خانه، ماحول اطراف و محل هایی که زندگی روزمره خو ره در آن تیر مونین، بشمول پارکهای محلی و مکانهای اجتماعی موشه.</a:t>
            </a:r>
          </a:p>
          <a:p>
            <a:pPr algn="r" rtl="1">
              <a:lnSpc>
                <a:spcPct val="120000"/>
              </a:lnSpc>
              <a:spcBef>
                <a:spcPts val="400"/>
              </a:spcBef>
              <a:spcAft>
                <a:spcPts val="600"/>
              </a:spcAft>
            </a:pPr>
            <a:endParaRPr lang="x-none" sz="1400" dirty="0"/>
          </a:p>
          <a:p>
            <a:pPr marL="342900" indent="-342900" algn="r" rtl="1">
              <a:lnSpc>
                <a:spcPct val="120000"/>
              </a:lnSpc>
              <a:spcBef>
                <a:spcPts val="400"/>
              </a:spcBef>
              <a:spcAft>
                <a:spcPts val="600"/>
              </a:spcAft>
              <a:buFont typeface="+mj-lt"/>
              <a:buAutoNum type="arabicPeriod" startAt="4"/>
            </a:pPr>
            <a:r>
              <a:rPr lang="x-none" sz="1400" b="0" i="0" u="none" baseline="0"/>
              <a:t>چه کاری میتنیم انجام بدییم تا همسایگان ما مکانی محترم، سالم و محفوظ ره بلدی همه اعضای جامعه فراهم مونه تا حس اجتماع و غرور بیشتری ره در فضاهای ما ایجاد مونه؟</a:t>
            </a:r>
          </a:p>
        </p:txBody>
      </p:sp>
    </p:spTree>
    <p:extLst>
      <p:ext uri="{BB962C8B-B14F-4D97-AF65-F5344CB8AC3E}">
        <p14:creationId xmlns:p14="http://schemas.microsoft.com/office/powerpoint/2010/main" val="29303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p:txBody>
          <a:bodyPr vert="horz" lIns="91440" tIns="45720" rIns="91440" bIns="45720" rtlCol="0" anchor="t">
            <a:normAutofit fontScale="85000" lnSpcReduction="10000"/>
          </a:bodyPr>
          <a:lstStyle/>
          <a:p>
            <a:pPr>
              <a:lnSpc>
                <a:spcPct val="120000"/>
              </a:lnSpc>
              <a:spcBef>
                <a:spcPts val="400"/>
              </a:spcBef>
              <a:spcAft>
                <a:spcPts val="600"/>
              </a:spcAft>
            </a:pPr>
            <a:r>
              <a:rPr lang="en-US" sz="1800" b="1" dirty="0">
                <a:latin typeface="Helvetica Light"/>
              </a:rPr>
              <a:t>What can we do to ensure that our </a:t>
            </a:r>
            <a:r>
              <a:rPr lang="en-US" sz="1800" b="1" dirty="0" err="1">
                <a:latin typeface="Helvetica Light"/>
              </a:rPr>
              <a:t>neighbourhoods</a:t>
            </a:r>
            <a:r>
              <a:rPr lang="en-US" sz="1800" b="1" dirty="0">
                <a:latin typeface="Helvetica Light"/>
              </a:rPr>
              <a:t> provide a welcoming, healthy and safe place for all members of the community, to encourage a greater sense of community and pride in our spaces?</a:t>
            </a:r>
            <a:endParaRPr lang="en-AU" sz="1800" b="1" dirty="0">
              <a:latin typeface="Helvetica Light"/>
            </a:endParaRP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en-AU" sz="1500" dirty="0">
                <a:latin typeface="Helvetica Light"/>
              </a:rPr>
              <a:t>Not everyone feels at home, welcome, or safe in Casey.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Knowledge of, and access to, services when people are at risk is needed in every community. How is Casey doing in this regard?</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For new Casey residents it can take a while to settle in and feel part of the community.</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Previous consultation has identified 'hoon' drivers as a common issue of concern.</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Also identified previously is the need for more playgrounds, toilets and shaded areas for parks.</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Young parents, migrants and elderly have been identified as being at risk, and experience loneliness.</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More culturally inclusive events and activities for young people and families has also been suggested in previous consultation. </a:t>
            </a:r>
            <a:endParaRPr lang="en-US" sz="1500" dirty="0">
              <a:latin typeface="Helvetica Light"/>
            </a:endParaRPr>
          </a:p>
          <a:p>
            <a:endParaRPr lang="en-US" dirty="0"/>
          </a:p>
        </p:txBody>
      </p:sp>
    </p:spTree>
    <p:extLst>
      <p:ext uri="{BB962C8B-B14F-4D97-AF65-F5344CB8AC3E}">
        <p14:creationId xmlns:p14="http://schemas.microsoft.com/office/powerpoint/2010/main" val="2370696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a:xfrm>
            <a:off x="969690" y="548008"/>
            <a:ext cx="10515600" cy="1148053"/>
          </a:xfrm>
        </p:spPr>
        <p:txBody>
          <a:bodyPr/>
          <a:lstStyle/>
          <a:p>
            <a:pPr algn="r" rtl="1"/>
            <a:r>
              <a:rPr lang="x-none" b="1" i="0" u="none" baseline="0"/>
              <a:t>مواردی ره که باید در نظر بگیریم</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10536522" cy="3450422"/>
          </a:xfrm>
        </p:spPr>
        <p:txBody>
          <a:bodyPr vert="horz" lIns="91440" tIns="45720" rIns="91440" bIns="45720" rtlCol="0" anchor="t">
            <a:normAutofit fontScale="92500" lnSpcReduction="20000"/>
          </a:bodyPr>
          <a:lstStyle/>
          <a:p>
            <a:pPr algn="r" rtl="1">
              <a:lnSpc>
                <a:spcPct val="120000"/>
              </a:lnSpc>
              <a:spcBef>
                <a:spcPts val="400"/>
              </a:spcBef>
              <a:spcAft>
                <a:spcPts val="600"/>
              </a:spcAft>
            </a:pPr>
            <a:r>
              <a:rPr lang="x-none" sz="1800" b="1" i="0" u="none" baseline="0">
                <a:latin typeface="Helvetica Light"/>
              </a:rPr>
              <a:t>چه کاری میتنیم انجام بدییم تا همسایگان ما مکانی محترم، سالم و محفوظ ره بلدی همه اعضای جامعه فراهم مونه تا حس اجتماع و غرور بیشتری ره در فضاهای ما ایجاد مونه؟</a:t>
            </a:r>
            <a:endParaRPr lang="x-none" sz="1800" b="1" dirty="0">
              <a:latin typeface="Helvetica Light"/>
            </a:endParaRPr>
          </a:p>
          <a:p>
            <a:pPr marL="285750" indent="-285750" algn="r" rtl="1">
              <a:lnSpc>
                <a:spcPct val="120000"/>
              </a:lnSpc>
              <a:spcBef>
                <a:spcPts val="400"/>
              </a:spcBef>
              <a:spcAft>
                <a:spcPts val="600"/>
              </a:spcAft>
              <a:buChar char="•"/>
            </a:pPr>
            <a:endParaRPr lang="x-none" sz="1800" b="1" dirty="0"/>
          </a:p>
          <a:p>
            <a:pPr marL="285750" indent="-285750" algn="r" rtl="1">
              <a:lnSpc>
                <a:spcPct val="100000"/>
              </a:lnSpc>
              <a:spcBef>
                <a:spcPts val="0"/>
              </a:spcBef>
              <a:buFont typeface="Arial,Sans-Serif" panose="020B0604020202020204" pitchFamily="34" charset="0"/>
              <a:buChar char="•"/>
            </a:pPr>
            <a:r>
              <a:rPr lang="x-none" sz="1500" b="0" i="0" u="none" baseline="0">
                <a:latin typeface="Helvetica Light"/>
              </a:rPr>
              <a:t>باضی مردم در کیسی احساس در خانه بودن، محترم یا امنیت نمونه. </a:t>
            </a:r>
          </a:p>
          <a:p>
            <a:pPr marL="285750" indent="-285750" algn="r" rtl="1">
              <a:lnSpc>
                <a:spcPct val="100000"/>
              </a:lnSpc>
              <a:spcBef>
                <a:spcPts val="0"/>
              </a:spcBef>
              <a:buFont typeface="Arial,Sans-Serif" panose="020B0604020202020204" pitchFamily="34" charset="0"/>
              <a:buChar char="•"/>
            </a:pP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r>
              <a:rPr lang="x-none" sz="1500" b="0" i="0" u="none" baseline="0">
                <a:latin typeface="Helvetica Light"/>
              </a:rPr>
              <a:t>وقتی افراد در معرض خطرن هر جامعه ای دانش و دسترسی ضرروت دره. کیسی در این زمینه چی طور کار مونه؟</a:t>
            </a:r>
          </a:p>
          <a:p>
            <a:pPr marL="285750" indent="-285750" algn="r" rtl="1">
              <a:lnSpc>
                <a:spcPct val="100000"/>
              </a:lnSpc>
              <a:spcBef>
                <a:spcPts val="0"/>
              </a:spcBef>
              <a:buFont typeface="Arial,Sans-Serif" panose="020B0604020202020204" pitchFamily="34" charset="0"/>
              <a:buChar char="•"/>
            </a:pP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r>
              <a:rPr lang="x-none" sz="1500" b="0" i="0" u="none" baseline="0">
                <a:latin typeface="Helvetica Light"/>
              </a:rPr>
              <a:t>بلدی ساکنان جدید کیسی ممکنه مدتی طول بکشه تا در اونجه ساکن شون و به عنوان عضوی از جامعه احساس دشته بشن.</a:t>
            </a: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r>
              <a:rPr lang="x-none" sz="1500" b="0" i="0" u="none" baseline="0">
                <a:latin typeface="Helvetica Light"/>
              </a:rPr>
              <a:t>مشوره قبلی رانندگان "hoon" ره به عنوان یک مسئله مشترک مورد تشویش شناسایی کده.</a:t>
            </a:r>
          </a:p>
          <a:p>
            <a:pPr marL="285750" indent="-285750" algn="r" rtl="1">
              <a:lnSpc>
                <a:spcPct val="100000"/>
              </a:lnSpc>
              <a:spcBef>
                <a:spcPts val="0"/>
              </a:spcBef>
              <a:buFont typeface="Arial,Sans-Serif" panose="020B0604020202020204" pitchFamily="34" charset="0"/>
              <a:buChar char="•"/>
            </a:pP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r>
              <a:rPr lang="x-none" sz="1500" b="0" i="0" u="none" baseline="0">
                <a:latin typeface="Helvetica Light"/>
              </a:rPr>
              <a:t>همچنین قبلاً ضرورت به زمین های بیشتر بلدی بازی، تشناب و مناطق سایه دار پارک ها مشخص شده.</a:t>
            </a:r>
          </a:p>
          <a:p>
            <a:pPr marL="285750" indent="-285750" algn="r" rtl="1">
              <a:lnSpc>
                <a:spcPct val="100000"/>
              </a:lnSpc>
              <a:spcBef>
                <a:spcPts val="0"/>
              </a:spcBef>
              <a:buFont typeface="Arial,Sans-Serif" panose="020B0604020202020204" pitchFamily="34" charset="0"/>
              <a:buChar char="•"/>
            </a:pP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r>
              <a:rPr lang="x-none" sz="1500" b="0" i="0" u="none" baseline="0">
                <a:latin typeface="Helvetica Light"/>
              </a:rPr>
              <a:t>والدین، مهاجران و افراد پیر در معرض خطر شناسایی شده و احساس تنهایی مونن.</a:t>
            </a: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endParaRPr lang="x-none" sz="1500" dirty="0">
              <a:latin typeface="Helvetica Light"/>
            </a:endParaRPr>
          </a:p>
          <a:p>
            <a:pPr marL="285750" indent="-285750" algn="r" rtl="1">
              <a:lnSpc>
                <a:spcPct val="100000"/>
              </a:lnSpc>
              <a:spcBef>
                <a:spcPts val="0"/>
              </a:spcBef>
              <a:buFont typeface="Arial,Sans-Serif" panose="020B0604020202020204" pitchFamily="34" charset="0"/>
              <a:buChar char="•"/>
            </a:pPr>
            <a:r>
              <a:rPr lang="x-none" sz="1500" b="0" i="0" u="none" baseline="0">
                <a:latin typeface="Helvetica Light"/>
              </a:rPr>
              <a:t>همچنین در مشوره قبلی، واقعات و فعالیتهای با فرهنگ سازی جامعتر بلدی جوانان و فامیل ها پیشنهاد شده. </a:t>
            </a:r>
            <a:endParaRPr lang="x-none" sz="1500" dirty="0">
              <a:latin typeface="Helvetica Light"/>
            </a:endParaRPr>
          </a:p>
          <a:p>
            <a:endParaRPr lang="x-none" dirty="0"/>
          </a:p>
        </p:txBody>
      </p:sp>
    </p:spTree>
    <p:extLst>
      <p:ext uri="{BB962C8B-B14F-4D97-AF65-F5344CB8AC3E}">
        <p14:creationId xmlns:p14="http://schemas.microsoft.com/office/powerpoint/2010/main" val="3643841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DESTINATIONS</a:t>
            </a:r>
          </a:p>
          <a:p>
            <a:pPr>
              <a:lnSpc>
                <a:spcPct val="120000"/>
              </a:lnSpc>
              <a:spcBef>
                <a:spcPts val="400"/>
              </a:spcBef>
              <a:spcAft>
                <a:spcPts val="600"/>
              </a:spcAft>
            </a:pPr>
            <a:r>
              <a:rPr lang="en-AU" sz="1400" dirty="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en-GB" sz="1400" dirty="0"/>
              <a:t>What can we do to make our local centres thrive, to make them safe and attractive destinations that you want to keep coming back to, and ensure our businesses and services grow and are able to adapt to change?</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en-AU" sz="1400" dirty="0"/>
              <a:t>How can Casey support and facilitate local businesses/services to be resilient/ flexible to meet ever changing needs and expectations of the City? </a:t>
            </a:r>
          </a:p>
        </p:txBody>
      </p:sp>
    </p:spTree>
    <p:extLst>
      <p:ext uri="{BB962C8B-B14F-4D97-AF65-F5344CB8AC3E}">
        <p14:creationId xmlns:p14="http://schemas.microsoft.com/office/powerpoint/2010/main" val="4049062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pPr algn="r" rtl="1"/>
            <a:r>
              <a:rPr lang="x-none" b="1" i="0" u="none" baseline="0"/>
              <a:t>سوالات</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gn="r" rtl="1">
              <a:lnSpc>
                <a:spcPct val="120000"/>
              </a:lnSpc>
              <a:spcBef>
                <a:spcPts val="400"/>
              </a:spcBef>
              <a:spcAft>
                <a:spcPts val="600"/>
              </a:spcAft>
            </a:pPr>
            <a:r>
              <a:rPr lang="x-none" sz="1600" b="1" i="0" u="none" baseline="0" dirty="0">
                <a:solidFill>
                  <a:schemeClr val="accent2"/>
                </a:solidFill>
                <a:latin typeface="Gotham Black" panose="02000603030000020004" pitchFamily="2" charset="77"/>
                <a:ea typeface="+mj-ea"/>
                <a:cs typeface="+mj-cs"/>
              </a:rPr>
              <a:t>منزلهای مقصود</a:t>
            </a:r>
          </a:p>
          <a:p>
            <a:pPr algn="r" rtl="1">
              <a:lnSpc>
                <a:spcPct val="120000"/>
              </a:lnSpc>
              <a:spcBef>
                <a:spcPts val="400"/>
              </a:spcBef>
              <a:spcAft>
                <a:spcPts val="600"/>
              </a:spcAft>
            </a:pPr>
            <a:r>
              <a:rPr lang="x-none" sz="1400" b="0" i="0" u="none" baseline="0" dirty="0"/>
              <a:t>منزل‌های مقصود مربوط به جایی موشه که ما روزهای زندگی خو ره در اونجه تیر مونیم - جایی که به محل کار تان موریم، یا جایی که خرید تان ره انجام میدییم و بلدی خوردن نان شام به اونجه موریم </a:t>
            </a:r>
            <a:r>
              <a:rPr lang="fa-IR" sz="1400" b="0" i="0" u="none" baseline="0" dirty="0"/>
              <a:t>(</a:t>
            </a:r>
            <a:r>
              <a:rPr lang="x-none" sz="1400" b="0" i="0" u="none" baseline="0" dirty="0"/>
              <a:t>نه همین </a:t>
            </a:r>
            <a:r>
              <a:rPr lang="x-none" sz="1400" dirty="0"/>
              <a:t>حالا</a:t>
            </a:r>
            <a:r>
              <a:rPr lang="fa-IR" sz="1400" dirty="0"/>
              <a:t>!)</a:t>
            </a:r>
            <a:r>
              <a:rPr lang="x-none" sz="1400" dirty="0"/>
              <a:t> </a:t>
            </a:r>
            <a:r>
              <a:rPr lang="x-none" sz="1400" b="0" i="0" u="none" baseline="0" dirty="0"/>
              <a:t>منزل‌های مقصود مربوط به فعالیت و عوامل اقتصادی موشه که کیسی ره به مکانی مناسب بلدی انجام تجارت بدل مونه.  اینها جاهایی که ما با افرادی ملاقات مونیم که لزوماً در کوچه ما زندگی نمونه، اما ممکنه در منطقه ما زندگی کنن.</a:t>
            </a:r>
          </a:p>
          <a:p>
            <a:pPr marL="342900" indent="-342900" algn="r" rtl="1">
              <a:lnSpc>
                <a:spcPct val="120000"/>
              </a:lnSpc>
              <a:spcBef>
                <a:spcPts val="400"/>
              </a:spcBef>
              <a:spcAft>
                <a:spcPts val="600"/>
              </a:spcAft>
              <a:buFont typeface="+mj-lt"/>
              <a:buAutoNum type="arabicPeriod"/>
            </a:pPr>
            <a:endParaRPr lang="x-none" sz="1400" dirty="0"/>
          </a:p>
          <a:p>
            <a:pPr marL="342900" indent="-342900" algn="r" rtl="1">
              <a:lnSpc>
                <a:spcPct val="120000"/>
              </a:lnSpc>
              <a:spcBef>
                <a:spcPts val="400"/>
              </a:spcBef>
              <a:spcAft>
                <a:spcPts val="600"/>
              </a:spcAft>
              <a:buFont typeface="+mj-lt"/>
              <a:buAutoNum type="arabicPeriod" startAt="5"/>
            </a:pPr>
            <a:r>
              <a:rPr lang="x-none" sz="1400" b="0" i="0" u="none" baseline="0" dirty="0"/>
              <a:t>بلدی رونق دادن مراکز محلی تان، ساختن مقاصد محفوظ و جذاب که میخین مدام به اونجه برگردین، و اطمینان از رشد تجارت و خدمات ما و سازگاری آنها با تغییرات بدین، چه کاری انجام داده میتنین؟</a:t>
            </a:r>
          </a:p>
          <a:p>
            <a:pPr marL="342900" indent="-342900" algn="r" rtl="1">
              <a:lnSpc>
                <a:spcPct val="120000"/>
              </a:lnSpc>
              <a:spcBef>
                <a:spcPts val="400"/>
              </a:spcBef>
              <a:spcAft>
                <a:spcPts val="600"/>
              </a:spcAft>
              <a:buFont typeface="+mj-lt"/>
              <a:buAutoNum type="arabicPeriod" startAt="5"/>
            </a:pPr>
            <a:endParaRPr lang="x-none" sz="1400" dirty="0"/>
          </a:p>
          <a:p>
            <a:pPr marL="342900" indent="-342900" algn="r" rtl="1">
              <a:lnSpc>
                <a:spcPct val="120000"/>
              </a:lnSpc>
              <a:spcBef>
                <a:spcPts val="400"/>
              </a:spcBef>
              <a:spcAft>
                <a:spcPts val="600"/>
              </a:spcAft>
              <a:buFont typeface="+mj-lt"/>
              <a:buAutoNum type="arabicPeriod" startAt="5"/>
            </a:pPr>
            <a:r>
              <a:rPr lang="x-none" sz="1400" b="0" i="0" u="none" baseline="0" dirty="0"/>
              <a:t>کیسی چی طو میتنه از کسب و کارها/ خدمات محلی حمایت و پشتیبانی مونه تا دوامدار/منعطف باشه و نیازها و انتظارات در حال تغییر شهر ره پوره مونه؟ </a:t>
            </a:r>
          </a:p>
        </p:txBody>
      </p:sp>
    </p:spTree>
    <p:extLst>
      <p:ext uri="{BB962C8B-B14F-4D97-AF65-F5344CB8AC3E}">
        <p14:creationId xmlns:p14="http://schemas.microsoft.com/office/powerpoint/2010/main" val="2577969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What can we do to make our local centres thrive, to make them safe and attractive destinations that you want to keep coming back to, and ensure our businesses and services grow and are able to adapt to change?</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Vast majority of people who live in Casey, and who are employed, commute long distances – not so many local employment opportunities in Casey</a:t>
            </a:r>
          </a:p>
          <a:p>
            <a:pPr marL="285750" indent="-285750">
              <a:lnSpc>
                <a:spcPct val="100000"/>
              </a:lnSpc>
              <a:spcBef>
                <a:spcPts val="400"/>
              </a:spcBef>
              <a:buFont typeface="Arial,Sans-Serif" panose="020B0604020202020204" pitchFamily="34" charset="0"/>
              <a:buChar char="•"/>
            </a:pPr>
            <a:r>
              <a:rPr lang="en-AU" sz="1200" dirty="0">
                <a:latin typeface="Helvetica Light"/>
              </a:rPr>
              <a:t>Casey jobs amount to 3.2% of all Greater Melbourne job, despite having over 7.5% of Greater Melbourne's population</a:t>
            </a:r>
          </a:p>
          <a:p>
            <a:pPr marL="285750" indent="-285750">
              <a:lnSpc>
                <a:spcPct val="100000"/>
              </a:lnSpc>
              <a:spcBef>
                <a:spcPts val="400"/>
              </a:spcBef>
              <a:buFont typeface="Arial,Sans-Serif" panose="020B0604020202020204" pitchFamily="34" charset="0"/>
              <a:buChar char="•"/>
            </a:pPr>
            <a:r>
              <a:rPr lang="en-AU" sz="1200" dirty="0">
                <a:latin typeface="Helvetica Light"/>
              </a:rPr>
              <a:t>Do young people and young adults see local centres as attractive destinations, or do they go elsewhere? What could be done to entice more people to spend time in Casey?</a:t>
            </a: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en-AU" sz="1400" b="1" dirty="0">
                <a:latin typeface="Helvetica Light"/>
              </a:rPr>
              <a:t>How can Casey support and facilitate local businesses/services to be resilient/ flexible to meet ever changing needs and expectations of the City? </a:t>
            </a:r>
            <a:endParaRPr lang="en-US" b="1" dirty="0"/>
          </a:p>
          <a:p>
            <a:pPr marL="285750" indent="-285750">
              <a:lnSpc>
                <a:spcPct val="100000"/>
              </a:lnSpc>
              <a:spcBef>
                <a:spcPts val="400"/>
              </a:spcBef>
              <a:buFont typeface="Arial,Sans-Serif" panose="020B0604020202020204" pitchFamily="34" charset="0"/>
              <a:buChar char="•"/>
            </a:pPr>
            <a:r>
              <a:rPr lang="en-AU" sz="1200" dirty="0">
                <a:latin typeface="Helvetica Light"/>
              </a:rPr>
              <a:t>Casey relies heavily on retail (over 15% of all jobs); and therefore has been hit hard with COVID-19 restrictions. Should Casey be developing other employment sectors? If so, which ones have potential and how might we better take advantage of these opportunities?</a:t>
            </a:r>
          </a:p>
          <a:p>
            <a:pPr marL="285750" indent="-285750">
              <a:lnSpc>
                <a:spcPct val="100000"/>
              </a:lnSpc>
              <a:spcBef>
                <a:spcPts val="400"/>
              </a:spcBef>
              <a:buFont typeface="Arial,Sans-Serif" panose="020B0604020202020204" pitchFamily="34" charset="0"/>
              <a:buChar char="•"/>
            </a:pPr>
            <a:r>
              <a:rPr lang="en-AU" sz="1200" dirty="0">
                <a:latin typeface="Helvetica Light"/>
              </a:rPr>
              <a:t>What do you consider to be Councils key role in direct support of local business? Currently Council provides a range of business support programs but  is there more direct business support that council can provide?</a:t>
            </a:r>
          </a:p>
          <a:p>
            <a:pPr marL="285750" indent="-285750">
              <a:lnSpc>
                <a:spcPct val="100000"/>
              </a:lnSpc>
              <a:spcBef>
                <a:spcPts val="400"/>
              </a:spcBef>
              <a:buFont typeface="Arial,Sans-Serif" panose="020B0604020202020204" pitchFamily="34" charset="0"/>
              <a:buChar char="•"/>
            </a:pPr>
            <a:r>
              <a:rPr lang="en-US" sz="1200" dirty="0">
                <a:latin typeface="Helvetica Light"/>
              </a:rPr>
              <a:t>Employment in the startup sector is dominated by five main sectors: health, eCommerce, financial services, enterprise and IT /digital. How can Casey better support local startups and entrepreneurs and build a culture of innovation across our local business community?</a:t>
            </a:r>
          </a:p>
          <a:p>
            <a:pPr marL="285750" indent="-285750">
              <a:lnSpc>
                <a:spcPct val="100000"/>
              </a:lnSpc>
              <a:spcBef>
                <a:spcPts val="400"/>
              </a:spcBef>
              <a:buFont typeface="Arial,Sans-Serif" panose="020B0604020202020204" pitchFamily="34" charset="0"/>
              <a:buChar char="•"/>
            </a:pPr>
            <a:r>
              <a:rPr lang="en-US" sz="1200" dirty="0">
                <a:latin typeface="Helvetica Light"/>
              </a:rPr>
              <a:t>Of the almost 25,000 businesses located in the City of Casey a high proportion of these are sole-traders and home-based business. It is often a challenge for Council to find and connect with these businesses. How can council do this more effectively?</a:t>
            </a:r>
          </a:p>
        </p:txBody>
      </p:sp>
      <p:sp>
        <p:nvSpPr>
          <p:cNvPr id="7"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en-US" dirty="0"/>
              <a:t>Things to consider</a:t>
            </a:r>
          </a:p>
        </p:txBody>
      </p:sp>
    </p:spTree>
    <p:extLst>
      <p:ext uri="{BB962C8B-B14F-4D97-AF65-F5344CB8AC3E}">
        <p14:creationId xmlns:p14="http://schemas.microsoft.com/office/powerpoint/2010/main" val="4144985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gn="r" rtl="1">
              <a:lnSpc>
                <a:spcPct val="120000"/>
              </a:lnSpc>
              <a:spcBef>
                <a:spcPts val="400"/>
              </a:spcBef>
              <a:spcAft>
                <a:spcPts val="600"/>
              </a:spcAft>
            </a:pPr>
            <a:r>
              <a:rPr lang="x-none" sz="1400" b="1" i="0" u="none" baseline="0">
                <a:latin typeface="Helvetica Light"/>
              </a:rPr>
              <a:t>بلدی رونق مراکز محلی تان، ایجاد مقاصد محفوظ و جذاب که میخین مدام به اونجه بازگردید، و اطمینان از رشد تجارت و خدمات ما و سازگاری آنها با تغییرات بدین، چه کاری انجام داده میتنین؟</a:t>
            </a:r>
            <a:endParaRPr lang="x-none" b="1" dirty="0"/>
          </a:p>
          <a:p>
            <a:pPr marL="285750" indent="-285750" algn="r" rtl="1">
              <a:lnSpc>
                <a:spcPct val="100000"/>
              </a:lnSpc>
              <a:spcBef>
                <a:spcPts val="400"/>
              </a:spcBef>
              <a:buFont typeface="Arial,Sans-Serif" panose="020B0604020202020204" pitchFamily="34" charset="0"/>
              <a:buChar char="•"/>
            </a:pPr>
            <a:r>
              <a:rPr lang="x-none" sz="1200" b="0" i="0" u="none" baseline="0">
                <a:latin typeface="Helvetica Light"/>
              </a:rPr>
              <a:t>اعظمی مطلق از افرادی که در کیسی زندگی مونه و شاغل استن، در مسافت های طولانی رفت و آمد مونه – و در کیسی چندان فرصت های شغلی محلی موجود نییه</a:t>
            </a:r>
          </a:p>
          <a:p>
            <a:pPr marL="285750" indent="-285750" algn="r" rtl="1">
              <a:lnSpc>
                <a:spcPct val="100000"/>
              </a:lnSpc>
              <a:spcBef>
                <a:spcPts val="400"/>
              </a:spcBef>
              <a:buFont typeface="Arial,Sans-Serif" panose="020B0604020202020204" pitchFamily="34" charset="0"/>
              <a:buChar char="•"/>
            </a:pPr>
            <a:r>
              <a:rPr lang="x-none" sz="1200" b="0" i="0" u="none" baseline="0">
                <a:latin typeface="Helvetica Light"/>
              </a:rPr>
              <a:t>مشاغل کیسی علی رغم داشتن بیش از 7.5% از جمعیت ملبورن کلان، 3.2% ز کل مشاغل ملبورن کلان ره تشکیل میدیه</a:t>
            </a:r>
          </a:p>
          <a:p>
            <a:pPr marL="285750" indent="-285750" algn="r" rtl="1">
              <a:lnSpc>
                <a:spcPct val="100000"/>
              </a:lnSpc>
              <a:spcBef>
                <a:spcPts val="400"/>
              </a:spcBef>
              <a:buFont typeface="Arial,Sans-Serif" panose="020B0604020202020204" pitchFamily="34" charset="0"/>
              <a:buChar char="•"/>
            </a:pPr>
            <a:r>
              <a:rPr lang="x-none" sz="1200" b="0" i="0" u="none" baseline="0">
                <a:latin typeface="Helvetica Light"/>
              </a:rPr>
              <a:t>آیا جوانان و کلانسالان مراکز محلی ره منزل مقصود جذاب می دانن یا ای که آنها به جای دیگری مراجعه مونه؟ بلدی تشویق افراد بیشتر بلدی گذراندن وقت در کیسی چه کاری می توان انجام بیدییم؟</a:t>
            </a:r>
          </a:p>
          <a:p>
            <a:pPr marL="285750" indent="-285750" algn="r" rtl="1">
              <a:lnSpc>
                <a:spcPct val="100000"/>
              </a:lnSpc>
              <a:spcBef>
                <a:spcPts val="0"/>
              </a:spcBef>
              <a:buFont typeface="Arial,Sans-Serif" panose="020B0604020202020204" pitchFamily="34" charset="0"/>
              <a:buChar char="•"/>
            </a:pPr>
            <a:endParaRPr lang="x-none" sz="1100" dirty="0">
              <a:latin typeface="Helvetica Light"/>
            </a:endParaRPr>
          </a:p>
          <a:p>
            <a:pPr marL="285750" indent="-285750" algn="r" rtl="1">
              <a:lnSpc>
                <a:spcPct val="100000"/>
              </a:lnSpc>
              <a:spcBef>
                <a:spcPts val="0"/>
              </a:spcBef>
              <a:buFont typeface="Arial,Sans-Serif" panose="020B0604020202020204" pitchFamily="34" charset="0"/>
              <a:buChar char="•"/>
            </a:pPr>
            <a:endParaRPr lang="x-none" sz="1100" dirty="0"/>
          </a:p>
          <a:p>
            <a:pPr marL="285750" indent="-285750" algn="r" rtl="1">
              <a:lnSpc>
                <a:spcPct val="100000"/>
              </a:lnSpc>
              <a:spcBef>
                <a:spcPts val="0"/>
              </a:spcBef>
              <a:buFont typeface="Arial,Sans-Serif" panose="020B0604020202020204" pitchFamily="34" charset="0"/>
              <a:buChar char="•"/>
            </a:pPr>
            <a:endParaRPr lang="x-none" sz="1100" dirty="0"/>
          </a:p>
          <a:p>
            <a:pPr marL="285750" indent="-285750" algn="r" rtl="1">
              <a:lnSpc>
                <a:spcPct val="100000"/>
              </a:lnSpc>
              <a:spcBef>
                <a:spcPts val="0"/>
              </a:spcBef>
              <a:buFont typeface="Arial,Sans-Serif" panose="020B0604020202020204" pitchFamily="34" charset="0"/>
              <a:buChar char="•"/>
            </a:pPr>
            <a:endParaRPr lang="x-none" sz="1100" dirty="0"/>
          </a:p>
          <a:p>
            <a:pPr marL="285750" indent="-285750" algn="r" rtl="1">
              <a:lnSpc>
                <a:spcPct val="100000"/>
              </a:lnSpc>
              <a:spcBef>
                <a:spcPts val="0"/>
              </a:spcBef>
              <a:buFont typeface="Arial,Sans-Serif" panose="020B0604020202020204" pitchFamily="34" charset="0"/>
              <a:buChar char="•"/>
            </a:pPr>
            <a:endParaRPr lang="x-none" sz="1100" dirty="0"/>
          </a:p>
          <a:p>
            <a:endParaRPr lang="x-none" dirty="0"/>
          </a:p>
        </p:txBody>
      </p:sp>
      <p:sp>
        <p:nvSpPr>
          <p:cNvPr id="3"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gn="r" rtl="1">
              <a:lnSpc>
                <a:spcPct val="120000"/>
              </a:lnSpc>
              <a:spcBef>
                <a:spcPts val="400"/>
              </a:spcBef>
              <a:spcAft>
                <a:spcPts val="600"/>
              </a:spcAft>
            </a:pPr>
            <a:r>
              <a:rPr lang="x-none" sz="1400" b="1" i="0" u="none" baseline="0" dirty="0">
                <a:latin typeface="Helvetica Light"/>
              </a:rPr>
              <a:t>کیسی چی طو میتنه از کسب و کارها/ خدمات محلی حمایت و پشتیبانی مونه تا دوامدار/منعطف باشه و نیازها و انتظارات در حال تغییر شهر ره پوره مونه؟ </a:t>
            </a:r>
            <a:endParaRPr lang="x-none" b="1" dirty="0"/>
          </a:p>
          <a:p>
            <a:pPr marL="285750" indent="-285750" algn="r" rtl="1">
              <a:lnSpc>
                <a:spcPct val="100000"/>
              </a:lnSpc>
              <a:spcBef>
                <a:spcPts val="400"/>
              </a:spcBef>
              <a:buFont typeface="Arial,Sans-Serif" panose="020B0604020202020204" pitchFamily="34" charset="0"/>
              <a:buChar char="•"/>
            </a:pPr>
            <a:r>
              <a:rPr lang="x-none" sz="1200" b="0" i="0" u="none" baseline="0" dirty="0">
                <a:latin typeface="Helvetica Light"/>
              </a:rPr>
              <a:t>کیسی تا حد زیادی به خرده فروشی تکیه دره</a:t>
            </a:r>
            <a:r>
              <a:rPr lang="fa-IR" sz="1200" b="0" i="0" u="none" baseline="0" dirty="0">
                <a:latin typeface="Helvetica Light"/>
              </a:rPr>
              <a:t> (</a:t>
            </a:r>
            <a:r>
              <a:rPr lang="x-none" sz="1200" b="0" i="0" u="none" baseline="0" dirty="0">
                <a:latin typeface="Helvetica Light"/>
              </a:rPr>
              <a:t>بیش از 15% از کل مشاغل</a:t>
            </a:r>
            <a:r>
              <a:rPr lang="fa-IR" sz="1200" b="0" i="0" u="none" baseline="0" dirty="0">
                <a:latin typeface="Helvetica Light"/>
              </a:rPr>
              <a:t>)</a:t>
            </a:r>
            <a:r>
              <a:rPr lang="x-none" sz="1200" b="0" i="0" u="none" baseline="0" dirty="0">
                <a:latin typeface="Helvetica Light"/>
              </a:rPr>
              <a:t>؛ و از ای خاطر با محدودیت های COVID-19 ضربه سختی خورده. آیا کیسی باید بخشهای دیگه اشتغال ره انکشاف بده؟ اگر آره، کی پتانسیل های بالقوه دره و چی طو ممکن است خوبتر از این فرصت ها استفاده شه؟</a:t>
            </a:r>
          </a:p>
          <a:p>
            <a:pPr marL="285750" indent="-285750" algn="r" rtl="1">
              <a:lnSpc>
                <a:spcPct val="100000"/>
              </a:lnSpc>
              <a:spcBef>
                <a:spcPts val="400"/>
              </a:spcBef>
              <a:buFont typeface="Arial,Sans-Serif" panose="020B0604020202020204" pitchFamily="34" charset="0"/>
              <a:buChar char="•"/>
            </a:pPr>
            <a:r>
              <a:rPr lang="x-none" sz="1200" b="0" i="0" u="none" baseline="0" dirty="0">
                <a:latin typeface="Helvetica Light"/>
              </a:rPr>
              <a:t>به فکر شمو نقش اصلی شوراها در حمایت مستقیم از مشاغل محلی چییه؟ در حال حاضر شورا طیف وسیعی از پروگرام های پشتیبانی از مشاغل ره ارائه مونه اما آیا حمایت تجاری مستقیم تری وجود دره كه شورا تانسته ارائه مونه؟</a:t>
            </a:r>
          </a:p>
          <a:p>
            <a:pPr marL="285750" indent="-285750" algn="r" rtl="1">
              <a:lnSpc>
                <a:spcPct val="100000"/>
              </a:lnSpc>
              <a:spcBef>
                <a:spcPts val="400"/>
              </a:spcBef>
              <a:buFont typeface="Arial,Sans-Serif" panose="020B0604020202020204" pitchFamily="34" charset="0"/>
              <a:buChar char="•"/>
            </a:pPr>
            <a:r>
              <a:rPr lang="x-none" sz="1200" b="0" i="0" u="none" baseline="0" dirty="0">
                <a:latin typeface="Helvetica Light"/>
              </a:rPr>
              <a:t>اشتغال در سکتور استارتاپ تحت سلطه پنج بخش اصلی قرار داره: صحت، تجارت الکترونیکی، خدمات مالی، سرمایه گذاری و IT / دیجیتل. کیسی چی طو می تانه از استارتاپ های محلی و کارآفرینان حمایت بهتری و ابداع ره در جامعه تجارت محلی زیاد مونه؟</a:t>
            </a:r>
          </a:p>
          <a:p>
            <a:pPr marL="285750" indent="-285750" algn="r" rtl="1">
              <a:lnSpc>
                <a:spcPct val="100000"/>
              </a:lnSpc>
              <a:spcBef>
                <a:spcPts val="400"/>
              </a:spcBef>
              <a:buFont typeface="Arial,Sans-Serif" panose="020B0604020202020204" pitchFamily="34" charset="0"/>
              <a:buChar char="•"/>
            </a:pPr>
            <a:r>
              <a:rPr lang="x-none" sz="1200" b="0" i="0" u="none" baseline="0" dirty="0">
                <a:latin typeface="Helvetica Light"/>
              </a:rPr>
              <a:t>از تقریباً 25,000 مشاغل مستقر در شهر کیسی، بخش عمده ای از ای مشاغل تنها تجارت و مشاغل مستقر در خانه استن. بری شورا ای که این مشاغل را پیدا کنه و ارتباط پیدا کنه بلدی اغلب چالش برانگیزه. شورا چی طو میتنه این کار ره موثرتر انجام بدیه؟</a:t>
            </a:r>
          </a:p>
        </p:txBody>
      </p:sp>
      <p:sp>
        <p:nvSpPr>
          <p:cNvPr id="4"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pPr algn="r" rtl="1"/>
            <a:r>
              <a:rPr lang="x-none" b="1" i="0" u="none" baseline="0"/>
              <a:t>مواردی ره که باید در نظر بگیریم</a:t>
            </a:r>
          </a:p>
        </p:txBody>
      </p:sp>
    </p:spTree>
    <p:extLst>
      <p:ext uri="{BB962C8B-B14F-4D97-AF65-F5344CB8AC3E}">
        <p14:creationId xmlns:p14="http://schemas.microsoft.com/office/powerpoint/2010/main" val="2319801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HOW WE GET AROUND</a:t>
            </a:r>
          </a:p>
          <a:p>
            <a:pPr>
              <a:lnSpc>
                <a:spcPct val="120000"/>
              </a:lnSpc>
              <a:spcBef>
                <a:spcPts val="400"/>
              </a:spcBef>
              <a:spcAft>
                <a:spcPts val="600"/>
              </a:spcAft>
            </a:pPr>
            <a:r>
              <a:rPr lang="en-US" sz="1400" dirty="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dirty="0"/>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en-GB" sz="1400" dirty="0"/>
              <a:t>In what ways could transport be made more accessible and affordable for everyone in the City of Casey?​</a:t>
            </a:r>
          </a:p>
          <a:p>
            <a:pPr marL="342900" indent="-342900" fontAlgn="base">
              <a:buFont typeface="+mj-lt"/>
              <a:buAutoNum type="arabicPeriod" startAt="7"/>
            </a:pPr>
            <a:endParaRPr lang="en-GB" sz="1400" dirty="0"/>
          </a:p>
          <a:p>
            <a:pPr marL="342900" indent="-342900" fontAlgn="base">
              <a:buFont typeface="+mj-lt"/>
              <a:buAutoNum type="arabicPeriod" startAt="7"/>
            </a:pPr>
            <a:r>
              <a:rPr lang="en-GB" sz="1400" dirty="0"/>
              <a:t>How could Casey support more active modes of getting around such as walking or cycling?</a:t>
            </a:r>
            <a:endParaRPr lang="en-US" sz="1400" dirty="0"/>
          </a:p>
        </p:txBody>
      </p:sp>
    </p:spTree>
    <p:extLst>
      <p:ext uri="{BB962C8B-B14F-4D97-AF65-F5344CB8AC3E}">
        <p14:creationId xmlns:p14="http://schemas.microsoft.com/office/powerpoint/2010/main" val="1205135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pPr algn="r" rtl="1"/>
            <a:r>
              <a:rPr lang="x-none" b="1" i="0" u="none" baseline="0"/>
              <a:t>سوالات</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gn="r" rtl="1">
              <a:lnSpc>
                <a:spcPct val="120000"/>
              </a:lnSpc>
              <a:spcBef>
                <a:spcPts val="400"/>
              </a:spcBef>
              <a:spcAft>
                <a:spcPts val="600"/>
              </a:spcAft>
            </a:pPr>
            <a:r>
              <a:rPr lang="x-none" sz="1600" b="1" i="0" u="none" baseline="0" dirty="0">
                <a:solidFill>
                  <a:schemeClr val="accent2"/>
                </a:solidFill>
                <a:latin typeface="Gotham Black" panose="02000603030000020004" pitchFamily="2" charset="77"/>
                <a:ea typeface="+mj-ea"/>
                <a:cs typeface="+mj-cs"/>
              </a:rPr>
              <a:t>چی طو می تانیم به اطراف مان برسیم</a:t>
            </a:r>
          </a:p>
          <a:p>
            <a:pPr algn="r" rtl="1">
              <a:lnSpc>
                <a:spcPct val="120000"/>
              </a:lnSpc>
              <a:spcBef>
                <a:spcPts val="400"/>
              </a:spcBef>
              <a:spcAft>
                <a:spcPts val="600"/>
              </a:spcAft>
            </a:pPr>
            <a:r>
              <a:rPr lang="x-none" sz="1400" b="0" i="0" u="none" baseline="0" dirty="0"/>
              <a:t>اینکه ما چگونه میتنیم به اطراف مان برسیم نحوه حرکت ما در کوچه ما را در نظر می گیره تا از طریق ترانسپورت عمومی، وسیله نقلیه شخصی </a:t>
            </a:r>
            <a:r>
              <a:rPr lang="fa-IR" sz="1400" b="0" i="0" u="none" baseline="0" dirty="0"/>
              <a:t>(</a:t>
            </a:r>
            <a:r>
              <a:rPr lang="x-none" sz="1400" b="0" i="0" u="none" baseline="0" dirty="0"/>
              <a:t>از جمله موتر</a:t>
            </a:r>
            <a:r>
              <a:rPr lang="fa-IR" sz="1400" b="0" i="0" u="none" baseline="0" dirty="0"/>
              <a:t>) </a:t>
            </a:r>
            <a:r>
              <a:rPr lang="x-none" sz="1400" b="0" i="0" u="none" baseline="0" dirty="0"/>
              <a:t>یا راههای حمل و نقل فعال </a:t>
            </a:r>
            <a:r>
              <a:rPr lang="fa-IR" sz="1400" b="0" i="0" u="none" baseline="0" dirty="0"/>
              <a:t>(</a:t>
            </a:r>
            <a:r>
              <a:rPr lang="x-none" sz="1400" b="0" i="0" u="none" baseline="0" dirty="0"/>
              <a:t>مانند پیاده روی یا بایسکل سواری</a:t>
            </a:r>
            <a:r>
              <a:rPr lang="fa-IR" sz="1400" b="0" i="0" u="none" baseline="0" dirty="0"/>
              <a:t>)</a:t>
            </a:r>
            <a:r>
              <a:rPr lang="x-none" sz="1400" b="0" i="0" u="none" baseline="0" dirty="0"/>
              <a:t> از جایی به جایی دیگری برسیم. این بشمول مسافرت بلدی کار، تحصیل یا مغازه ها موشه.</a:t>
            </a:r>
            <a:endParaRPr lang="x-none" sz="1400" dirty="0"/>
          </a:p>
          <a:p>
            <a:pPr marL="342900" indent="-342900" algn="r" rtl="1">
              <a:lnSpc>
                <a:spcPct val="120000"/>
              </a:lnSpc>
              <a:spcBef>
                <a:spcPts val="400"/>
              </a:spcBef>
              <a:spcAft>
                <a:spcPts val="600"/>
              </a:spcAft>
              <a:buFont typeface="+mj-lt"/>
              <a:buAutoNum type="arabicPeriod"/>
            </a:pPr>
            <a:endParaRPr lang="x-none" sz="1400" dirty="0"/>
          </a:p>
          <a:p>
            <a:pPr marL="342900" indent="-342900" algn="r" rtl="1" fontAlgn="base">
              <a:buFont typeface="+mj-lt"/>
              <a:buAutoNum type="arabicPeriod" startAt="7"/>
            </a:pPr>
            <a:r>
              <a:rPr lang="x-none" sz="1400" b="0" i="0" u="none" baseline="0" dirty="0"/>
              <a:t>از چه راه هایی میشه ترانسپورت ره بلدی همه در شهر کیسی قابل دسترسی و مقرون به صرفه کد؟​</a:t>
            </a:r>
          </a:p>
          <a:p>
            <a:pPr marL="342900" indent="-342900" algn="r" rtl="1" fontAlgn="base">
              <a:buFont typeface="+mj-lt"/>
              <a:buAutoNum type="arabicPeriod" startAt="7"/>
            </a:pPr>
            <a:endParaRPr lang="x-none" sz="1400" dirty="0"/>
          </a:p>
          <a:p>
            <a:pPr marL="342900" indent="-342900" algn="r" rtl="1" fontAlgn="base">
              <a:buFont typeface="+mj-lt"/>
              <a:buAutoNum type="arabicPeriod" startAt="7"/>
            </a:pPr>
            <a:r>
              <a:rPr lang="x-none" sz="1400" b="0" i="0" u="none" baseline="0" dirty="0"/>
              <a:t>کیسی چی طو می تانه از حالت های فعال تر بلدی گردش مثل پیاده روی یا بایسکل سواری حمایت مونه؟</a:t>
            </a:r>
            <a:endParaRPr lang="x-none" sz="1400" dirty="0"/>
          </a:p>
        </p:txBody>
      </p:sp>
    </p:spTree>
    <p:extLst>
      <p:ext uri="{BB962C8B-B14F-4D97-AF65-F5344CB8AC3E}">
        <p14:creationId xmlns:p14="http://schemas.microsoft.com/office/powerpoint/2010/main" val="286672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normAutofit/>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In what ways could transport be made more accessible and affordable for everyone in the City of Casey? </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Previous consultation has identified these concerns.</a:t>
            </a:r>
          </a:p>
          <a:p>
            <a:pPr marL="675005" lvl="1" indent="-171450">
              <a:lnSpc>
                <a:spcPct val="100000"/>
              </a:lnSpc>
              <a:spcBef>
                <a:spcPts val="400"/>
              </a:spcBef>
              <a:buChar char="•"/>
            </a:pPr>
            <a:r>
              <a:rPr lang="en-AU" sz="1200" dirty="0">
                <a:latin typeface="Helvetica Light"/>
              </a:rPr>
              <a:t>Limited public transport opportunities to reduce pressure on South Gippsland Highway</a:t>
            </a:r>
          </a:p>
          <a:p>
            <a:pPr marL="675005" lvl="1" indent="-171450">
              <a:lnSpc>
                <a:spcPct val="100000"/>
              </a:lnSpc>
              <a:spcBef>
                <a:spcPts val="400"/>
              </a:spcBef>
              <a:buFont typeface="Arial" panose="020B0604020202020204" pitchFamily="34" charset="0"/>
              <a:buChar char="•"/>
            </a:pPr>
            <a:r>
              <a:rPr lang="en-AU" sz="1200" dirty="0">
                <a:latin typeface="Helvetica Light"/>
              </a:rPr>
              <a:t>Insufficient parking on access to railway stations for commuters</a:t>
            </a:r>
          </a:p>
          <a:p>
            <a:pPr marL="675005" lvl="1" indent="-171450">
              <a:lnSpc>
                <a:spcPct val="100000"/>
              </a:lnSpc>
              <a:spcBef>
                <a:spcPts val="400"/>
              </a:spcBef>
              <a:buFont typeface="Arial" panose="020B0604020202020204" pitchFamily="34" charset="0"/>
              <a:buChar char="•"/>
            </a:pPr>
            <a:r>
              <a:rPr lang="en-AU" sz="1200" dirty="0">
                <a:latin typeface="Helvetica Light"/>
              </a:rPr>
              <a:t>Getting around Casey can be challenging. Transport issues have been identified in previous consultation.</a:t>
            </a:r>
            <a:endParaRPr lang="en-US" sz="1200" dirty="0">
              <a:latin typeface="Helvetica Light"/>
            </a:endParaRPr>
          </a:p>
          <a:p>
            <a:pPr marL="285750" indent="-285750">
              <a:lnSpc>
                <a:spcPct val="100000"/>
              </a:lnSpc>
              <a:spcBef>
                <a:spcPts val="400"/>
              </a:spcBef>
              <a:buFont typeface="Arial,Sans-Serif" panose="020B0604020202020204" pitchFamily="34" charset="0"/>
              <a:buChar char="•"/>
            </a:pPr>
            <a:r>
              <a:rPr lang="en-AU" sz="1200" dirty="0">
                <a:latin typeface="Helvetica Light"/>
              </a:rPr>
              <a:t>Findings from a recent public transport review for Casey found that:</a:t>
            </a:r>
          </a:p>
          <a:p>
            <a:pPr marL="789305" lvl="1" indent="-171450">
              <a:lnSpc>
                <a:spcPct val="100000"/>
              </a:lnSpc>
              <a:spcBef>
                <a:spcPts val="400"/>
              </a:spcBef>
              <a:buFont typeface="Arial,Sans-Serif" panose="020B0604020202020204" pitchFamily="34" charset="0"/>
              <a:buChar char="•"/>
            </a:pPr>
            <a:r>
              <a:rPr lang="en-AU" sz="1200" dirty="0">
                <a:latin typeface="Helvetica Light"/>
              </a:rPr>
              <a:t>Even though areas of City of Casey have a high population catchment, the availability to use public transport to get to essential services is poor, especially Cranbourne East and Clyde North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Hampton Park and Cranbourne West have reasonable public transport accessibility however significant improvements can still be made</a:t>
            </a:r>
          </a:p>
          <a:p>
            <a:pPr marL="789305" lvl="1" indent="-171450">
              <a:lnSpc>
                <a:spcPct val="100000"/>
              </a:lnSpc>
              <a:spcBef>
                <a:spcPts val="400"/>
              </a:spcBef>
              <a:buFont typeface="Arial,Sans-Serif" panose="020B0604020202020204" pitchFamily="34" charset="0"/>
              <a:buChar char="•"/>
            </a:pPr>
            <a:r>
              <a:rPr lang="en-AU" sz="1200" dirty="0">
                <a:latin typeface="Helvetica Light"/>
              </a:rPr>
              <a:t>The growth area suburbs of Casey are far from achieving a 20-minute neighbourhood that ‘Plan Melbourne’ sets out to accomplish.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There are a large number public transport stops in Casey, but this does not translate to an effective public transport service for Casey residents with connectivity and frequency lacking in many areas.</a:t>
            </a:r>
            <a:endParaRPr lang="en-AU" sz="12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GB" sz="1400" b="1" dirty="0">
                <a:latin typeface="Helvetica Light"/>
              </a:rPr>
              <a:t>How could Casey support more active modes of getting around such as walking or cycling?</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Are you aware of Casey's 'Walk and Ride Strategy'?  It would be great if you could share this document and consider before responding to this question.</a:t>
            </a:r>
            <a:endParaRPr lang="en-GB" sz="1200" dirty="0"/>
          </a:p>
          <a:p>
            <a:pPr>
              <a:lnSpc>
                <a:spcPct val="100000"/>
              </a:lnSpc>
              <a:spcBef>
                <a:spcPts val="400"/>
              </a:spcBef>
            </a:pPr>
            <a:r>
              <a:rPr lang="en-AU" sz="1200" dirty="0">
                <a:latin typeface="Helvetica Light"/>
                <a:hlinkClick r:id="rId2"/>
              </a:rPr>
              <a:t>https://www.casey.vic.gov.au/sites/default/files/2019-12/Walk%20and%20Ride%20Strategy.pdf</a:t>
            </a:r>
            <a:endParaRPr lang="en-AU" sz="1200" dirty="0"/>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In terms of health and wellbeing in the City of Casey; 25.2% of Casey residents are classified as obese, 29.1% are overweight (Victorian Population Health Survey 2014), 21.9% or one in five do less than 30 minutes of physical activity per week and previous consultation strongly suggested support for safer cycleways and pedestrian walkways across Casey</a:t>
            </a:r>
            <a:endParaRPr lang="en-AU" sz="1200" dirty="0"/>
          </a:p>
          <a:p>
            <a:pPr marL="285750" indent="-285750">
              <a:lnSpc>
                <a:spcPct val="100000"/>
              </a:lnSpc>
              <a:spcBef>
                <a:spcPts val="400"/>
              </a:spcBef>
              <a:buFont typeface="Arial,Sans-Serif" panose="020B0604020202020204" pitchFamily="34" charset="0"/>
              <a:buChar char="•"/>
            </a:pPr>
            <a:r>
              <a:rPr lang="en-AU" sz="1200" dirty="0">
                <a:latin typeface="Helvetica Light"/>
              </a:rPr>
              <a:t>A well-connected path network brings economic benefits by attracting local users and regional and interstate visitors to the area. Increased visitation encourages spending in local businesses.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1123153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a:xfrm>
            <a:off x="969690" y="548008"/>
            <a:ext cx="10515600" cy="1148053"/>
          </a:xfrm>
        </p:spPr>
        <p:txBody>
          <a:bodyPr>
            <a:normAutofit/>
          </a:bodyPr>
          <a:lstStyle/>
          <a:p>
            <a:pPr algn="r" rtl="1"/>
            <a:r>
              <a:rPr lang="x-none" b="1" i="0" u="none" baseline="0"/>
              <a:t>مواردی ره که باید در نظر بگیریم</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gn="r" rtl="1">
              <a:lnSpc>
                <a:spcPct val="120000"/>
              </a:lnSpc>
              <a:spcBef>
                <a:spcPts val="400"/>
              </a:spcBef>
              <a:spcAft>
                <a:spcPts val="600"/>
              </a:spcAft>
            </a:pPr>
            <a:r>
              <a:rPr lang="x-none" sz="1400" b="1" i="0" u="none" baseline="0" dirty="0">
                <a:latin typeface="Helvetica Light"/>
              </a:rPr>
              <a:t>از چه راه هایی میشه ترانسپورت ره بلدی همه در شهر کیسی قابل دسترسی و مقرون به صرفه کد؟ </a:t>
            </a:r>
            <a:endParaRPr lang="x-none" b="1" dirty="0"/>
          </a:p>
          <a:p>
            <a:pPr marL="285750" indent="-285750" algn="r" rtl="1">
              <a:lnSpc>
                <a:spcPct val="100000"/>
              </a:lnSpc>
              <a:spcBef>
                <a:spcPts val="400"/>
              </a:spcBef>
              <a:buFont typeface="Arial,Sans-Serif" panose="020B0604020202020204" pitchFamily="34" charset="0"/>
              <a:buChar char="•"/>
            </a:pPr>
            <a:r>
              <a:rPr lang="x-none" sz="1200" b="0" i="0" u="none" baseline="0" dirty="0">
                <a:latin typeface="Helvetica Light"/>
              </a:rPr>
              <a:t>مشوره قبلی ای تشویش ها ره مشخص کده.</a:t>
            </a:r>
          </a:p>
          <a:p>
            <a:pPr marL="675005" lvl="1" indent="-171450" algn="r" rtl="1">
              <a:lnSpc>
                <a:spcPct val="100000"/>
              </a:lnSpc>
              <a:spcBef>
                <a:spcPts val="400"/>
              </a:spcBef>
              <a:buChar char="•"/>
            </a:pPr>
            <a:r>
              <a:rPr lang="x-none" sz="1200" b="0" i="0" u="none" baseline="0" dirty="0">
                <a:latin typeface="Helvetica Light"/>
              </a:rPr>
              <a:t>فرصت های محدود ترانسپورت عمومی بلدی کاهش فشار در بزرگراه Gippsland شمالی</a:t>
            </a:r>
          </a:p>
          <a:p>
            <a:pPr marL="675005" lvl="1" indent="-171450" algn="r" rtl="1">
              <a:lnSpc>
                <a:spcPct val="100000"/>
              </a:lnSpc>
              <a:spcBef>
                <a:spcPts val="400"/>
              </a:spcBef>
              <a:buFont typeface="Arial" panose="020B0604020202020204" pitchFamily="34" charset="0"/>
              <a:buChar char="•"/>
            </a:pPr>
            <a:r>
              <a:rPr lang="x-none" sz="1200" b="0" i="0" u="none" baseline="0" dirty="0">
                <a:latin typeface="Helvetica Light"/>
              </a:rPr>
              <a:t>پارکنگ ناکافی در دسترسی به استیشن های خط آهن بلدی مسافران</a:t>
            </a:r>
          </a:p>
          <a:p>
            <a:pPr marL="675005" lvl="1" indent="-171450" algn="r" rtl="1">
              <a:lnSpc>
                <a:spcPct val="100000"/>
              </a:lnSpc>
              <a:spcBef>
                <a:spcPts val="400"/>
              </a:spcBef>
              <a:buFont typeface="Arial" panose="020B0604020202020204" pitchFamily="34" charset="0"/>
              <a:buChar char="•"/>
            </a:pPr>
            <a:r>
              <a:rPr lang="x-none" sz="1200" b="0" i="0" u="none" baseline="0" dirty="0">
                <a:latin typeface="Helvetica Light"/>
              </a:rPr>
              <a:t>رسیدن به اطراف کیسی می تانه چالش برانگیز باشه. مشکلات ترانسپورتی در مشوره قبلی مشخص شده.</a:t>
            </a:r>
            <a:endParaRPr lang="x-none" sz="1200" dirty="0">
              <a:latin typeface="Helvetica Light"/>
            </a:endParaRPr>
          </a:p>
          <a:p>
            <a:pPr marL="285750" indent="-285750" algn="r" rtl="1">
              <a:lnSpc>
                <a:spcPct val="100000"/>
              </a:lnSpc>
              <a:spcBef>
                <a:spcPts val="400"/>
              </a:spcBef>
              <a:buFont typeface="Arial,Sans-Serif" panose="020B0604020202020204" pitchFamily="34" charset="0"/>
              <a:buChar char="•"/>
            </a:pPr>
            <a:r>
              <a:rPr lang="x-none" sz="1200" b="0" i="0" u="none" baseline="0" dirty="0">
                <a:latin typeface="Helvetica Light"/>
              </a:rPr>
              <a:t>نتایج تحقیق اخیر ترانسپورت عمومی بلدی کیسی نشان داده:</a:t>
            </a:r>
          </a:p>
          <a:p>
            <a:pPr marL="789305"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حتی اگر مناطق شهر کیسی از نظر جمعیتی زیاد شه، اما استفاده از وسایل ترانسپورت عمومی بلدی دسترسی به خدمات ضروری مخصوصا کرنبورن شرقی و کلاید شمالی ضعیف است</a:t>
            </a:r>
            <a:endParaRPr lang="x-none" sz="1200" dirty="0"/>
          </a:p>
          <a:p>
            <a:pPr marL="789305"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هامپتون پارک و کرنبورن ترانسپورت عمومی معقول درن اما هنو میتانه پیشرفت های بیشتر کنه</a:t>
            </a:r>
          </a:p>
          <a:p>
            <a:pPr marL="789305"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حومه های رشد یافته کیسی از دستیابی به یک محله 20 دقیقه ای که "طرح ملبورن" هدف آن ره تعیین کده است فاصله زیادی دره.</a:t>
            </a:r>
            <a:endParaRPr lang="x-none" sz="1200" dirty="0"/>
          </a:p>
          <a:p>
            <a:pPr marL="789305"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تعداد زیادی ایستگاه ترانسپورت عمومی در کیسی وجود دره، اما این به یک سرویس ترانسپورت عمومی موثر بلدی ساکنان کیسی با اتصال و فرکانس در بسیاری از مناطق تبدیل نموشه.</a:t>
            </a:r>
            <a:endParaRPr lang="x-none" sz="1200" dirty="0"/>
          </a:p>
          <a:p>
            <a:pPr marL="285750" indent="-285750" algn="r" rtl="1">
              <a:lnSpc>
                <a:spcPct val="100000"/>
              </a:lnSpc>
              <a:spcBef>
                <a:spcPts val="400"/>
              </a:spcBef>
              <a:buFont typeface="Arial,Sans-Serif" panose="020B0604020202020204" pitchFamily="34" charset="0"/>
              <a:buChar char="•"/>
            </a:pPr>
            <a:endParaRPr lang="x-none" sz="1100" dirty="0"/>
          </a:p>
          <a:p>
            <a:pPr marL="285750" indent="-285750" algn="r" rtl="1">
              <a:lnSpc>
                <a:spcPct val="100000"/>
              </a:lnSpc>
              <a:spcBef>
                <a:spcPts val="400"/>
              </a:spcBef>
              <a:buFont typeface="Arial,Sans-Serif" panose="020B0604020202020204" pitchFamily="34" charset="0"/>
              <a:buChar char="•"/>
            </a:pPr>
            <a:endParaRPr lang="x-none" sz="1100" dirty="0"/>
          </a:p>
          <a:p>
            <a:pPr marL="285750" indent="-285750" algn="r" rtl="1">
              <a:lnSpc>
                <a:spcPct val="100000"/>
              </a:lnSpc>
              <a:spcBef>
                <a:spcPts val="400"/>
              </a:spcBef>
              <a:buFont typeface="Arial,Sans-Serif" panose="020B0604020202020204" pitchFamily="34" charset="0"/>
              <a:buChar char="•"/>
            </a:pPr>
            <a:endParaRPr lang="x-none" sz="1100" dirty="0"/>
          </a:p>
          <a:p>
            <a:endParaRPr lang="x-none" sz="1100" dirty="0"/>
          </a:p>
        </p:txBody>
      </p:sp>
      <p:sp>
        <p:nvSpPr>
          <p:cNvPr id="4"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gn="r" rtl="1"/>
            <a:r>
              <a:rPr lang="x-none" sz="1400" b="1" i="0" u="none" baseline="0" dirty="0">
                <a:latin typeface="Helvetica Light"/>
              </a:rPr>
              <a:t>کیسی چی طو می تانه از حالت های فعال تر بلدی گردش مثل پیاده روی یا بایسکل سواری حمایت مونه؟</a:t>
            </a:r>
          </a:p>
          <a:p>
            <a:pPr marL="285750" indent="-285750" algn="r" rtl="1">
              <a:lnSpc>
                <a:spcPct val="100000"/>
              </a:lnSpc>
              <a:spcBef>
                <a:spcPts val="0"/>
              </a:spcBef>
              <a:buFont typeface="Arial" panose="020B0604020202020204" pitchFamily="34" charset="0"/>
              <a:buChar char="•"/>
            </a:pPr>
            <a:endParaRPr lang="x-none" sz="1100" dirty="0">
              <a:latin typeface="Helvetica Light"/>
            </a:endParaRPr>
          </a:p>
          <a:p>
            <a:pPr marL="285750" indent="-285750" algn="r" rtl="1">
              <a:lnSpc>
                <a:spcPct val="100000"/>
              </a:lnSpc>
              <a:spcBef>
                <a:spcPts val="400"/>
              </a:spcBef>
              <a:buFont typeface="Arial" panose="020B0604020202020204" pitchFamily="34" charset="0"/>
              <a:buChar char="•"/>
            </a:pPr>
            <a:r>
              <a:rPr lang="x-none" sz="1200" b="0" i="0" u="none" baseline="0" dirty="0">
                <a:latin typeface="Helvetica Light"/>
              </a:rPr>
              <a:t>از "ستراتیژی پیاده روی و سواری" کیسی اطلاع درین؟  خیلی خوبه اگر بتنین این سند ره به اشتراک بگذرین و قبل از پاسخ به این سوال آن ره در نظر بگیرین.</a:t>
            </a:r>
            <a:endParaRPr lang="x-none" sz="1200" dirty="0"/>
          </a:p>
          <a:p>
            <a:pPr algn="r" rtl="1">
              <a:lnSpc>
                <a:spcPct val="100000"/>
              </a:lnSpc>
              <a:spcBef>
                <a:spcPts val="400"/>
              </a:spcBef>
            </a:pPr>
            <a:r>
              <a:rPr lang="x-none" sz="1200" b="0" i="0" u="none" baseline="0" dirty="0">
                <a:latin typeface="Helvetica Light"/>
                <a:hlinkClick r:id="rId2"/>
              </a:rPr>
              <a:t>https://www.casey.vic.gov.au/sites/default/files/2019-12/Walk%20and%20Ride%20Strategy.pdf</a:t>
            </a:r>
            <a:endParaRPr lang="x-none" sz="1200" dirty="0"/>
          </a:p>
          <a:p>
            <a:pPr marL="285750" indent="-285750" algn="r" rtl="1">
              <a:lnSpc>
                <a:spcPct val="100000"/>
              </a:lnSpc>
              <a:spcBef>
                <a:spcPts val="400"/>
              </a:spcBef>
              <a:buFont typeface="Arial" panose="020B0604020202020204" pitchFamily="34" charset="0"/>
              <a:buChar char="•"/>
            </a:pPr>
            <a:endParaRPr lang="x-none" sz="1200" dirty="0"/>
          </a:p>
          <a:p>
            <a:pPr marL="285750" indent="-285750" algn="r" rtl="1">
              <a:lnSpc>
                <a:spcPct val="100000"/>
              </a:lnSpc>
              <a:spcBef>
                <a:spcPts val="400"/>
              </a:spcBef>
              <a:buFont typeface="Arial" panose="020B0604020202020204" pitchFamily="34" charset="0"/>
              <a:buChar char="•"/>
            </a:pPr>
            <a:r>
              <a:rPr lang="x-none" sz="1200" b="0" i="0" u="none" baseline="0" dirty="0">
                <a:latin typeface="Helvetica Light"/>
              </a:rPr>
              <a:t>از نظر صحت و سلامت در شهر کیسی؛ 25.2% از ساکنان کیسی به عنوان افراد چاق طبقه بندی موشه، 29.1% دارای اضافه وزن استن </a:t>
            </a:r>
            <a:r>
              <a:rPr lang="fa-IR" sz="1200" b="0" i="0" u="none" baseline="0" dirty="0">
                <a:latin typeface="Helvetica Light"/>
              </a:rPr>
              <a:t>(</a:t>
            </a:r>
            <a:r>
              <a:rPr lang="x-none" sz="1200" b="0" i="0" u="none" baseline="0" dirty="0">
                <a:latin typeface="Helvetica Light"/>
              </a:rPr>
              <a:t>سروی صحت نفوس ویکتوریا 2014</a:t>
            </a:r>
            <a:r>
              <a:rPr lang="fa-IR" sz="1200" b="0" i="0" u="none" baseline="0" dirty="0">
                <a:latin typeface="Helvetica Light"/>
              </a:rPr>
              <a:t>)</a:t>
            </a:r>
            <a:r>
              <a:rPr lang="x-none" sz="1200" b="0" i="0" u="none" baseline="0" dirty="0">
                <a:latin typeface="Helvetica Light"/>
              </a:rPr>
              <a:t>، 21.9% یا یک نفر در هر 5 نفر در هفته کمتر از 30 دقیقه فعالیت بدنی انجام میدین و مشوره قبلی حمایت قاطعانه از پیاده روی و بایسکل سواری ره در سرتاسر کیسی پیشنهاد مونه</a:t>
            </a:r>
            <a:endParaRPr lang="x-none" sz="1200" dirty="0"/>
          </a:p>
          <a:p>
            <a:pPr marL="285750" indent="-285750" algn="r" rtl="1">
              <a:lnSpc>
                <a:spcPct val="100000"/>
              </a:lnSpc>
              <a:spcBef>
                <a:spcPts val="400"/>
              </a:spcBef>
              <a:buFont typeface="Arial,Sans-Serif" panose="020B0604020202020204" pitchFamily="34" charset="0"/>
              <a:buChar char="•"/>
            </a:pPr>
            <a:r>
              <a:rPr lang="x-none" sz="1200" b="0" i="0" u="none" baseline="0" dirty="0">
                <a:latin typeface="Helvetica Light"/>
              </a:rPr>
              <a:t>یک شبکه مسیر متصل با جذب کاربران محلی و بازدیدکنندگان منطقه ای و بین ایالتی به منطقه مزایای اقتصادی به همراه دره. افزایش بازدید باعث خرج در مشاغل محلی موشه. </a:t>
            </a:r>
          </a:p>
          <a:p>
            <a:pPr marL="285750" indent="-285750" algn="r" rtl="1">
              <a:lnSpc>
                <a:spcPct val="100000"/>
              </a:lnSpc>
              <a:spcBef>
                <a:spcPts val="0"/>
              </a:spcBef>
              <a:buFont typeface="Arial,Sans-Serif" panose="020B0604020202020204" pitchFamily="34" charset="0"/>
              <a:buChar char="•"/>
            </a:pPr>
            <a:endParaRPr lang="x-none" sz="1100" dirty="0"/>
          </a:p>
          <a:p>
            <a:endParaRPr lang="x-none" dirty="0"/>
          </a:p>
        </p:txBody>
      </p:sp>
    </p:spTree>
    <p:extLst>
      <p:ext uri="{BB962C8B-B14F-4D97-AF65-F5344CB8AC3E}">
        <p14:creationId xmlns:p14="http://schemas.microsoft.com/office/powerpoint/2010/main" val="1401974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LOOKING AFTER THE PLACE</a:t>
            </a:r>
          </a:p>
          <a:p>
            <a:pPr>
              <a:lnSpc>
                <a:spcPct val="120000"/>
              </a:lnSpc>
              <a:spcBef>
                <a:spcPts val="400"/>
              </a:spcBef>
              <a:spcAft>
                <a:spcPts val="600"/>
              </a:spcAft>
            </a:pPr>
            <a:r>
              <a:rPr lang="en-US" sz="1400"/>
              <a:t>Looking after the place is about creating a sustainable, healthy, and pleasant environment that we can proudly pass on to our children and future generations.</a:t>
            </a:r>
            <a:r>
              <a:rPr lang="en-US" sz="1400" i="1"/>
              <a:t> </a:t>
            </a:r>
            <a:endParaRPr lang="en-GB" sz="1400"/>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a:p>
            <a:pPr marL="457200" indent="-457200" fontAlgn="base">
              <a:buFont typeface="+mj-lt"/>
              <a:buAutoNum type="arabicPeriod" startAt="9"/>
            </a:pPr>
            <a:endParaRPr lang="en-US" sz="1400"/>
          </a:p>
          <a:p>
            <a:pPr marL="457200" indent="-457200" fontAlgn="base">
              <a:buFont typeface="+mj-lt"/>
              <a:buAutoNum type="arabicPeriod" startAt="9"/>
            </a:pPr>
            <a:r>
              <a:rPr lang="en-US" sz="1400"/>
              <a:t>How can we better prepare for more frequent extreme weather events, such as severe storms and bushfires over the coming years and decades?</a:t>
            </a:r>
            <a:endParaRPr lang="en-GB" sz="1400"/>
          </a:p>
        </p:txBody>
      </p:sp>
    </p:spTree>
    <p:extLst>
      <p:ext uri="{BB962C8B-B14F-4D97-AF65-F5344CB8AC3E}">
        <p14:creationId xmlns:p14="http://schemas.microsoft.com/office/powerpoint/2010/main" val="2234641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pPr algn="r" rtl="1"/>
            <a:r>
              <a:rPr lang="x-none" b="1" i="0" u="none" baseline="0"/>
              <a:t>سوالات</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gn="r" rtl="1">
              <a:lnSpc>
                <a:spcPct val="120000"/>
              </a:lnSpc>
              <a:spcBef>
                <a:spcPts val="400"/>
              </a:spcBef>
              <a:spcAft>
                <a:spcPts val="600"/>
              </a:spcAft>
            </a:pPr>
            <a:r>
              <a:rPr lang="x-none" sz="1600" b="1" i="0" u="none" baseline="0">
                <a:solidFill>
                  <a:schemeClr val="accent2"/>
                </a:solidFill>
                <a:latin typeface="Gotham Black" panose="02000603030000020004" pitchFamily="2" charset="77"/>
                <a:ea typeface="+mj-ea"/>
                <a:cs typeface="+mj-cs"/>
              </a:rPr>
              <a:t>مراقبت از مکان</a:t>
            </a:r>
          </a:p>
          <a:p>
            <a:pPr algn="r" rtl="1">
              <a:lnSpc>
                <a:spcPct val="120000"/>
              </a:lnSpc>
              <a:spcBef>
                <a:spcPts val="400"/>
              </a:spcBef>
              <a:spcAft>
                <a:spcPts val="600"/>
              </a:spcAft>
            </a:pPr>
            <a:r>
              <a:rPr lang="x-none" sz="1400" b="0" i="0" u="none" baseline="0"/>
              <a:t>مراقبت از مکان در مورد ایجاد یک ماحول دوامدار، سالم و دلپذیر است که بتنیم با افتخار آن ره بلدی فرزندان تان و نسل های آینده منتقل مونیم.</a:t>
            </a:r>
            <a:r>
              <a:rPr lang="x-none" sz="1400" b="0" i="1" u="none" baseline="0"/>
              <a:t> </a:t>
            </a:r>
            <a:endParaRPr lang="x-none" sz="1400"/>
          </a:p>
          <a:p>
            <a:pPr marL="342900" indent="-342900" algn="r" rtl="1">
              <a:lnSpc>
                <a:spcPct val="120000"/>
              </a:lnSpc>
              <a:spcBef>
                <a:spcPts val="400"/>
              </a:spcBef>
              <a:spcAft>
                <a:spcPts val="600"/>
              </a:spcAft>
              <a:buFont typeface="+mj-lt"/>
              <a:buAutoNum type="arabicPeriod"/>
            </a:pPr>
            <a:endParaRPr lang="x-none" sz="1400"/>
          </a:p>
          <a:p>
            <a:pPr marL="457200" indent="-457200" algn="r" rtl="1" fontAlgn="base">
              <a:buFont typeface="+mj-lt"/>
              <a:buAutoNum type="arabicPeriod" startAt="9"/>
            </a:pPr>
            <a:r>
              <a:rPr lang="x-none" sz="1400" b="0" i="0" u="none" baseline="0"/>
              <a:t>چه کاری کده میتانیم تا اطمینان حاصل مونیم که بلدی جمعیت کیسی که به سرعت در حال رشده، یک ماحول پاک، منظم و محفوظ دشته بشیم؟​</a:t>
            </a:r>
          </a:p>
          <a:p>
            <a:pPr marL="457200" indent="-457200" algn="r" rtl="1" fontAlgn="base">
              <a:buFont typeface="+mj-lt"/>
              <a:buAutoNum type="arabicPeriod" startAt="9"/>
            </a:pPr>
            <a:endParaRPr lang="x-none" sz="1400"/>
          </a:p>
          <a:p>
            <a:pPr marL="457200" indent="-457200" algn="r" rtl="1" fontAlgn="base">
              <a:buFont typeface="+mj-lt"/>
              <a:buAutoNum type="arabicPeriod" startAt="9"/>
            </a:pPr>
            <a:r>
              <a:rPr lang="x-none" sz="1400" b="0" i="0" u="none" baseline="0"/>
              <a:t>چی طو میتنیم بلدی واقعات شدید اقلیمی، مانند طوفان های شدید و آتش سوزی ها طی سال ها و دهه های آینده، آمادگی بیشتری دشته بشیم؟</a:t>
            </a:r>
            <a:endParaRPr lang="x-none" sz="1400"/>
          </a:p>
        </p:txBody>
      </p:sp>
    </p:spTree>
    <p:extLst>
      <p:ext uri="{BB962C8B-B14F-4D97-AF65-F5344CB8AC3E}">
        <p14:creationId xmlns:p14="http://schemas.microsoft.com/office/powerpoint/2010/main" val="998346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en-GB" sz="1400" b="1" dirty="0">
                <a:latin typeface="Times New Roman" pitchFamily="18" charset="0"/>
                <a:cs typeface="Times New Roman" pitchFamily="18" charset="0"/>
              </a:rPr>
              <a:t>What can we do to ensure we have a clean, well-maintained and safe environment for our rapidly growing Casey population?</a:t>
            </a:r>
            <a:r>
              <a:rPr lang="en-US" sz="1400" b="1" dirty="0">
                <a:latin typeface="Times New Roman" pitchFamily="18" charset="0"/>
                <a:cs typeface="Times New Roman" pitchFamily="18" charset="0"/>
              </a:rPr>
              <a:t> </a:t>
            </a:r>
          </a:p>
          <a:p>
            <a:pPr marL="285333"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Previous consultation has identified that almost everyone surveyed (93%) believes that it is important for Council to have a plan to work towards becoming a more environmentally sustainable community</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Casey has only 7% remnant vegetation cover</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92% of Casey residents surveyed said it is important for them to have easy access to nature reserves</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Waste service surveys consistently show very high (above 90%) community satisfaction with kerb side services, whilst it has been found that 26% of waste placed in the bin that goes to the landfill contains recyclable material</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Promoting recycling and planting more indigenous trees were seen as the largest steps community can take towards improving their environment footprint</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The following Casey strategies are worth a read: </a:t>
            </a: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Rethink your Waste' </a:t>
            </a:r>
            <a:r>
              <a:rPr lang="en-AU" sz="1200" dirty="0">
                <a:latin typeface="Times New Roman" pitchFamily="18" charset="0"/>
                <a:cs typeface="Times New Roman" pitchFamily="18" charset="0"/>
                <a:hlinkClick r:id="rId2"/>
              </a:rPr>
              <a:t>https://www.casey.vic.gov.au/sites/default/public/2018-10/Rethink-you-Waste-Strategy-2016_2022.pdf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Emissions Management Plan </a:t>
            </a:r>
            <a:r>
              <a:rPr lang="en-AU" sz="1200" dirty="0">
                <a:latin typeface="Times New Roman" pitchFamily="18" charset="0"/>
                <a:cs typeface="Times New Roman" pitchFamily="18" charset="0"/>
                <a:hlinkClick r:id="rId3"/>
              </a:rPr>
              <a:t>https://www.casey.vic.gov.au/sites/default/files/2018-09/Emissions-Management-Plan-2018-22-Attachment-A.pdf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Biodiversity Strategy </a:t>
            </a:r>
            <a:r>
              <a:rPr lang="en-AU" sz="1200" dirty="0">
                <a:latin typeface="Times New Roman" pitchFamily="18" charset="0"/>
                <a:cs typeface="Times New Roman" pitchFamily="18" charset="0"/>
                <a:hlinkClick r:id="rId4"/>
              </a:rPr>
              <a:t>https://www.casey.vic.gov.au/sites/default/files/2018-09/Casey-s-Biodiversity-Strategy-15-05-2018%20%281%29.pdf</a:t>
            </a:r>
            <a:endParaRPr lang="en-AU" sz="1200" dirty="0">
              <a:latin typeface="Times New Roman" pitchFamily="18" charset="0"/>
              <a:cs typeface="Times New Roman" pitchFamily="18" charset="0"/>
            </a:endParaRPr>
          </a:p>
          <a:p>
            <a:pPr marL="789722" lvl="1"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endParaRPr lang="en-US" sz="1100" dirty="0">
              <a:latin typeface="Times New Roman" pitchFamily="18" charset="0"/>
              <a:cs typeface="Times New Roman" pitchFamily="18" charset="0"/>
            </a:endParaRPr>
          </a:p>
        </p:txBody>
      </p:sp>
      <p:sp>
        <p:nvSpPr>
          <p:cNvPr id="9"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en-US" dirty="0"/>
              <a:t>Things to consider</a:t>
            </a:r>
          </a:p>
        </p:txBody>
      </p:sp>
    </p:spTree>
    <p:extLst>
      <p:ext uri="{BB962C8B-B14F-4D97-AF65-F5344CB8AC3E}">
        <p14:creationId xmlns:p14="http://schemas.microsoft.com/office/powerpoint/2010/main" val="3739113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pPr algn="r" rtl="1"/>
            <a:r>
              <a:rPr lang="x-none" sz="1400" b="1" i="0" u="none" baseline="0" dirty="0">
                <a:latin typeface="Helvetica Light"/>
              </a:rPr>
              <a:t>چه کاری کده میتانیم تا اطمینان حاصل مونیم که بلدی جمعیت کیسی که به سرعت در حال رشده، یک ماحول پاک، منظم و محفوظ دشته بشیم؟ </a:t>
            </a:r>
          </a:p>
          <a:p>
            <a:pPr marL="285333" indent="-171450" algn="r" rtl="1">
              <a:lnSpc>
                <a:spcPct val="100000"/>
              </a:lnSpc>
              <a:spcBef>
                <a:spcPts val="400"/>
              </a:spcBef>
              <a:buFont typeface="Arial,Sans-Serif" panose="020B0604020202020204" pitchFamily="34" charset="0"/>
              <a:buChar char="•"/>
            </a:pPr>
            <a:r>
              <a:rPr lang="x-none" sz="1200" b="0" i="0" u="none" baseline="0" dirty="0">
                <a:latin typeface="Helvetica Light"/>
              </a:rPr>
              <a:t>مشوره قبلی مشخص کده که تقریباً همه افراد مورد بررسی (93%) معتقدند که بلدی شورا داشتن برنامه ای بلدی کار بلدی تبدیل شدن به یک جامعه دوامدار از نظر ماحول زیست مهمه</a:t>
            </a:r>
          </a:p>
          <a:p>
            <a:pPr marL="285333"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کیسی تنها 7% فبصد پوشش گیاهی متباقی ده</a:t>
            </a:r>
          </a:p>
          <a:p>
            <a:pPr marL="285333"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92%از ساکنان کیسی در سروی اظهار کدن که دسترسی آسان به ذخایر طبیعی بلدی آنها مهمه</a:t>
            </a:r>
          </a:p>
          <a:p>
            <a:pPr marL="285333"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سروی های خدمات ضایعات طرز دوامدار رضایت جامعه از خدمات جانبی محدود ره بسیار بالا</a:t>
            </a:r>
            <a:r>
              <a:rPr lang="fa-IR" sz="1200" b="0" i="0" u="none" baseline="0" dirty="0">
                <a:latin typeface="Helvetica Light"/>
              </a:rPr>
              <a:t>(</a:t>
            </a:r>
            <a:r>
              <a:rPr lang="x-none" sz="1200" b="0" i="0" u="none" baseline="0" dirty="0">
                <a:latin typeface="Helvetica Light"/>
              </a:rPr>
              <a:t>بیش از 90% </a:t>
            </a:r>
            <a:r>
              <a:rPr lang="fa-IR" sz="1200" b="0" i="0" u="none" baseline="0" dirty="0">
                <a:latin typeface="Helvetica Light"/>
              </a:rPr>
              <a:t>) </a:t>
            </a:r>
            <a:r>
              <a:rPr lang="x-none" sz="1200" b="0" i="0" u="none" baseline="0" dirty="0">
                <a:latin typeface="Helvetica Light"/>
              </a:rPr>
              <a:t>نشان میدیه، در حالی که مشخص شده که 26% کثافات قرار داده شده در سطل آشغال که به محل دفن کثافات قرار میره حاوی مواد قابل بازیافته</a:t>
            </a:r>
          </a:p>
          <a:p>
            <a:pPr marL="285333"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ترویج بازیافت و کاشت درختان بومی کلانترین کاره که جامعه می تانه بلدی بهبود اثرات ماحول تان انجام بدیه</a:t>
            </a:r>
          </a:p>
          <a:p>
            <a:pPr marL="285333" lvl="1"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ستراتیژی های کیسی زیر ارزش خواندن ره دره: </a:t>
            </a:r>
          </a:p>
          <a:p>
            <a:pPr marL="789304" lvl="2"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درباره ضایعات خو تجدید نظر کنین </a:t>
            </a:r>
            <a:r>
              <a:rPr lang="x-none" sz="1200" b="0" i="0" u="none" baseline="0" dirty="0">
                <a:latin typeface="Helvetica Light"/>
                <a:hlinkClick r:id="rId2"/>
              </a:rPr>
              <a:t>https://www.casey.vic.gov.au/sites/default/public/2018-10/Rethink-you-Waste-Strategy-2016_2022.pdf</a:t>
            </a:r>
            <a:endParaRPr lang="x-none" sz="1200" dirty="0">
              <a:latin typeface="Helvetica Light"/>
            </a:endParaRPr>
          </a:p>
          <a:p>
            <a:pPr marL="789304" lvl="2" indent="-171450" algn="r" rtl="1">
              <a:lnSpc>
                <a:spcPct val="100000"/>
              </a:lnSpc>
              <a:spcBef>
                <a:spcPts val="400"/>
              </a:spcBef>
              <a:buFont typeface="Arial,Sans-Serif" panose="020B0604020202020204" pitchFamily="34" charset="0"/>
              <a:buChar char="•"/>
            </a:pPr>
            <a:r>
              <a:rPr lang="x-none" sz="1200" b="0" i="0" u="none" baseline="0" dirty="0">
                <a:latin typeface="Helvetica Light"/>
              </a:rPr>
              <a:t>پلان مدیریت نشرات </a:t>
            </a:r>
            <a:r>
              <a:rPr lang="x-none" sz="1200" b="0" i="0" u="none" baseline="0" dirty="0">
                <a:latin typeface="Helvetica Light"/>
                <a:hlinkClick r:id="rId3"/>
              </a:rPr>
              <a:t>https://www.casey.vic.gov.au/sites/default/files/2018-09/Emissions-Management-Plan-2018-22-Attachment-A.pdf</a:t>
            </a:r>
            <a:endParaRPr lang="x-none" sz="1200" dirty="0"/>
          </a:p>
          <a:p>
            <a:pPr marL="789304" lvl="2" indent="-171450" algn="r" rtl="1">
              <a:lnSpc>
                <a:spcPct val="100000"/>
              </a:lnSpc>
              <a:spcBef>
                <a:spcPts val="400"/>
              </a:spcBef>
              <a:buFont typeface="Arial,Sans-Serif" panose="020B0604020202020204" pitchFamily="34" charset="0"/>
              <a:buChar char="•"/>
            </a:pPr>
            <a:r>
              <a:rPr lang="x-none" sz="1200" b="0" i="0" u="none" baseline="0" dirty="0">
                <a:latin typeface="Helvetica Light"/>
              </a:rPr>
              <a:t>ستراتیژی تنوع زیستی </a:t>
            </a:r>
            <a:r>
              <a:rPr lang="x-none" sz="1200" b="0" i="0" u="none" baseline="0" dirty="0">
                <a:latin typeface="Helvetica Light"/>
                <a:hlinkClick r:id="rId4"/>
              </a:rPr>
              <a:t>https://www.casey.vic.gov.au/sites/default/files/2018-09/Casey-s-Biodiversity-Strategy-15-05-2018%20%281%29.pdf</a:t>
            </a:r>
            <a:endParaRPr lang="x-none" sz="1200" dirty="0"/>
          </a:p>
          <a:p>
            <a:pPr marL="789722" lvl="1" indent="-285750" algn="r" rtl="1">
              <a:lnSpc>
                <a:spcPct val="100000"/>
              </a:lnSpc>
              <a:spcBef>
                <a:spcPts val="0"/>
              </a:spcBef>
              <a:buFont typeface="Arial,Sans-Serif" panose="020B0604020202020204" pitchFamily="34" charset="0"/>
              <a:buChar char="•"/>
            </a:pPr>
            <a:endParaRPr lang="x-none" sz="1200" dirty="0"/>
          </a:p>
          <a:p>
            <a:pPr marL="285750" indent="-285750" algn="r" rtl="1">
              <a:lnSpc>
                <a:spcPct val="100000"/>
              </a:lnSpc>
              <a:spcBef>
                <a:spcPts val="0"/>
              </a:spcBef>
              <a:buFont typeface="Arial,Sans-Serif" panose="020B0604020202020204" pitchFamily="34" charset="0"/>
              <a:buChar char="•"/>
            </a:pPr>
            <a:endParaRPr lang="x-none" sz="1200" dirty="0"/>
          </a:p>
          <a:p>
            <a:pPr marL="285750" indent="-285750" algn="r" rtl="1">
              <a:lnSpc>
                <a:spcPct val="100000"/>
              </a:lnSpc>
              <a:spcBef>
                <a:spcPts val="0"/>
              </a:spcBef>
              <a:buFont typeface="Arial,Sans-Serif" panose="020B0604020202020204" pitchFamily="34" charset="0"/>
              <a:buChar char="•"/>
            </a:pPr>
            <a:endParaRPr lang="x-none" sz="1100" dirty="0"/>
          </a:p>
          <a:p>
            <a:pPr marL="285750" indent="-285750" algn="r" rtl="1">
              <a:lnSpc>
                <a:spcPct val="100000"/>
              </a:lnSpc>
              <a:spcBef>
                <a:spcPts val="0"/>
              </a:spcBef>
              <a:buFont typeface="Arial,Sans-Serif" panose="020B0604020202020204" pitchFamily="34" charset="0"/>
              <a:buChar char="•"/>
            </a:pPr>
            <a:endParaRPr lang="x-none" sz="1100" dirty="0"/>
          </a:p>
          <a:p>
            <a:pPr marL="285750" indent="-285750" algn="r" rtl="1">
              <a:lnSpc>
                <a:spcPct val="100000"/>
              </a:lnSpc>
              <a:spcBef>
                <a:spcPts val="0"/>
              </a:spcBef>
              <a:buFont typeface="Arial,Sans-Serif" panose="020B0604020202020204" pitchFamily="34" charset="0"/>
              <a:buChar char="•"/>
            </a:pPr>
            <a:endParaRPr lang="x-none" sz="1100" dirty="0"/>
          </a:p>
          <a:p>
            <a:endParaRPr lang="x-none" sz="1100" dirty="0"/>
          </a:p>
        </p:txBody>
      </p:sp>
      <p:sp>
        <p:nvSpPr>
          <p:cNvPr id="3"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pPr algn="r" rtl="1"/>
            <a:r>
              <a:rPr lang="x-none" b="1" i="0" u="none" baseline="0"/>
              <a:t>مواردی ره که باید در نظر بگیریم</a:t>
            </a:r>
          </a:p>
        </p:txBody>
      </p:sp>
    </p:spTree>
    <p:extLst>
      <p:ext uri="{BB962C8B-B14F-4D97-AF65-F5344CB8AC3E}">
        <p14:creationId xmlns:p14="http://schemas.microsoft.com/office/powerpoint/2010/main" val="2852598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en-US" dirty="0">
                <a:solidFill>
                  <a:schemeClr val="accent2"/>
                </a:solidFill>
              </a:rPr>
              <a:t>Things to consider</a:t>
            </a:r>
          </a:p>
        </p:txBody>
      </p:sp>
      <p:sp>
        <p:nvSpPr>
          <p:cNvPr id="5"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US" sz="1400" b="1" dirty="0">
                <a:latin typeface="Helvetica Light"/>
              </a:rPr>
              <a:t>How can we better prepare for more frequent extreme weather events, such as severe storms and bushfires over the coming years and decades?</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Casey is expected to be hotter and drier. This is due to the combination of higher temperatures, increased evaporation, and the reduction in annual rainfall. The drier landscape will result in an increased risk of bushfires.</a:t>
            </a:r>
            <a:endParaRPr lang="en-GB" sz="1200" dirty="0"/>
          </a:p>
          <a:p>
            <a:pPr marL="285750" indent="-285750">
              <a:lnSpc>
                <a:spcPct val="100000"/>
              </a:lnSpc>
              <a:spcBef>
                <a:spcPts val="400"/>
              </a:spcBef>
              <a:buChar char="•"/>
            </a:pPr>
            <a:r>
              <a:rPr lang="en-AU" sz="1200" dirty="0">
                <a:latin typeface="Helvetica Light"/>
              </a:rPr>
              <a:t>Impacts from this include increased demand for emergency response, medical assistance and recovery; impacts on public facilities including schools, reserves and parks; and health impacts from decreased air quality.</a:t>
            </a: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The CSIRO predicts rainfall will decrease by 8% in 2030 and 23% by 2070.</a:t>
            </a:r>
          </a:p>
          <a:p>
            <a:pPr marL="285750" indent="-285750">
              <a:lnSpc>
                <a:spcPct val="100000"/>
              </a:lnSpc>
              <a:spcBef>
                <a:spcPts val="400"/>
              </a:spcBef>
              <a:buChar char="•"/>
            </a:pPr>
            <a:r>
              <a:rPr lang="en-AU" sz="1200" dirty="0">
                <a:latin typeface="Helvetica Light"/>
              </a:rPr>
              <a:t>Although there will be less average rainfall, when it does rain, storm events are likely to be more extreme. Increased rainfall intensity may cause flash flooding and the strength and frequency of wind is also expected to increase.</a:t>
            </a:r>
          </a:p>
          <a:p>
            <a:pPr marL="285750" indent="-285750">
              <a:lnSpc>
                <a:spcPct val="100000"/>
              </a:lnSpc>
              <a:spcBef>
                <a:spcPts val="400"/>
              </a:spcBef>
              <a:buChar char="•"/>
            </a:pPr>
            <a:r>
              <a:rPr lang="en-AU" sz="1200" dirty="0">
                <a:latin typeface="Helvetica Light"/>
              </a:rPr>
              <a:t>Sea levels have already risen and this is projected to continue. The effects of sea level rise will be most pronounced during extreme tides and storm events when the effects of wind amplify the height and force of waves. Sea levels are predicted to rise up to 490mm in 2070.</a:t>
            </a:r>
            <a:endParaRPr lang="en-AU" sz="1200" dirty="0"/>
          </a:p>
          <a:p>
            <a:pPr marL="285750" indent="-285750">
              <a:lnSpc>
                <a:spcPct val="100000"/>
              </a:lnSpc>
              <a:spcBef>
                <a:spcPts val="400"/>
              </a:spcBef>
              <a:buChar char="•"/>
            </a:pPr>
            <a:r>
              <a:rPr lang="en-AU" sz="1200" dirty="0">
                <a:latin typeface="Helvetica Light"/>
              </a:rPr>
              <a:t>Impacts from sea level rise will be flooding in low-lying residential and commercial properties, damage or loss of beaches, coastal wetlands and foreshore reserves and their amenities, as well as negative impacts on businesses dependent on beach-related tourism.</a:t>
            </a:r>
            <a:endParaRPr lang="en-AU" sz="1200" dirty="0"/>
          </a:p>
          <a:p>
            <a:pPr marL="285750" indent="-285750">
              <a:lnSpc>
                <a:spcPct val="100000"/>
              </a:lnSpc>
              <a:spcBef>
                <a:spcPts val="400"/>
              </a:spcBef>
              <a:buChar char="•"/>
            </a:pPr>
            <a:r>
              <a:rPr lang="en-AU" sz="1200" dirty="0">
                <a:latin typeface="Helvetica Light"/>
              </a:rPr>
              <a:t>Action by individuals and the community can scale up and create a collective change to mitigate climate change. Some of the areas to consider are: improving household efficiency, understanding energy use, using sustainable transport such as bikes, reducing consumption and waste generation. </a:t>
            </a:r>
          </a:p>
          <a:p>
            <a:pPr marL="285750" indent="-285750">
              <a:lnSpc>
                <a:spcPct val="100000"/>
              </a:lnSpc>
              <a:spcBef>
                <a:spcPts val="400"/>
              </a:spcBef>
              <a:buChar char="•"/>
            </a:pPr>
            <a:r>
              <a:rPr lang="en-AU" sz="1200" dirty="0">
                <a:latin typeface="Helvetica Light"/>
              </a:rPr>
              <a:t>More information can be found •</a:t>
            </a:r>
            <a:r>
              <a:rPr lang="en-AU" sz="1200" dirty="0">
                <a:latin typeface="Helvetica Light"/>
                <a:hlinkClick r:id="rId2"/>
              </a:rPr>
              <a:t>https://www.seccca.org.au/</a:t>
            </a:r>
          </a:p>
          <a:p>
            <a:pPr>
              <a:lnSpc>
                <a:spcPct val="100000"/>
              </a:lnSpc>
              <a:spcBef>
                <a:spcPts val="400"/>
              </a:spcBef>
            </a:pPr>
            <a:r>
              <a:rPr lang="en-AU" sz="1200" dirty="0">
                <a:latin typeface="Helvetica Light"/>
              </a:rPr>
              <a:t>       and at </a:t>
            </a:r>
            <a:r>
              <a:rPr lang="en-AU" sz="1200" dirty="0">
                <a:latin typeface="Helvetica Light"/>
                <a:hlinkClick r:id="rId3"/>
              </a:rPr>
              <a:t>https://www.casey.vic.gov.au/sites/default/files-public/user-files/Waste%20%26%20environment/Guides/Climate_Change_booklet.pdf</a:t>
            </a:r>
            <a:r>
              <a:rPr lang="en-AU" sz="1200" dirty="0">
                <a:latin typeface="Helvetica Light"/>
              </a:rPr>
              <a:t> </a:t>
            </a:r>
            <a:endParaRPr lang="en-AU" sz="1200" dirty="0"/>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734335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pPr algn="r" rtl="1"/>
            <a:r>
              <a:rPr lang="x-none" b="1" i="0" u="none" baseline="0">
                <a:solidFill>
                  <a:schemeClr val="accent2"/>
                </a:solidFill>
              </a:rPr>
              <a:t>مواردی ره که باید در نظر بگیریم</a:t>
            </a:r>
          </a:p>
        </p:txBody>
      </p:sp>
      <p:sp>
        <p:nvSpPr>
          <p:cNvPr id="3"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gn="r" rtl="1"/>
            <a:r>
              <a:rPr lang="x-none" sz="1400" b="1" i="0" u="none" baseline="0">
                <a:latin typeface="Helvetica Light"/>
              </a:rPr>
              <a:t>چی طو میتنیم بلدی واقعات شدید اقلیمی، مانند طوفان های شدید و آتش سوزی ها طی سال ها و دهه های آینده، آمادگی بیشتری دشته بشیم؟</a:t>
            </a:r>
          </a:p>
          <a:p>
            <a:pPr marL="285750" indent="-285750" algn="r" rtl="1">
              <a:lnSpc>
                <a:spcPct val="100000"/>
              </a:lnSpc>
              <a:spcBef>
                <a:spcPts val="0"/>
              </a:spcBef>
              <a:buChar char="•"/>
            </a:pPr>
            <a:endParaRPr lang="x-none" sz="1100" dirty="0">
              <a:latin typeface="Helvetica Light"/>
            </a:endParaRPr>
          </a:p>
          <a:p>
            <a:pPr marL="285750" indent="-285750" algn="r" rtl="1">
              <a:lnSpc>
                <a:spcPct val="100000"/>
              </a:lnSpc>
              <a:spcBef>
                <a:spcPts val="400"/>
              </a:spcBef>
              <a:buFont typeface="Arial" panose="020B0604020202020204" pitchFamily="34" charset="0"/>
              <a:buChar char="•"/>
            </a:pPr>
            <a:r>
              <a:rPr lang="x-none" sz="1200" b="0" i="0" u="none" baseline="0">
                <a:latin typeface="Helvetica Light"/>
              </a:rPr>
              <a:t>انتظار موره کیسی گرمتر و خشک تر بشه. از خاطر ترکیب دمای بالاتر، افزایش تبخیر و کاهش بارندگی هر ساله. خشکی هوا خطر آتش سوزی نباتات را افزایش مده.</a:t>
            </a:r>
            <a:endParaRPr lang="x-none" sz="1200" dirty="0"/>
          </a:p>
          <a:p>
            <a:pPr marL="285750" indent="-285750" algn="r" rtl="1">
              <a:lnSpc>
                <a:spcPct val="100000"/>
              </a:lnSpc>
              <a:spcBef>
                <a:spcPts val="400"/>
              </a:spcBef>
              <a:buChar char="•"/>
            </a:pPr>
            <a:r>
              <a:rPr lang="x-none" sz="1200" b="0" i="0" u="none" baseline="0">
                <a:latin typeface="Helvetica Light"/>
              </a:rPr>
              <a:t>تأثیراتش باعث موشه تقاضا بلدی عکس العمل عاجلی ، کمک و بهبود صحی موشه. تأثیراتش بالای امکانات عمومی از جمله مکاتب، ذخایر و پارکها؛ و اثرات صحی ناشی از کاهش کیفیت هوا قابل ملاحظه یه.</a:t>
            </a:r>
            <a:endParaRPr lang="x-none" sz="1200" dirty="0"/>
          </a:p>
          <a:p>
            <a:pPr marL="285750" indent="-285750" algn="r" rtl="1">
              <a:lnSpc>
                <a:spcPct val="100000"/>
              </a:lnSpc>
              <a:spcBef>
                <a:spcPts val="400"/>
              </a:spcBef>
              <a:buFont typeface="Arial" panose="020B0604020202020204" pitchFamily="34" charset="0"/>
              <a:buChar char="•"/>
            </a:pPr>
            <a:r>
              <a:rPr lang="x-none" sz="1200" b="0" i="0" u="none" baseline="0">
                <a:latin typeface="Helvetica Light"/>
              </a:rPr>
              <a:t>CSIRO پیش بینی مونه که میزان بارندگی در سال 2030 8% و در سال 2070 23% کاهش پیدا مونه.</a:t>
            </a:r>
          </a:p>
          <a:p>
            <a:pPr marL="285750" indent="-285750" algn="r" rtl="1">
              <a:lnSpc>
                <a:spcPct val="100000"/>
              </a:lnSpc>
              <a:spcBef>
                <a:spcPts val="400"/>
              </a:spcBef>
              <a:buChar char="•"/>
            </a:pPr>
            <a:r>
              <a:rPr lang="x-none" sz="1200" b="0" i="0" u="none" baseline="0">
                <a:latin typeface="Helvetica Light"/>
              </a:rPr>
              <a:t>اگرچه اوسط بارندگی کمتر خواهد بود، اما وقتی باران می بارد، حوادث طوفانی شدیدتر موشه. افزایش شدت بارندگی ممکنه باعث جاری شدن سیل در اثر باران شوه و همچنین انتظار می روه قدرت و فرکانس باد افزایش پیدا مونه.</a:t>
            </a:r>
          </a:p>
          <a:p>
            <a:pPr marL="285750" indent="-285750" algn="r" rtl="1">
              <a:lnSpc>
                <a:spcPct val="100000"/>
              </a:lnSpc>
              <a:spcBef>
                <a:spcPts val="400"/>
              </a:spcBef>
              <a:buChar char="•"/>
            </a:pPr>
            <a:r>
              <a:rPr lang="x-none" sz="1200" b="0" i="0" u="none" baseline="0">
                <a:latin typeface="Helvetica Light"/>
              </a:rPr>
              <a:t>سطح دریا قبلاً افزایش یافته و پیش بینی موشه این روند ادامه پیدا مونه. اثرات افزایش سطح دریا در هنگام جزر و مد شدید و حوادث طوفانی هنگامی که اثرات باد ارتفاع و نیروی امواج ره تقویت می کند، بارزتر موشه. پیش بینی موشه که سطح دریا در سال 2070 تا 490 ملی متر بلند بوره.</a:t>
            </a:r>
            <a:endParaRPr lang="x-none" sz="1200" dirty="0"/>
          </a:p>
          <a:p>
            <a:pPr marL="285750" indent="-285750" algn="r" rtl="1">
              <a:lnSpc>
                <a:spcPct val="100000"/>
              </a:lnSpc>
              <a:spcBef>
                <a:spcPts val="400"/>
              </a:spcBef>
              <a:buChar char="•"/>
            </a:pPr>
            <a:r>
              <a:rPr lang="x-none" sz="1200" b="0" i="0" u="none" baseline="0">
                <a:latin typeface="Helvetica Light"/>
              </a:rPr>
              <a:t>سطح دریا بلند بشه سیل در محل های مسکونی و تجاری کم ارتفاع موشه، سبب خسارت یا از دست دادن سواحل، تالاب های ساحلی و ذخایر ساحلی و امکانات رفاهی آنها موشه و همچنین تأثیرات منفی بالای مشاغل وابسته به توریزم مرتبط با ساحل خواهد داشت.</a:t>
            </a:r>
            <a:endParaRPr lang="x-none" sz="1200" dirty="0"/>
          </a:p>
          <a:p>
            <a:pPr marL="285750" indent="-285750" algn="r" rtl="1">
              <a:lnSpc>
                <a:spcPct val="100000"/>
              </a:lnSpc>
              <a:spcBef>
                <a:spcPts val="400"/>
              </a:spcBef>
              <a:buChar char="•"/>
            </a:pPr>
            <a:r>
              <a:rPr lang="x-none" sz="1200" b="0" i="0" u="none" baseline="0">
                <a:latin typeface="Helvetica Light"/>
              </a:rPr>
              <a:t>اقدامات افراد و جامعه میتنه مقیاس بندی مونه و یک تغییر جمعی بلدی کاهش تغییرات آب و هوا ایجاد مونه. باضی از زمینه های مورد بررسی بشمول: بهتر کدن موثریت خانوار، فامیدن مصرف انرژی، استفاده از ترانسپورت دوامدار مانند بایسکل، کاهش مصرف و تولید زباله. </a:t>
            </a:r>
          </a:p>
          <a:p>
            <a:pPr marL="285750" indent="-285750" algn="r" rtl="1">
              <a:lnSpc>
                <a:spcPct val="100000"/>
              </a:lnSpc>
              <a:spcBef>
                <a:spcPts val="400"/>
              </a:spcBef>
              <a:buChar char="•"/>
            </a:pPr>
            <a:r>
              <a:rPr lang="x-none" sz="1200" b="0" i="0" u="none" baseline="0">
                <a:latin typeface="Helvetica Light"/>
              </a:rPr>
              <a:t>معلومات اضافی ره اینجا میتانین پیدا کنین•</a:t>
            </a:r>
            <a:r>
              <a:rPr lang="x-none" sz="1200" b="0" i="0" u="none" baseline="0">
                <a:latin typeface="Helvetica Light"/>
                <a:hlinkClick r:id="rId2"/>
              </a:rPr>
              <a:t>https://www.seccca.org.au/</a:t>
            </a:r>
          </a:p>
          <a:p>
            <a:pPr algn="r" rtl="1">
              <a:lnSpc>
                <a:spcPct val="100000"/>
              </a:lnSpc>
              <a:spcBef>
                <a:spcPts val="400"/>
              </a:spcBef>
            </a:pPr>
            <a:r>
              <a:rPr lang="x-none" sz="1200" b="0" i="0" u="none" baseline="0">
                <a:latin typeface="Helvetica Light"/>
              </a:rPr>
              <a:t>       و اینجا </a:t>
            </a:r>
            <a:r>
              <a:rPr lang="x-none" sz="1200" b="0" i="0" u="none" baseline="0">
                <a:latin typeface="Helvetica Light"/>
                <a:hlinkClick r:id="rId3"/>
              </a:rPr>
              <a:t>https://www.casey.vic.gov.au/sites/default/files-public/user-files/Waste%20%26%20environment/Guides/Climate_Change_booklet.pdf</a:t>
            </a:r>
            <a:r>
              <a:rPr lang="x-none" sz="1200" b="0" i="0" u="none" baseline="0">
                <a:latin typeface="Helvetica Light"/>
              </a:rPr>
              <a:t> </a:t>
            </a:r>
            <a:endParaRPr lang="x-none" sz="1200" dirty="0"/>
          </a:p>
          <a:p>
            <a:pPr marL="617855" lvl="1" algn="r" rtl="1">
              <a:lnSpc>
                <a:spcPct val="100000"/>
              </a:lnSpc>
              <a:spcBef>
                <a:spcPts val="0"/>
              </a:spcBef>
            </a:pPr>
            <a:endParaRPr lang="x-none" sz="1100" dirty="0"/>
          </a:p>
          <a:p>
            <a:endParaRPr lang="x-none" dirty="0"/>
          </a:p>
        </p:txBody>
      </p:sp>
    </p:spTree>
    <p:extLst>
      <p:ext uri="{BB962C8B-B14F-4D97-AF65-F5344CB8AC3E}">
        <p14:creationId xmlns:p14="http://schemas.microsoft.com/office/powerpoint/2010/main" val="677480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AU"/>
              <a:t>Now bring your conversation to life!!</a:t>
            </a:r>
            <a:endParaRPr lang="en-US"/>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spcAft>
                <a:spcPts val="600"/>
              </a:spcAft>
            </a:pPr>
            <a:r>
              <a:rPr lang="en-AU" sz="1400" dirty="0">
                <a:latin typeface="Times New Roman" pitchFamily="18" charset="0"/>
                <a:cs typeface="Times New Roman" pitchFamily="18" charset="0"/>
              </a:rPr>
              <a:t>We’ve set up a number of ways to submit your feedback once you’ve had your discussion.  </a:t>
            </a:r>
          </a:p>
          <a:p>
            <a:pPr>
              <a:spcBef>
                <a:spcPts val="400"/>
              </a:spcBef>
            </a:pPr>
            <a:r>
              <a:rPr lang="en-AU" sz="1400" dirty="0">
                <a:latin typeface="Times New Roman" pitchFamily="18" charset="0"/>
                <a:cs typeface="Times New Roman" pitchFamily="18" charset="0"/>
              </a:rPr>
              <a:t>You can:</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together and then you can each individually respond using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 either through the ‘Join Live’ or ‘Questionnaire’ tools</a:t>
            </a:r>
          </a:p>
          <a:p>
            <a:pPr marL="342900" indent="-342900">
              <a:spcAft>
                <a:spcPts val="600"/>
              </a:spcAft>
              <a:buFont typeface="+mj-lt"/>
              <a:buAutoNum type="arabicPeriod"/>
            </a:pPr>
            <a:r>
              <a:rPr lang="en-AU" sz="1400" dirty="0">
                <a:latin typeface="Times New Roman" pitchFamily="18" charset="0"/>
                <a:cs typeface="Times New Roman" pitchFamily="18" charset="0"/>
              </a:rPr>
              <a:t>Enter feedback directly whilst together into the Shape Your City ‘Join Live’ tool on </a:t>
            </a:r>
            <a:r>
              <a:rPr lang="en-AU" sz="1400" dirty="0">
                <a:latin typeface="Times New Roman" pitchFamily="18" charset="0"/>
                <a:cs typeface="Times New Roman" pitchFamily="18" charset="0"/>
                <a:hlinkClick r:id="rId2"/>
              </a:rPr>
              <a:t>Casey Conversations</a:t>
            </a:r>
            <a:r>
              <a:rPr lang="en-AU" sz="1400" dirty="0">
                <a:latin typeface="Times New Roman" pitchFamily="18" charset="0"/>
                <a:cs typeface="Times New Roman" pitchFamily="18" charset="0"/>
              </a:rPr>
              <a:t>. Individuals in your group can suggest their ideas and like or unlike comments, helping you as the host prioritise actions or ideas. </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and take notes in a document type like Microsoft Word, or the attached PDF pages.  These can be sent into the Council via </a:t>
            </a:r>
            <a:r>
              <a:rPr lang="en-AU" sz="1400" dirty="0">
                <a:latin typeface="Times New Roman" pitchFamily="18" charset="0"/>
                <a:cs typeface="Times New Roman" pitchFamily="18" charset="0"/>
                <a:hlinkClick r:id="rId3"/>
              </a:rPr>
              <a:t>communityengagement@casey.vic.gov.au</a:t>
            </a:r>
            <a:endParaRPr lang="en-AU" sz="1400" dirty="0">
              <a:latin typeface="Times New Roman" pitchFamily="18" charset="0"/>
              <a:cs typeface="Times New Roman" pitchFamily="18" charset="0"/>
            </a:endParaRPr>
          </a:p>
          <a:p>
            <a:pPr marL="342900" indent="-342900">
              <a:spcAft>
                <a:spcPts val="600"/>
              </a:spcAft>
              <a:buFont typeface="+mj-lt"/>
              <a:buAutoNum type="arabicPeriod"/>
            </a:pPr>
            <a:r>
              <a:rPr lang="en-AU" sz="1400" dirty="0">
                <a:latin typeface="Times New Roman" pitchFamily="18" charset="0"/>
                <a:cs typeface="Times New Roman" pitchFamily="18" charset="0"/>
              </a:rPr>
              <a:t>Have some fun and record your discussion as a video or in interview style!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if you give permission we will load it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a:t>
            </a:r>
          </a:p>
          <a:p>
            <a:pPr marL="342900" indent="-342900">
              <a:spcAft>
                <a:spcPts val="600"/>
              </a:spcAft>
              <a:buFont typeface="+mj-lt"/>
              <a:buAutoNum type="arabicPeriod"/>
            </a:pPr>
            <a:r>
              <a:rPr lang="en-AU" sz="1400" dirty="0">
                <a:latin typeface="Times New Roman" pitchFamily="18" charset="0"/>
                <a:cs typeface="Times New Roman" pitchFamily="18" charset="0"/>
              </a:rPr>
              <a:t>Draw us a picture or create a picture library of your discussion.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we can also load these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with your permission</a:t>
            </a:r>
          </a:p>
          <a:p>
            <a:pPr>
              <a:lnSpc>
                <a:spcPct val="100000"/>
              </a:lnSpc>
              <a:spcAft>
                <a:spcPts val="1200"/>
              </a:spcAft>
            </a:pP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1372788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pPr algn="r" rtl="1"/>
            <a:r>
              <a:rPr lang="x-none" b="1" i="0" u="none" baseline="0"/>
              <a:t>حالا مکالمه خو ره زنده کنین!!</a:t>
            </a:r>
            <a:endParaRPr lang="x-none"/>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gn="r" rtl="1">
              <a:spcAft>
                <a:spcPts val="600"/>
              </a:spcAft>
            </a:pPr>
            <a:r>
              <a:rPr lang="x-none" sz="1400" b="0" i="0" u="none" baseline="0"/>
              <a:t>ما بعد بحث و گپ، چندین روش بلدی ارسال نظر اصلاحی شمو ایجاد کدیم.  </a:t>
            </a:r>
          </a:p>
          <a:p>
            <a:pPr algn="r" rtl="1">
              <a:spcBef>
                <a:spcPts val="400"/>
              </a:spcBef>
            </a:pPr>
            <a:r>
              <a:rPr lang="x-none" sz="1400" b="0" i="0" u="none" baseline="0"/>
              <a:t>تو می تانی:</a:t>
            </a:r>
          </a:p>
          <a:p>
            <a:pPr marL="342900" indent="-342900" algn="r" rtl="1">
              <a:spcAft>
                <a:spcPts val="600"/>
              </a:spcAft>
              <a:buFont typeface="+mj-lt"/>
              <a:buAutoNum type="arabicPeriod"/>
            </a:pPr>
            <a:r>
              <a:rPr lang="x-none" sz="1400" b="0" i="0" u="none" baseline="0"/>
              <a:t>بحث خو ره با هم دشته بشین و سپس میتنین با استفاده از ویب سایت </a:t>
            </a:r>
            <a:r>
              <a:rPr lang="x-none" sz="1400" b="0" i="0" u="none" baseline="0">
                <a:hlinkClick r:id="rId2"/>
              </a:rPr>
              <a:t>گپ های کیسی</a:t>
            </a:r>
            <a:r>
              <a:rPr lang="x-none" sz="1400" b="0" i="0" u="none" baseline="0"/>
              <a:t> - یا از راه سامان "Live Join" یا "پرسشنامه" ره جدا پاسخ خو ره بدیین</a:t>
            </a:r>
          </a:p>
          <a:p>
            <a:pPr marL="342900" indent="-342900" algn="r" rtl="1">
              <a:spcAft>
                <a:spcPts val="600"/>
              </a:spcAft>
              <a:buFont typeface="+mj-lt"/>
              <a:buAutoNum type="arabicPeriod"/>
            </a:pPr>
            <a:r>
              <a:rPr lang="x-none" sz="1400" b="0" i="0" u="none" baseline="0"/>
              <a:t>نظر اصلاحی ره مستقیماً در کنار هم از طریق "Join Live" در شهر خو ره شکل بدین </a:t>
            </a:r>
            <a:r>
              <a:rPr lang="x-none" sz="1400" b="0" i="0" u="none" baseline="0">
                <a:hlinkClick r:id="rId2"/>
              </a:rPr>
              <a:t>گپ‌های کیسی</a:t>
            </a:r>
            <a:r>
              <a:rPr lang="x-none" sz="1400" b="0" i="0" u="none" baseline="0"/>
              <a:t> وارد کنین. افراد گروپ شمو میتنن مفکوره های خو ره پیشنهاد کنن و نظرات ره که دوست درن و یا برعکس آنها، به شما به عنوان میزبان در اولویت قرار دادن اقدامات یا مفکوره ها کمک کنن. </a:t>
            </a:r>
          </a:p>
          <a:p>
            <a:pPr marL="342900" indent="-342900" algn="r" rtl="1">
              <a:spcAft>
                <a:spcPts val="600"/>
              </a:spcAft>
              <a:buFont typeface="+mj-lt"/>
              <a:buAutoNum type="arabicPeriod"/>
            </a:pPr>
            <a:r>
              <a:rPr lang="x-none" sz="1400" b="0" i="0" u="none" baseline="0"/>
              <a:t>بحث خو ره انجام بدیین و در یک سند مانند مایکروسافت ورد یا صفحات پی دی ایف ضمیمه شده یادداشت کنین.  این موارد ره می توان به شورا روان کرد از طریق </a:t>
            </a:r>
            <a:r>
              <a:rPr lang="x-none" sz="1400" b="0" i="0" u="none" baseline="0">
                <a:hlinkClick r:id="rId3"/>
              </a:rPr>
              <a:t>communityengagement@casey.vic.gov.au</a:t>
            </a:r>
            <a:endParaRPr lang="x-none" sz="1400"/>
          </a:p>
          <a:p>
            <a:pPr marL="342900" indent="-342900" algn="r" rtl="1">
              <a:spcAft>
                <a:spcPts val="600"/>
              </a:spcAft>
              <a:buFont typeface="+mj-lt"/>
              <a:buAutoNum type="arabicPeriod"/>
            </a:pPr>
            <a:r>
              <a:rPr lang="x-none" sz="1400" b="0" i="0" u="none" baseline="0"/>
              <a:t>کمی لذت ببرین و بحث خو ره به صورت ویدیویی یا به سبک مصاحبه ضبط کنین! این موارد ره می توان به شورا ارسال کد از طریق </a:t>
            </a:r>
            <a:r>
              <a:rPr lang="x-none" sz="1400" b="0" i="0" u="none" baseline="0">
                <a:hlinkClick r:id="rId3"/>
              </a:rPr>
              <a:t>communityengagement@casey.vic.gov.au</a:t>
            </a:r>
            <a:r>
              <a:rPr lang="x-none" sz="1400" b="0" i="0" u="none" baseline="0"/>
              <a:t>،و اگر اجازه دهید ما آن ره در ویب سایت </a:t>
            </a:r>
            <a:r>
              <a:rPr lang="x-none" sz="1400" b="0" i="0" u="none" baseline="0">
                <a:hlinkClick r:id="rId2"/>
              </a:rPr>
              <a:t>مکالمات کیسی </a:t>
            </a:r>
            <a:r>
              <a:rPr lang="x-none" sz="1400" b="0" i="0" u="none" baseline="0"/>
              <a:t>بارگیری مونیم </a:t>
            </a:r>
          </a:p>
          <a:p>
            <a:pPr marL="342900" indent="-342900" algn="r" rtl="1">
              <a:spcAft>
                <a:spcPts val="600"/>
              </a:spcAft>
              <a:buFont typeface="+mj-lt"/>
              <a:buAutoNum type="arabicPeriod"/>
            </a:pPr>
            <a:r>
              <a:rPr lang="x-none" sz="1400" b="0" i="0" u="none" baseline="0"/>
              <a:t>بلدی ما یک عکس بکشید یا یک کتابخانه عکس از بحث تان ایجاد کنین. این موارد ره می توان به شورا ارسال کد از طریق </a:t>
            </a:r>
            <a:r>
              <a:rPr lang="x-none" sz="1400" b="0" i="0" u="none" baseline="0">
                <a:hlinkClick r:id="rId3"/>
              </a:rPr>
              <a:t>communityengagement@casey.vic.gov.au</a:t>
            </a:r>
            <a:r>
              <a:rPr lang="x-none" sz="1400" b="0" i="0" u="none" baseline="0"/>
              <a:t>, و همچنین ما میتنیم با اجازه شما این موارد ره در ویب سایت </a:t>
            </a:r>
            <a:r>
              <a:rPr lang="x-none" sz="1400" b="0" i="0" u="none" baseline="0">
                <a:hlinkClick r:id="rId2"/>
              </a:rPr>
              <a:t>مکالمات کیسی </a:t>
            </a:r>
            <a:r>
              <a:rPr lang="x-none" sz="1400" b="0" i="0" u="none" baseline="0"/>
              <a:t>بارگیری مونیم</a:t>
            </a:r>
          </a:p>
          <a:p>
            <a:pPr algn="r" rtl="1">
              <a:lnSpc>
                <a:spcPct val="100000"/>
              </a:lnSpc>
              <a:spcAft>
                <a:spcPts val="1200"/>
              </a:spcAft>
            </a:pPr>
            <a:endParaRPr lang="x-none" sz="1400"/>
          </a:p>
        </p:txBody>
      </p:sp>
    </p:spTree>
    <p:extLst>
      <p:ext uri="{BB962C8B-B14F-4D97-AF65-F5344CB8AC3E}">
        <p14:creationId xmlns:p14="http://schemas.microsoft.com/office/powerpoint/2010/main" val="2065676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idx="4294967295"/>
          </p:nvPr>
        </p:nvSpPr>
        <p:spPr>
          <a:xfrm>
            <a:off x="253224" y="12700"/>
            <a:ext cx="10515600" cy="1149350"/>
          </a:xfrm>
        </p:spPr>
        <p:txBody>
          <a:bodyPr>
            <a:noAutofit/>
          </a:bodyPr>
          <a:lstStyle/>
          <a:p>
            <a:r>
              <a:rPr lang="en-US"/>
              <a:t>Fill in pages (print me)</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53224" y="1039813"/>
            <a:ext cx="11644313" cy="817562"/>
          </a:xfrm>
        </p:spPr>
        <p:txBody>
          <a:bodyPr>
            <a:noAutofit/>
          </a:bodyPr>
          <a:lstStyle/>
          <a:p>
            <a:pPr marL="342900" indent="-342900">
              <a:lnSpc>
                <a:spcPct val="100000"/>
              </a:lnSpc>
              <a:spcAft>
                <a:spcPts val="1200"/>
              </a:spcAft>
              <a:buFont typeface="+mj-lt"/>
              <a:buAutoNum type="arabicPeriod"/>
            </a:pPr>
            <a:r>
              <a:rPr lang="en-AU" sz="1400"/>
              <a:t>Thinking ahead ten years, to 2030, what is one sentence that you would like to be able to use to describe the place you live and why is that important to you? </a:t>
            </a:r>
          </a:p>
          <a:p>
            <a:pPr>
              <a:lnSpc>
                <a:spcPct val="100000"/>
              </a:lnSpc>
              <a:spcAft>
                <a:spcPts val="1200"/>
              </a:spcAft>
            </a:pPr>
            <a:endParaRPr lang="en-AU" sz="1400"/>
          </a:p>
          <a:p>
            <a:pPr>
              <a:lnSpc>
                <a:spcPct val="100000"/>
              </a:lnSpc>
              <a:spcAft>
                <a:spcPts val="1200"/>
              </a:spcAft>
            </a:pPr>
            <a:endParaRPr lang="en-US" sz="1400"/>
          </a:p>
        </p:txBody>
      </p:sp>
      <p:graphicFrame>
        <p:nvGraphicFramePr>
          <p:cNvPr id="47"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1109132986"/>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2882960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53224" y="1039813"/>
            <a:ext cx="11644313" cy="8175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r" rtl="1">
              <a:lnSpc>
                <a:spcPct val="100000"/>
              </a:lnSpc>
              <a:spcAft>
                <a:spcPts val="1200"/>
              </a:spcAft>
              <a:buFont typeface="+mj-lt"/>
              <a:buAutoNum type="arabicPeriod"/>
            </a:pPr>
            <a:r>
              <a:rPr lang="x-none" sz="1400"/>
              <a:t>به ده سال بعد یعنی 2030 فکر کنین، یک جمله کدام است که دوست درین استفاده کنین تا بتنین جای زندگی خو ره توصیف کنین و چرا این مسئله بلدی شما مهمه؟ </a:t>
            </a:r>
          </a:p>
          <a:p>
            <a:pPr algn="r" rtl="1">
              <a:lnSpc>
                <a:spcPct val="100000"/>
              </a:lnSpc>
              <a:spcAft>
                <a:spcPts val="1200"/>
              </a:spcAft>
            </a:pPr>
            <a:endParaRPr lang="x-none" sz="1400"/>
          </a:p>
          <a:p>
            <a:pPr algn="r" rtl="1">
              <a:lnSpc>
                <a:spcPct val="100000"/>
              </a:lnSpc>
              <a:spcAft>
                <a:spcPts val="1200"/>
              </a:spcAft>
            </a:pPr>
            <a:endParaRPr lang="x-none" sz="1400"/>
          </a:p>
        </p:txBody>
      </p:sp>
      <p:graphicFrame>
        <p:nvGraphicFramePr>
          <p:cNvPr id="3"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1660146074"/>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1579478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idx="4294967295"/>
          </p:nvPr>
        </p:nvSpPr>
        <p:spPr>
          <a:xfrm>
            <a:off x="196950" y="0"/>
            <a:ext cx="10515600" cy="1147763"/>
          </a:xfrm>
        </p:spPr>
        <p:txBody>
          <a:bodyPr/>
          <a:lstStyle/>
          <a:p>
            <a:r>
              <a:rPr lang="en-US"/>
              <a:t>Fill in pages (print me)</a:t>
            </a:r>
            <a:endParaRPr lang="en-US">
              <a:solidFill>
                <a:schemeClr val="accent3"/>
              </a:solidFill>
            </a:endParaRP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96950" y="922338"/>
            <a:ext cx="11772900" cy="1412875"/>
          </a:xfrm>
        </p:spPr>
        <p:txBody>
          <a:bodyPr>
            <a:noAutofit/>
          </a:bodyPr>
          <a:lstStyle/>
          <a:p>
            <a:pPr marL="342900" indent="-342900">
              <a:lnSpc>
                <a:spcPct val="120000"/>
              </a:lnSpc>
              <a:spcBef>
                <a:spcPts val="400"/>
              </a:spcBef>
              <a:spcAft>
                <a:spcPts val="600"/>
              </a:spcAft>
              <a:buFont typeface="+mj-lt"/>
              <a:buAutoNum type="arabicPeriod" startAt="2"/>
            </a:pPr>
            <a:r>
              <a:rPr lang="en-AU" sz="1400"/>
              <a:t>What are some things that make you feel less connected to the place you live or that you think are not working and what can Casey do to solve that challenge? </a:t>
            </a:r>
            <a:endParaRPr lang="en-US" sz="1400"/>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43150947"/>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18603427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196950" y="922338"/>
            <a:ext cx="11772900" cy="14128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r" rtl="1">
              <a:lnSpc>
                <a:spcPct val="120000"/>
              </a:lnSpc>
              <a:spcBef>
                <a:spcPts val="400"/>
              </a:spcBef>
              <a:spcAft>
                <a:spcPts val="600"/>
              </a:spcAft>
              <a:buFont typeface="+mj-lt"/>
              <a:buAutoNum type="arabicPeriod" startAt="2"/>
            </a:pPr>
            <a:r>
              <a:rPr lang="x-none" sz="1400"/>
              <a:t>مواردی ره که باعث موشه کمتر با مکانی که در آن زندگی مونین ارتباط برقرار مونه یا فکر مونین که کار نمی مونه ذکر کنین و کیسی بلدی حل این مشکل چه کاری میتنه انجام بیدیه؟ </a:t>
            </a:r>
          </a:p>
        </p:txBody>
      </p:sp>
      <p:graphicFrame>
        <p:nvGraphicFramePr>
          <p:cNvPr id="3"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234625804"/>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gn="r" rtl="1">
                        <a:lnSpc>
                          <a:spcPct val="150000"/>
                        </a:lnSpc>
                      </a:pPr>
                      <a:endParaRPr lang="x-none" dirty="0"/>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3403906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11018" y="950913"/>
            <a:ext cx="11634788" cy="976312"/>
          </a:xfrm>
        </p:spPr>
        <p:txBody>
          <a:bodyPr>
            <a:noAutofit/>
          </a:bodyPr>
          <a:lstStyle/>
          <a:p>
            <a:pPr marL="342900" indent="-342900">
              <a:lnSpc>
                <a:spcPct val="120000"/>
              </a:lnSpc>
              <a:spcBef>
                <a:spcPts val="400"/>
              </a:spcBef>
              <a:spcAft>
                <a:spcPts val="600"/>
              </a:spcAft>
              <a:buFont typeface="+mj-lt"/>
              <a:buAutoNum type="arabicPeriod" startAt="3"/>
            </a:pPr>
            <a:r>
              <a:rPr lang="en-AU" sz="1400"/>
              <a:t>What would give you more confidence in Council as your local governing body? </a:t>
            </a:r>
            <a:endParaRPr lang="en-US" sz="1400"/>
          </a:p>
        </p:txBody>
      </p:sp>
      <p:sp>
        <p:nvSpPr>
          <p:cNvPr id="7" name="Title 1">
            <a:extLst>
              <a:ext uri="{FF2B5EF4-FFF2-40B4-BE49-F238E27FC236}">
                <a16:creationId xmlns:a16="http://schemas.microsoft.com/office/drawing/2014/main" id="{9B7B6499-E037-1240-A7B4-0DE734F68FEE}"/>
              </a:ext>
            </a:extLst>
          </p:cNvPr>
          <p:cNvSpPr>
            <a:spLocks noGrp="1"/>
          </p:cNvSpPr>
          <p:nvPr>
            <p:ph type="title" idx="4294967295"/>
          </p:nvPr>
        </p:nvSpPr>
        <p:spPr>
          <a:xfrm>
            <a:off x="211018" y="12700"/>
            <a:ext cx="10515600" cy="1149350"/>
          </a:xfrm>
        </p:spPr>
        <p:txBody>
          <a:bodyPr>
            <a:noAutofit/>
          </a:bodyPr>
          <a:lstStyle/>
          <a:p>
            <a:r>
              <a:rPr lang="en-US"/>
              <a:t>Fill in pages (print me)</a:t>
            </a:r>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659935285"/>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3045708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11018" y="950913"/>
            <a:ext cx="11634788" cy="976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r" rtl="1">
              <a:lnSpc>
                <a:spcPct val="120000"/>
              </a:lnSpc>
              <a:spcBef>
                <a:spcPts val="400"/>
              </a:spcBef>
              <a:spcAft>
                <a:spcPts val="600"/>
              </a:spcAft>
              <a:buFont typeface="+mj-lt"/>
              <a:buAutoNum type="arabicPeriod" startAt="3"/>
            </a:pPr>
            <a:r>
              <a:rPr lang="x-none" sz="1400"/>
              <a:t>چه چیزی باعث موشه که اعتماد شما به شورا به عنوان نهاد حاکم محلی زیاد شه؟ </a:t>
            </a:r>
          </a:p>
        </p:txBody>
      </p:sp>
      <p:graphicFrame>
        <p:nvGraphicFramePr>
          <p:cNvPr id="3"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2857337099"/>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8822285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600" b="1">
                <a:solidFill>
                  <a:schemeClr val="accent2"/>
                </a:solidFill>
                <a:latin typeface="Gotham Black" panose="02000603030000020004" pitchFamily="2" charset="77"/>
                <a:ea typeface="+mj-ea"/>
                <a:cs typeface="+mj-cs"/>
              </a:rPr>
              <a:t>WHERE WE LIVE - </a:t>
            </a:r>
            <a:r>
              <a:rPr lang="en-US" sz="1400"/>
              <a:t>Your neighbourhood should be a place that makes you feel ‘at home’, safe and connected. Your neighbourhood is about your home, your local surrounds and the places where you spend your everyday life, including local parks and community facilities.</a:t>
            </a:r>
            <a:endParaRPr lang="en-AU" sz="1400"/>
          </a:p>
          <a:p>
            <a:pPr marL="342900" indent="-342900">
              <a:lnSpc>
                <a:spcPct val="120000"/>
              </a:lnSpc>
              <a:spcBef>
                <a:spcPts val="400"/>
              </a:spcBef>
              <a:spcAft>
                <a:spcPts val="600"/>
              </a:spcAft>
              <a:buFont typeface="+mj-lt"/>
              <a:buAutoNum type="arabicPeriod" startAt="4"/>
            </a:pPr>
            <a:r>
              <a:rPr lang="en-US" sz="1400"/>
              <a:t>What can we do to ensure that our </a:t>
            </a:r>
            <a:r>
              <a:rPr lang="en-US" sz="1400" err="1"/>
              <a:t>neighbourhoods</a:t>
            </a:r>
            <a:r>
              <a:rPr lang="en-US" sz="1400"/>
              <a:t> provide a welcoming, healthy and safe place for all members of the community, to encourage a greater sense of community and pride in our spaces?</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028333487"/>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239210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spcAft>
                <a:spcPts val="1200"/>
              </a:spcAft>
              <a:buFont typeface="Arial" panose="020B0604020202020204" pitchFamily="34" charset="0"/>
              <a:buNone/>
            </a:pPr>
            <a:r>
              <a:rPr lang="x-none" sz="1600" b="1">
                <a:solidFill>
                  <a:schemeClr val="accent2"/>
                </a:solidFill>
                <a:latin typeface="Gotham Black" panose="02000603030000020004" pitchFamily="2" charset="77"/>
                <a:ea typeface="+mj-ea"/>
                <a:cs typeface="+mj-cs"/>
              </a:rPr>
              <a:t>ما کجا زندگی مونیم - </a:t>
            </a:r>
            <a:r>
              <a:rPr lang="x-none" sz="1400"/>
              <a:t>محله شما باید مکانی بشه که باعث موشه به شمو احساس "در خانه" بودن، امنیت و ارتباط داشتن ره بیدیه. محله شما یعنی خانه، ماحول اطراف و محل هایی که زندگی روزمره خو ره در آن تیر مونین، بشمول پارکهای محلی و مکانهای اجتماعی موشه.</a:t>
            </a:r>
          </a:p>
          <a:p>
            <a:pPr marL="342900" indent="-342900" algn="r" rtl="1">
              <a:lnSpc>
                <a:spcPct val="120000"/>
              </a:lnSpc>
              <a:spcBef>
                <a:spcPts val="400"/>
              </a:spcBef>
              <a:spcAft>
                <a:spcPts val="600"/>
              </a:spcAft>
              <a:buFont typeface="+mj-lt"/>
              <a:buAutoNum type="arabicPeriod" startAt="4"/>
            </a:pPr>
            <a:r>
              <a:rPr lang="x-none" sz="1400"/>
              <a:t>چه کاری میتنیم انجام بدییم تا همسایگان ما مکانی محترم، سالم و محفوظ ره بلدی همه اعضای جامعه فراهم مونه تا حس اجتماع و غرور بیشتری ره در فضاهای ما ایجاد مونه؟</a:t>
            </a:r>
          </a:p>
        </p:txBody>
      </p:sp>
      <p:graphicFrame>
        <p:nvGraphicFramePr>
          <p:cNvPr id="3"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314154495"/>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549"/>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2616854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5"/>
            </a:pPr>
            <a:r>
              <a:rPr lang="en-GB" sz="1400"/>
              <a:t>What can we do to make our local centres thrive, to make them safe and attractive destinations that you want to keep coming back to, and ensure our businesses and services grow and are able to adapt to change?</a:t>
            </a:r>
            <a:endParaRPr lang="en-AU"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545145234"/>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774495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20000"/>
              </a:lnSpc>
              <a:spcBef>
                <a:spcPts val="400"/>
              </a:spcBef>
              <a:spcAft>
                <a:spcPts val="600"/>
              </a:spcAft>
              <a:buFont typeface="Arial" panose="020B0604020202020204" pitchFamily="34" charset="0"/>
              <a:buNone/>
            </a:pPr>
            <a:r>
              <a:rPr lang="x-none" sz="1600" b="1">
                <a:solidFill>
                  <a:schemeClr val="accent2"/>
                </a:solidFill>
                <a:latin typeface="Gotham Black" panose="02000603030000020004" pitchFamily="2" charset="77"/>
                <a:ea typeface="+mj-ea"/>
                <a:cs typeface="+mj-cs"/>
              </a:rPr>
              <a:t>منزلهای مقصود - </a:t>
            </a:r>
            <a:r>
              <a:rPr lang="x-none" sz="1400"/>
              <a:t>منزل‌های مقصود مربوط به جایی موشه که ما روزهای زندگی خو ره در اونجه تیر مونیم - جایی که به محل کار خود موریم، یا جایی که خرید خود را انجام میدییم و بلدی خوردن نان شام به اونجه موریم (نه همین حالا!).  منزل‌های مقصود مربوط به فعالیت و عوامل اقتصادی موشه که کیسی ره به مکانی مناسب بلدی انجام تجارت بدل مونه.  اینها جاهایی که ما با افرادی ملاقات مونیم که لزوماً در کوچه ما زندگی نمونه، اما ممکنه در منطقه ما زندگی کنن.</a:t>
            </a:r>
          </a:p>
          <a:p>
            <a:pPr marL="342900" indent="-342900" algn="r" rtl="1">
              <a:lnSpc>
                <a:spcPct val="120000"/>
              </a:lnSpc>
              <a:spcBef>
                <a:spcPts val="400"/>
              </a:spcBef>
              <a:spcAft>
                <a:spcPts val="600"/>
              </a:spcAft>
              <a:buFont typeface="+mj-lt"/>
              <a:buAutoNum type="arabicPeriod" startAt="5"/>
            </a:pPr>
            <a:r>
              <a:rPr lang="x-none" sz="1400"/>
              <a:t>بلدی رونق دادن مراکز محلی تان، ساختن مقاصد محفوظ و جذاب که میخین مدام به اونجه برگردین، و اطمینان از رشد تجارت و خدمات ما و سازگاری آنها با تغییرات بدین، چه کاری انجام داده میتنین؟</a:t>
            </a:r>
          </a:p>
        </p:txBody>
      </p:sp>
      <p:graphicFrame>
        <p:nvGraphicFramePr>
          <p:cNvPr id="3"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755561"/>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549"/>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467847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6"/>
            </a:pPr>
            <a:r>
              <a:rPr lang="en-AU" sz="1400"/>
              <a:t>How can Casey support and facilitate local businesses/services to be resilient/ flexible to meet ever changing needs and expectations of the City? </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39126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20000"/>
              </a:lnSpc>
              <a:spcBef>
                <a:spcPts val="400"/>
              </a:spcBef>
              <a:spcAft>
                <a:spcPts val="600"/>
              </a:spcAft>
              <a:buFont typeface="Arial" panose="020B0604020202020204" pitchFamily="34" charset="0"/>
              <a:buNone/>
            </a:pPr>
            <a:r>
              <a:rPr lang="x-none" sz="1600" b="1">
                <a:solidFill>
                  <a:schemeClr val="accent2"/>
                </a:solidFill>
                <a:latin typeface="Gotham Black" panose="02000603030000020004" pitchFamily="2" charset="77"/>
                <a:ea typeface="+mj-ea"/>
                <a:cs typeface="+mj-cs"/>
              </a:rPr>
              <a:t>منزلهای مقصود - </a:t>
            </a:r>
            <a:r>
              <a:rPr lang="x-none" sz="1400"/>
              <a:t>منزل‌های مقصود مربوط به جایی موشه که ما روزهای زندگی خو ره در اونجه تیر مونیم - جایی که به محل کار خود موریم، یا جایی که خرید خود را انجام میدییم و بلدی خوردن نان شام به اونجه موریم (نه همین حالا!).  منزل‌های مقصود مربوط به فعالیت و عوامل اقتصادی موشه که کیسی ره به مکانی مناسب بلدی انجام تجارت بدل مونه.  اینها جاهایی که ما با افرادی ملاقات مونیم که لزوماً در کوچه ما زندگی نمونه، اما ممکنه در منطقه ما زندگی کنن.</a:t>
            </a:r>
          </a:p>
          <a:p>
            <a:pPr marL="342900" indent="-342900" algn="r" rtl="1">
              <a:lnSpc>
                <a:spcPct val="120000"/>
              </a:lnSpc>
              <a:spcBef>
                <a:spcPts val="400"/>
              </a:spcBef>
              <a:spcAft>
                <a:spcPts val="600"/>
              </a:spcAft>
              <a:buFont typeface="+mj-lt"/>
              <a:buAutoNum type="arabicPeriod" startAt="6"/>
            </a:pPr>
            <a:r>
              <a:rPr lang="x-none" sz="1400"/>
              <a:t>کیسی چی طو میتنه از کسب و کارها/ خدمات محلی حمایت و پشتیبانی مونه تا دوامدار/منعطف باشه و نیازها و انتظارات در حال تغییر شهر ره پوره مونه؟ </a:t>
            </a:r>
          </a:p>
        </p:txBody>
      </p:sp>
      <p:graphicFrame>
        <p:nvGraphicFramePr>
          <p:cNvPr id="3"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1147671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7"/>
            </a:pPr>
            <a:r>
              <a:rPr lang="en-GB" sz="1400"/>
              <a:t>In what ways could transport be made more accessible and affordable for everyone in the City of Casey?​</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952870949"/>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953098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spcAft>
                <a:spcPts val="1200"/>
              </a:spcAft>
              <a:buFont typeface="Arial" panose="020B0604020202020204" pitchFamily="34" charset="0"/>
              <a:buNone/>
            </a:pPr>
            <a:r>
              <a:rPr lang="x-none" sz="1400" b="1">
                <a:solidFill>
                  <a:schemeClr val="accent2"/>
                </a:solidFill>
                <a:latin typeface="Gotham Black" panose="02000603030000020004" pitchFamily="2" charset="77"/>
                <a:ea typeface="+mj-ea"/>
                <a:cs typeface="+mj-cs"/>
              </a:rPr>
              <a:t>چی طو می تانیم به اطراف مان برسیم - </a:t>
            </a:r>
            <a:r>
              <a:rPr lang="x-none" sz="1400"/>
              <a:t>اینکه ما چی طو میتانیم به اطراف تان برسیم نحوه حرکت ما در کوچه ما ره در نظر می گیره تا از طریق ترانسپورت عمومی، وسیله نقلیه شخصی </a:t>
            </a:r>
            <a:r>
              <a:rPr lang="fa-IR" sz="1400"/>
              <a:t>(</a:t>
            </a:r>
            <a:r>
              <a:rPr lang="x-none" sz="1400"/>
              <a:t>از جمله موتر</a:t>
            </a:r>
            <a:r>
              <a:rPr lang="fa-IR" sz="1400"/>
              <a:t>) ی</a:t>
            </a:r>
            <a:r>
              <a:rPr lang="x-none" sz="1400"/>
              <a:t>ا روش های حمل و نقل فعال</a:t>
            </a:r>
            <a:r>
              <a:rPr lang="fa-IR" sz="1400"/>
              <a:t> (</a:t>
            </a:r>
            <a:r>
              <a:rPr lang="x-none" sz="1400"/>
              <a:t>مانند پیاده روی یا بایسکل سواری</a:t>
            </a:r>
            <a:r>
              <a:rPr lang="fa-IR" sz="1400"/>
              <a:t>) </a:t>
            </a:r>
            <a:r>
              <a:rPr lang="x-none" sz="1400"/>
              <a:t>از جایی به جایی دیگری برسیم. این بشمول مسافرت بلدی کار، تحصیل یا مغازه ها موشه.</a:t>
            </a:r>
          </a:p>
          <a:p>
            <a:pPr marL="342900" indent="-342900" algn="r" rtl="1" fontAlgn="base">
              <a:buFont typeface="+mj-lt"/>
              <a:buAutoNum type="arabicPeriod" startAt="7"/>
            </a:pPr>
            <a:r>
              <a:rPr lang="x-none" sz="1400"/>
              <a:t>از چه راه هایی میشه ترانسپورت ره بلدی همه در شهر کیسی قابل دسترسی و مقرون به صرفه کد؟​</a:t>
            </a:r>
            <a:endParaRPr lang="x-none" sz="1400" dirty="0"/>
          </a:p>
        </p:txBody>
      </p:sp>
      <p:graphicFrame>
        <p:nvGraphicFramePr>
          <p:cNvPr id="3"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3373904653"/>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r" rtl="1">
                        <a:lnSpc>
                          <a:spcPct val="150000"/>
                        </a:lnSpc>
                      </a:pPr>
                      <a:endParaRPr lang="x-none"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r" rtl="1">
                        <a:lnSpc>
                          <a:spcPct val="150000"/>
                        </a:lnSpc>
                      </a:pPr>
                      <a:endParaRPr lang="x-none"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r" rtl="1">
                        <a:lnSpc>
                          <a:spcPct val="150000"/>
                        </a:lnSpc>
                      </a:pPr>
                      <a:endParaRPr lang="x-none"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r" rtl="1">
                        <a:lnSpc>
                          <a:spcPct val="150000"/>
                        </a:lnSpc>
                      </a:pPr>
                      <a:endParaRPr lang="x-none"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357855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11014"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8"/>
            </a:pPr>
            <a:r>
              <a:rPr lang="en-GB" sz="1400"/>
              <a:t>How could Casey support more active modes of getting around such as walking or cycling?</a:t>
            </a:r>
            <a:endParaRPr lang="en-US"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11014"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73345307"/>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31460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11014"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spcAft>
                <a:spcPts val="1200"/>
              </a:spcAft>
              <a:buFont typeface="Arial" panose="020B0604020202020204" pitchFamily="34" charset="0"/>
              <a:buNone/>
            </a:pPr>
            <a:r>
              <a:rPr lang="x-none" sz="1400" b="1">
                <a:solidFill>
                  <a:schemeClr val="accent2"/>
                </a:solidFill>
                <a:latin typeface="Gotham Black" panose="02000603030000020004" pitchFamily="2" charset="77"/>
                <a:ea typeface="+mj-ea"/>
                <a:cs typeface="+mj-cs"/>
              </a:rPr>
              <a:t>چی طو می تانیم به اطراف مان برسیم - </a:t>
            </a:r>
            <a:r>
              <a:rPr lang="x-none" sz="1400"/>
              <a:t>اینکه ما چی طو میتانیم به اطراف تان برسیم نحوه حرکت ما در کوچه ما ره در نظر می گیره تا از طریق ترانسپورت عمومی، وسیله نقلیه شخصی </a:t>
            </a:r>
            <a:r>
              <a:rPr lang="fa-IR" sz="1400"/>
              <a:t>(</a:t>
            </a:r>
            <a:r>
              <a:rPr lang="x-none" sz="1400"/>
              <a:t>از جمله موتر</a:t>
            </a:r>
            <a:r>
              <a:rPr lang="fa-IR" sz="1400"/>
              <a:t>)ئ</a:t>
            </a:r>
            <a:r>
              <a:rPr lang="x-none" sz="1400"/>
              <a:t> یا روش های حمل و نقل فعال </a:t>
            </a:r>
            <a:r>
              <a:rPr lang="fa-IR" sz="1400"/>
              <a:t>(</a:t>
            </a:r>
            <a:r>
              <a:rPr lang="x-none" sz="1400"/>
              <a:t>مانند پیاده روی یا بایسکل سواری</a:t>
            </a:r>
            <a:r>
              <a:rPr lang="fa-IR" sz="1400"/>
              <a:t>)</a:t>
            </a:r>
            <a:r>
              <a:rPr lang="x-none" sz="1400"/>
              <a:t> از جایی به جایی دیگری برسیم. این بشمول مسافرت بلدی کار، تحصیل یا مغازه ها موشه.</a:t>
            </a:r>
          </a:p>
          <a:p>
            <a:pPr marL="342900" indent="-342900" algn="r" rtl="1" fontAlgn="base">
              <a:buFont typeface="+mj-lt"/>
              <a:buAutoNum type="arabicPeriod" startAt="8"/>
            </a:pPr>
            <a:r>
              <a:rPr lang="x-none" sz="1400"/>
              <a:t>کیسی چی طو می تانه از حالت های فعال تر بلدی گردش مثل پیاده روی یا بایسکل سواری حمایت مونه؟</a:t>
            </a:r>
            <a:endParaRPr lang="x-none" sz="1400" dirty="0"/>
          </a:p>
        </p:txBody>
      </p:sp>
      <p:graphicFrame>
        <p:nvGraphicFramePr>
          <p:cNvPr id="3"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79092895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30625902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82882" y="957263"/>
            <a:ext cx="11555413" cy="1195387"/>
          </a:xfrm>
        </p:spPr>
        <p:txBody>
          <a:bodyPr>
            <a:noAutofit/>
          </a:bodyPr>
          <a:lstStyle/>
          <a:p>
            <a:pPr marL="0" indent="0">
              <a:lnSpc>
                <a:spcPct val="120000"/>
              </a:lnSpc>
              <a:spcBef>
                <a:spcPts val="400"/>
              </a:spcBef>
              <a:spcAft>
                <a:spcPts val="600"/>
              </a:spcAft>
              <a:buNone/>
            </a:pPr>
            <a:r>
              <a:rPr lang="en-AU" sz="1400" b="1">
                <a:solidFill>
                  <a:schemeClr val="accent2"/>
                </a:solidFill>
                <a:latin typeface="Gotham Black" panose="02000603030000020004" pitchFamily="2" charset="77"/>
                <a:ea typeface="+mj-ea"/>
                <a:cs typeface="+mj-cs"/>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182882"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698150865"/>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11598649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182882" y="957263"/>
            <a:ext cx="11555413" cy="11953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20000"/>
              </a:lnSpc>
              <a:spcBef>
                <a:spcPts val="400"/>
              </a:spcBef>
              <a:spcAft>
                <a:spcPts val="600"/>
              </a:spcAft>
              <a:buFont typeface="Arial" panose="020B0604020202020204" pitchFamily="34" charset="0"/>
              <a:buNone/>
            </a:pPr>
            <a:r>
              <a:rPr lang="x-none" sz="1400" b="1">
                <a:solidFill>
                  <a:schemeClr val="accent2"/>
                </a:solidFill>
                <a:latin typeface="Gotham Black" panose="02000603030000020004" pitchFamily="2" charset="77"/>
                <a:ea typeface="+mj-ea"/>
                <a:cs typeface="+mj-cs"/>
              </a:rPr>
              <a:t>مراقبت از مکان - </a:t>
            </a:r>
            <a:r>
              <a:rPr lang="x-none" sz="1400"/>
              <a:t>مراقبت از مکان در مورد ایجاد یک ماحول دوامدار، صحی و دلپذیر است که بتنیم با افتخار آن ره بلدی فرزندان تان و نسل های آینده منتقل مونیم.</a:t>
            </a:r>
            <a:r>
              <a:rPr lang="x-none" sz="1400" i="1"/>
              <a:t> </a:t>
            </a:r>
            <a:endParaRPr lang="x-none" sz="1400"/>
          </a:p>
          <a:p>
            <a:pPr marL="457200" indent="-457200" algn="r" rtl="1" fontAlgn="base">
              <a:buFont typeface="+mj-lt"/>
              <a:buAutoNum type="arabicPeriod" startAt="9"/>
            </a:pPr>
            <a:r>
              <a:rPr lang="x-none" sz="1400"/>
              <a:t>چه کاری کده میتانیم تا اطمینان حاصل مونیم که بلدی جمعیت کیسی که به سرعت در حال رشده، یک ماحول پاک، منظم و محفوظ دشته بشیم؟​</a:t>
            </a:r>
          </a:p>
        </p:txBody>
      </p:sp>
      <p:graphicFrame>
        <p:nvGraphicFramePr>
          <p:cNvPr id="3"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422382715"/>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gn="r" rtl="1">
                        <a:lnSpc>
                          <a:spcPct val="150000"/>
                        </a:lnSpc>
                      </a:pPr>
                      <a:endParaRPr lang="x-none"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gn="r" rtl="1">
                        <a:lnSpc>
                          <a:spcPct val="150000"/>
                        </a:lnSpc>
                      </a:pPr>
                      <a:endParaRPr lang="x-none"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gn="r" rtl="1">
                        <a:lnSpc>
                          <a:spcPct val="150000"/>
                        </a:lnSpc>
                      </a:pPr>
                      <a:endParaRPr lang="x-none"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
        <p:nvSpPr>
          <p:cNvPr id="4"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spTree>
    <p:extLst>
      <p:ext uri="{BB962C8B-B14F-4D97-AF65-F5344CB8AC3E}">
        <p14:creationId xmlns:p14="http://schemas.microsoft.com/office/powerpoint/2010/main" val="2345690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112538"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AU" sz="1400"/>
          </a:p>
          <a:p>
            <a:pPr marL="457200" indent="-457200" fontAlgn="base">
              <a:buFont typeface="+mj-lt"/>
              <a:buAutoNum type="arabicPeriod" startAt="10"/>
            </a:pPr>
            <a:r>
              <a:rPr lang="en-US" sz="1400"/>
              <a:t>How can we better prepare for more frequent extreme weather events, such as severe storms and bushfires over the coming years and decades?</a:t>
            </a:r>
            <a:endParaRPr lang="en-GB"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112538"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4268166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25720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112538"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spcAft>
                <a:spcPts val="1200"/>
              </a:spcAft>
              <a:buFont typeface="Arial" panose="020B0604020202020204" pitchFamily="34" charset="0"/>
              <a:buNone/>
            </a:pPr>
            <a:r>
              <a:rPr lang="x-none" sz="1400" b="1">
                <a:solidFill>
                  <a:schemeClr val="accent2"/>
                </a:solidFill>
                <a:latin typeface="Gotham Black" panose="02000603030000020004" pitchFamily="2" charset="77"/>
              </a:rPr>
              <a:t>مراقبت از مکان - </a:t>
            </a:r>
            <a:r>
              <a:rPr lang="x-none" sz="1400"/>
              <a:t>مراقبت از مکان در مورد ایجاد یک ماحول دوامدار، صحی و دلپذیر است که بتنیم با افتخار آن ره بلدی فرزندان تان و نسل های آینده منتقل مونیم.</a:t>
            </a:r>
            <a:r>
              <a:rPr lang="x-none" sz="1400" i="1"/>
              <a:t> </a:t>
            </a:r>
            <a:endParaRPr lang="x-none" sz="1400"/>
          </a:p>
          <a:p>
            <a:pPr marL="457200" indent="-457200" algn="r" rtl="1" fontAlgn="base">
              <a:buFont typeface="+mj-lt"/>
              <a:buAutoNum type="arabicPeriod" startAt="10"/>
            </a:pPr>
            <a:r>
              <a:rPr lang="x-none" sz="1400"/>
              <a:t>چی طو میتنیم بلدی واقعات شدید اقلیمی، مانند طوفان های شدید و آتش سوزی ها طی سال ها و دهه های آینده، آمادگی بیشتری دشته بشیم؟</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pPr algn="r" rtl="1"/>
            <a:r>
              <a:rPr lang="x-none"/>
              <a:t>خانه پوری کدن صفحات </a:t>
            </a:r>
            <a:r>
              <a:rPr lang="en-US"/>
              <a:t>)</a:t>
            </a:r>
            <a:r>
              <a:rPr lang="x-none"/>
              <a:t>مه را پرنت کن</a:t>
            </a:r>
            <a:r>
              <a:rPr lang="en-US"/>
              <a:t>(</a:t>
            </a:r>
            <a:endParaRPr lang="x-none" dirty="0"/>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3813316"/>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gn="r" rtl="1">
                        <a:lnSpc>
                          <a:spcPct val="150000"/>
                        </a:lnSpc>
                      </a:pPr>
                      <a:endParaRPr lang="x-none"/>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gn="r" rtl="1">
                        <a:lnSpc>
                          <a:spcPct val="150000"/>
                        </a:lnSpc>
                      </a:pPr>
                      <a:endParaRPr lang="x-none"/>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gn="r" rtl="1">
                        <a:lnSpc>
                          <a:spcPct val="150000"/>
                        </a:lnSpc>
                      </a:pPr>
                      <a:endParaRPr lang="x-none"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4097432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r>
              <a:rPr lang="en-US" sz="3800" b="1" i="0" dirty="0">
                <a:ln>
                  <a:solidFill>
                    <a:schemeClr val="tx2"/>
                  </a:solidFill>
                </a:ln>
                <a:solidFill>
                  <a:schemeClr val="accent1"/>
                </a:solidFill>
                <a:latin typeface="Gotham Black" panose="02000603030000020004" pitchFamily="2" charset="77"/>
              </a:rPr>
              <a:t>Your voice matters.</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r>
              <a:rPr lang="en-US" sz="3700" b="1" i="0" dirty="0">
                <a:ln>
                  <a:noFill/>
                </a:ln>
                <a:solidFill>
                  <a:schemeClr val="bg2"/>
                </a:solidFill>
                <a:latin typeface="Gotham Black" panose="02000603030000020004" pitchFamily="2" charset="77"/>
              </a:rPr>
              <a:t>Be part of the conversation.</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en-US" sz="3600" b="1" i="0" dirty="0">
                <a:ln>
                  <a:solidFill>
                    <a:schemeClr val="tx2"/>
                  </a:solidFill>
                </a:ln>
                <a:solidFill>
                  <a:schemeClr val="accent1"/>
                </a:solidFill>
                <a:latin typeface="Gotham Black" panose="02000603030000020004" pitchFamily="2" charset="77"/>
              </a:rPr>
              <a:t>Visit conversations.casey.vic.gov.au</a:t>
            </a:r>
          </a:p>
        </p:txBody>
      </p:sp>
      <p:pic>
        <p:nvPicPr>
          <p:cNvPr id="5"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Contact City of Casey </a:t>
            </a:r>
          </a:p>
          <a:p>
            <a:endParaRPr lang="en-US" sz="1400" b="1"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03 9705 5200</a:t>
            </a:r>
          </a:p>
          <a:p>
            <a:r>
              <a:rPr lang="en-US" sz="1400" b="1" dirty="0">
                <a:solidFill>
                  <a:schemeClr val="bg1"/>
                </a:solidFill>
                <a:latin typeface="Arial" pitchFamily="34" charset="0"/>
                <a:cs typeface="Arial" pitchFamily="34" charset="0"/>
              </a:rPr>
              <a:t>NRS: </a:t>
            </a:r>
            <a:r>
              <a:rPr lang="en-US" sz="1400" dirty="0">
                <a:solidFill>
                  <a:schemeClr val="bg1"/>
                </a:solidFill>
                <a:latin typeface="Arial" pitchFamily="34" charset="0"/>
                <a:cs typeface="Arial" pitchFamily="34" charset="0"/>
              </a:rPr>
              <a:t>133 677 (for the deaf, hearing or speech impaired)</a:t>
            </a:r>
          </a:p>
          <a:p>
            <a:r>
              <a:rPr lang="en-US" sz="1400" b="1" dirty="0">
                <a:solidFill>
                  <a:schemeClr val="bg1"/>
                </a:solidFill>
                <a:latin typeface="Arial" pitchFamily="34" charset="0"/>
                <a:cs typeface="Arial" pitchFamily="34" charset="0"/>
              </a:rPr>
              <a:t>TIS: </a:t>
            </a:r>
            <a:r>
              <a:rPr lang="en-US" sz="1400" dirty="0">
                <a:solidFill>
                  <a:schemeClr val="bg1"/>
                </a:solidFill>
                <a:latin typeface="Arial" pitchFamily="34" charset="0"/>
                <a:cs typeface="Arial" pitchFamily="34" charset="0"/>
              </a:rPr>
              <a:t>131 450 (Translating and Interpreting Service)</a:t>
            </a:r>
          </a:p>
          <a:p>
            <a:endParaRPr lang="en-US" sz="1400"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caseycc@casey.vic.gov.au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en-US" sz="1400" b="1" dirty="0">
                <a:solidFill>
                  <a:schemeClr val="bg1"/>
                </a:solidFill>
                <a:latin typeface="Arial" pitchFamily="34" charset="0"/>
                <a:cs typeface="Arial" pitchFamily="34" charset="0"/>
              </a:rPr>
              <a:t>casey.vic.gov.au</a:t>
            </a:r>
            <a:endParaRPr lang="en-US" sz="1200" dirty="0">
              <a:solidFill>
                <a:schemeClr val="bg1"/>
              </a:solidFill>
              <a:latin typeface="Arial" pitchFamily="34" charset="0"/>
              <a:cs typeface="Arial" pitchFamily="34" charset="0"/>
            </a:endParaRP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Customer Service </a:t>
            </a:r>
            <a:r>
              <a:rPr lang="en-US" sz="1600" b="1" dirty="0" err="1">
                <a:solidFill>
                  <a:srgbClr val="59BFDB"/>
                </a:solidFill>
                <a:latin typeface="Arial" pitchFamily="34" charset="0"/>
                <a:cs typeface="Arial" pitchFamily="34" charset="0"/>
              </a:rPr>
              <a:t>Centres</a:t>
            </a:r>
            <a:r>
              <a:rPr lang="en-US" sz="1600" b="1" dirty="0">
                <a:solidFill>
                  <a:srgbClr val="59BFDB"/>
                </a:solidFill>
                <a:latin typeface="Arial" pitchFamily="34" charset="0"/>
                <a:cs typeface="Arial" pitchFamily="34" charset="0"/>
              </a:rPr>
              <a:t> </a:t>
            </a:r>
            <a:endParaRPr lang="en-US" sz="1400" dirty="0">
              <a:solidFill>
                <a:schemeClr val="bg1"/>
              </a:solidFill>
              <a:latin typeface="Arial" pitchFamily="34" charset="0"/>
              <a:cs typeface="Arial" pitchFamily="34" charset="0"/>
            </a:endParaRP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facebook.com/</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it-IT" sz="1400" dirty="0">
                <a:solidFill>
                  <a:schemeClr val="bg1"/>
                </a:solidFill>
                <a:latin typeface="Arial" pitchFamily="34" charset="0"/>
                <a:cs typeface="Arial" pitchFamily="34" charset="0"/>
              </a:rPr>
              <a:t>PO Box 1000</a:t>
            </a:r>
          </a:p>
          <a:p>
            <a:r>
              <a:rPr lang="it-IT" sz="1400" dirty="0" err="1">
                <a:solidFill>
                  <a:schemeClr val="bg1"/>
                </a:solidFill>
                <a:latin typeface="Arial" pitchFamily="34" charset="0"/>
                <a:cs typeface="Arial" pitchFamily="34" charset="0"/>
              </a:rPr>
              <a:t>Narre</a:t>
            </a:r>
            <a:r>
              <a:rPr lang="it-IT" sz="1400" dirty="0">
                <a:solidFill>
                  <a:schemeClr val="bg1"/>
                </a:solidFill>
                <a:latin typeface="Arial" pitchFamily="34" charset="0"/>
                <a:cs typeface="Arial" pitchFamily="34" charset="0"/>
              </a:rPr>
              <a:t> Warren VIC 3805</a:t>
            </a:r>
            <a:endParaRPr lang="en-US" sz="1200" dirty="0">
              <a:solidFill>
                <a:schemeClr val="bg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it-IT" sz="1400" b="1" dirty="0" err="1">
                <a:solidFill>
                  <a:schemeClr val="bg1"/>
                </a:solidFill>
                <a:latin typeface="Arial" pitchFamily="34" charset="0"/>
                <a:cs typeface="Arial" pitchFamily="34" charset="0"/>
              </a:rPr>
              <a:t>Narre</a:t>
            </a:r>
            <a:r>
              <a:rPr lang="it-IT" sz="1400" b="1" dirty="0">
                <a:solidFill>
                  <a:schemeClr val="bg1"/>
                </a:solidFill>
                <a:latin typeface="Arial" pitchFamily="34" charset="0"/>
                <a:cs typeface="Arial" pitchFamily="34" charset="0"/>
              </a:rPr>
              <a:t> Warren</a:t>
            </a:r>
          </a:p>
          <a:p>
            <a:r>
              <a:rPr lang="it-IT" sz="1400" dirty="0" err="1">
                <a:solidFill>
                  <a:schemeClr val="bg1"/>
                </a:solidFill>
                <a:latin typeface="Arial" pitchFamily="34" charset="0"/>
                <a:cs typeface="Arial" pitchFamily="34" charset="0"/>
              </a:rPr>
              <a:t>Bunjil</a:t>
            </a:r>
            <a:r>
              <a:rPr lang="it-IT" sz="1400" dirty="0">
                <a:solidFill>
                  <a:schemeClr val="bg1"/>
                </a:solidFill>
                <a:latin typeface="Arial" pitchFamily="34" charset="0"/>
                <a:cs typeface="Arial" pitchFamily="34" charset="0"/>
              </a:rPr>
              <a:t> </a:t>
            </a:r>
            <a:r>
              <a:rPr lang="it-IT" sz="1400" dirty="0" err="1">
                <a:solidFill>
                  <a:schemeClr val="bg1"/>
                </a:solidFill>
                <a:latin typeface="Arial" pitchFamily="34" charset="0"/>
                <a:cs typeface="Arial" pitchFamily="34" charset="0"/>
              </a:rPr>
              <a:t>Place</a:t>
            </a:r>
            <a:endParaRPr lang="it-IT" sz="1400" dirty="0">
              <a:solidFill>
                <a:schemeClr val="bg1"/>
              </a:solidFill>
              <a:latin typeface="Arial" pitchFamily="34" charset="0"/>
              <a:cs typeface="Arial" pitchFamily="34" charset="0"/>
            </a:endParaRPr>
          </a:p>
          <a:p>
            <a:r>
              <a:rPr lang="it-IT" sz="1400" dirty="0">
                <a:solidFill>
                  <a:schemeClr val="bg1"/>
                </a:solidFill>
                <a:latin typeface="Arial" pitchFamily="34" charset="0"/>
                <a:cs typeface="Arial" pitchFamily="34" charset="0"/>
              </a:rPr>
              <a:t>Patrick </a:t>
            </a:r>
            <a:r>
              <a:rPr lang="it-IT" sz="1400" dirty="0" err="1">
                <a:solidFill>
                  <a:schemeClr val="bg1"/>
                </a:solidFill>
                <a:latin typeface="Arial" pitchFamily="34" charset="0"/>
                <a:cs typeface="Arial" pitchFamily="34" charset="0"/>
              </a:rPr>
              <a:t>Northeast</a:t>
            </a:r>
            <a:r>
              <a:rPr lang="it-IT" sz="1400" dirty="0">
                <a:solidFill>
                  <a:schemeClr val="bg1"/>
                </a:solidFill>
                <a:latin typeface="Arial" pitchFamily="34" charset="0"/>
                <a:cs typeface="Arial" pitchFamily="34" charset="0"/>
              </a:rPr>
              <a:t> Drive</a:t>
            </a:r>
          </a:p>
          <a:p>
            <a:endParaRPr lang="it-IT" sz="1400" dirty="0">
              <a:solidFill>
                <a:schemeClr val="bg1"/>
              </a:solidFill>
              <a:latin typeface="Arial" pitchFamily="34" charset="0"/>
              <a:cs typeface="Arial" pitchFamily="34" charset="0"/>
            </a:endParaRPr>
          </a:p>
          <a:p>
            <a:r>
              <a:rPr lang="it-IT" sz="1400" b="1" dirty="0" err="1">
                <a:solidFill>
                  <a:schemeClr val="bg1"/>
                </a:solidFill>
                <a:latin typeface="Arial" pitchFamily="34" charset="0"/>
                <a:cs typeface="Arial" pitchFamily="34" charset="0"/>
              </a:rPr>
              <a:t>Cranbourne</a:t>
            </a:r>
            <a:endParaRPr lang="it-IT" sz="1400" b="1" dirty="0">
              <a:solidFill>
                <a:schemeClr val="bg1"/>
              </a:solidFill>
              <a:latin typeface="Arial" pitchFamily="34" charset="0"/>
              <a:cs typeface="Arial" pitchFamily="34" charset="0"/>
            </a:endParaRPr>
          </a:p>
          <a:p>
            <a:r>
              <a:rPr lang="it-IT" sz="1400" dirty="0" err="1">
                <a:solidFill>
                  <a:schemeClr val="bg1"/>
                </a:solidFill>
                <a:latin typeface="Arial" pitchFamily="34" charset="0"/>
                <a:cs typeface="Arial" pitchFamily="34" charset="0"/>
              </a:rPr>
              <a:t>Cranbourne</a:t>
            </a:r>
            <a:r>
              <a:rPr lang="it-IT" sz="1400" dirty="0">
                <a:solidFill>
                  <a:schemeClr val="bg1"/>
                </a:solidFill>
                <a:latin typeface="Arial" pitchFamily="34" charset="0"/>
                <a:cs typeface="Arial" pitchFamily="34" charset="0"/>
              </a:rPr>
              <a:t> Park</a:t>
            </a:r>
          </a:p>
          <a:p>
            <a:r>
              <a:rPr lang="it-IT" sz="1400" dirty="0">
                <a:solidFill>
                  <a:schemeClr val="bg1"/>
                </a:solidFill>
                <a:latin typeface="Arial" pitchFamily="34" charset="0"/>
                <a:cs typeface="Arial" pitchFamily="34" charset="0"/>
              </a:rPr>
              <a:t>Shopping Centre</a:t>
            </a:r>
            <a:endParaRPr lang="en-US" sz="1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55073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3">
            <a:extLst>
              <a:ext uri="{FF2B5EF4-FFF2-40B4-BE49-F238E27FC236}">
                <a16:creationId xmlns:a16="http://schemas.microsoft.com/office/drawing/2014/main" id="{5115210F-E1BC-B944-8A31-A8EC41F7EF7E}"/>
              </a:ext>
            </a:extLst>
          </p:cNvPr>
          <p:cNvPicPr>
            <a:picLocks noChangeAspect="1"/>
          </p:cNvPicPr>
          <p:nvPr/>
        </p:nvPicPr>
        <p:blipFill rotWithShape="1">
          <a:blip r:embed="rId2">
            <a:extLst>
              <a:ext uri="{28A0092B-C50C-407E-A947-70E740481C1C}">
                <a14:useLocalDpi xmlns:a14="http://schemas.microsoft.com/office/drawing/2010/main" val="0"/>
              </a:ext>
            </a:extLst>
          </a:blip>
          <a:srcRect l="32496" r="63820"/>
          <a:stretch/>
        </p:blipFill>
        <p:spPr>
          <a:xfrm>
            <a:off x="7473817" y="4623194"/>
            <a:ext cx="392685" cy="1900865"/>
          </a:xfrm>
          <a:prstGeom prst="rect">
            <a:avLst/>
          </a:prstGeom>
        </p:spPr>
      </p:pic>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pPr algn="r" rtl="1"/>
            <a:r>
              <a:rPr lang="x-none" sz="3800" b="1" i="0" u="none" baseline="0">
                <a:ln>
                  <a:solidFill>
                    <a:schemeClr val="tx2"/>
                  </a:solidFill>
                </a:ln>
                <a:solidFill>
                  <a:schemeClr val="accent1"/>
                </a:solidFill>
                <a:latin typeface="Gotham Black" panose="02000603030000020004" pitchFamily="2" charset="77"/>
              </a:rPr>
              <a:t>صدای شما مهمه.</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pPr algn="r" rtl="1"/>
            <a:r>
              <a:rPr lang="x-none" sz="3700" b="1" i="0" u="none" baseline="0">
                <a:ln>
                  <a:noFill/>
                </a:ln>
                <a:solidFill>
                  <a:schemeClr val="bg2"/>
                </a:solidFill>
                <a:latin typeface="Gotham Black" panose="02000603030000020004" pitchFamily="2" charset="77"/>
              </a:rPr>
              <a:t>در مکالمه شرکت کنین.</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pPr algn="r" rtl="1"/>
            <a:r>
              <a:rPr lang="x-none" sz="3600" b="1" i="0" u="none" baseline="0" dirty="0">
                <a:ln>
                  <a:solidFill>
                    <a:schemeClr val="tx2"/>
                  </a:solidFill>
                </a:ln>
                <a:solidFill>
                  <a:schemeClr val="accent1"/>
                </a:solidFill>
                <a:latin typeface="Gotham Black" panose="02000603030000020004" pitchFamily="2" charset="77"/>
              </a:rPr>
              <a:t>از conversations.casey.vic.gov.au دیدن کنین</a:t>
            </a:r>
          </a:p>
        </p:txBody>
      </p:sp>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pPr algn="r" rtl="1"/>
            <a:r>
              <a:rPr lang="x-none" sz="1600" b="1" i="0" u="none" baseline="0" dirty="0">
                <a:solidFill>
                  <a:srgbClr val="59BFDB"/>
                </a:solidFill>
                <a:latin typeface="Arial" pitchFamily="34" charset="0"/>
                <a:cs typeface="Arial" pitchFamily="34" charset="0"/>
              </a:rPr>
              <a:t>با شهر کیسی در تماس بشین </a:t>
            </a:r>
            <a:endParaRPr lang="x-none" sz="1600" b="1" dirty="0">
              <a:solidFill>
                <a:srgbClr val="59BFDB"/>
              </a:solidFill>
              <a:latin typeface="Arial" pitchFamily="34" charset="0"/>
              <a:cs typeface="Arial" pitchFamily="34" charset="0"/>
            </a:endParaRPr>
          </a:p>
          <a:p>
            <a:endParaRPr lang="x-none" sz="1400" b="1" dirty="0">
              <a:solidFill>
                <a:schemeClr val="bg1"/>
              </a:solidFill>
              <a:latin typeface="Arial" pitchFamily="34" charset="0"/>
              <a:cs typeface="Arial" pitchFamily="34" charset="0"/>
            </a:endParaRPr>
          </a:p>
          <a:p>
            <a:pPr algn="r" rtl="1"/>
            <a:r>
              <a:rPr lang="x-none" sz="1400" b="0" i="0" u="none" baseline="0" dirty="0">
                <a:solidFill>
                  <a:schemeClr val="bg1"/>
                </a:solidFill>
                <a:latin typeface="Arial" pitchFamily="34" charset="0"/>
                <a:cs typeface="Arial" pitchFamily="34" charset="0"/>
              </a:rPr>
              <a:t>03 9705 5200</a:t>
            </a:r>
          </a:p>
          <a:p>
            <a:pPr algn="r" rtl="1"/>
            <a:r>
              <a:rPr lang="x-none" sz="1400" b="1" i="0" u="none" baseline="0" dirty="0">
                <a:solidFill>
                  <a:schemeClr val="bg1"/>
                </a:solidFill>
                <a:latin typeface="Arial" pitchFamily="34" charset="0"/>
                <a:cs typeface="Arial" pitchFamily="34" charset="0"/>
              </a:rPr>
              <a:t>NRS</a:t>
            </a:r>
            <a:r>
              <a:rPr lang="ps-AF" sz="1400" b="1" i="0" u="none" baseline="0" dirty="0">
                <a:solidFill>
                  <a:schemeClr val="bg1"/>
                </a:solidFill>
                <a:latin typeface="Arial" pitchFamily="34" charset="0"/>
                <a:cs typeface="Arial" pitchFamily="34" charset="0"/>
              </a:rPr>
              <a:t>:</a:t>
            </a:r>
            <a:r>
              <a:rPr lang="x-none" sz="1400" dirty="0">
                <a:solidFill>
                  <a:schemeClr val="bg1"/>
                </a:solidFill>
                <a:latin typeface="Arial" pitchFamily="34" charset="0"/>
                <a:cs typeface="Arial" pitchFamily="34" charset="0"/>
              </a:rPr>
              <a:t>133 677</a:t>
            </a:r>
            <a:endParaRPr lang="ps-AF" sz="1400" b="1" i="0" u="none" baseline="0" dirty="0">
              <a:solidFill>
                <a:schemeClr val="bg1"/>
              </a:solidFill>
              <a:latin typeface="Arial" pitchFamily="34" charset="0"/>
              <a:cs typeface="Arial" pitchFamily="34" charset="0"/>
            </a:endParaRPr>
          </a:p>
          <a:p>
            <a:pPr algn="r" rtl="1"/>
            <a:r>
              <a:rPr lang="ps-AF" sz="1400" b="0" i="0" u="none" baseline="0" dirty="0">
                <a:solidFill>
                  <a:schemeClr val="bg1"/>
                </a:solidFill>
                <a:latin typeface="Arial" pitchFamily="34" charset="0"/>
                <a:cs typeface="Arial" pitchFamily="34" charset="0"/>
              </a:rPr>
              <a:t>(</a:t>
            </a:r>
            <a:r>
              <a:rPr lang="x-none" sz="1400" b="0" i="0" u="none" baseline="0" dirty="0">
                <a:solidFill>
                  <a:schemeClr val="bg1"/>
                </a:solidFill>
                <a:latin typeface="Arial" pitchFamily="34" charset="0"/>
                <a:cs typeface="Arial" pitchFamily="34" charset="0"/>
              </a:rPr>
              <a:t>بلدی ناشنوایان یا کسیکه مشکل در گپ زدن دره</a:t>
            </a:r>
            <a:r>
              <a:rPr lang="ps-AF" sz="1400" dirty="0">
                <a:solidFill>
                  <a:schemeClr val="bg1"/>
                </a:solidFill>
                <a:latin typeface="Arial" pitchFamily="34" charset="0"/>
                <a:cs typeface="Arial" pitchFamily="34" charset="0"/>
              </a:rPr>
              <a:t>)</a:t>
            </a:r>
            <a:endParaRPr lang="x-none" sz="1400" b="0" i="0" u="none" baseline="0" dirty="0">
              <a:solidFill>
                <a:schemeClr val="bg1"/>
              </a:solidFill>
              <a:latin typeface="Arial" pitchFamily="34" charset="0"/>
              <a:cs typeface="Arial" pitchFamily="34" charset="0"/>
            </a:endParaRPr>
          </a:p>
          <a:p>
            <a:pPr algn="r" rtl="1"/>
            <a:r>
              <a:rPr lang="x-none" sz="1400" b="1" i="0" u="none" baseline="0" dirty="0">
                <a:solidFill>
                  <a:schemeClr val="bg1"/>
                </a:solidFill>
                <a:latin typeface="Arial" pitchFamily="34" charset="0"/>
                <a:cs typeface="Arial" pitchFamily="34" charset="0"/>
              </a:rPr>
              <a:t>TIS</a:t>
            </a:r>
            <a:r>
              <a:rPr lang="ps-AF" sz="1400" b="1" i="0" u="none" baseline="0" dirty="0">
                <a:solidFill>
                  <a:schemeClr val="bg1"/>
                </a:solidFill>
                <a:latin typeface="Arial" pitchFamily="34" charset="0"/>
                <a:cs typeface="Arial" pitchFamily="34" charset="0"/>
              </a:rPr>
              <a:t>: </a:t>
            </a:r>
            <a:r>
              <a:rPr lang="x-none" sz="1400" dirty="0">
                <a:solidFill>
                  <a:schemeClr val="bg1"/>
                </a:solidFill>
                <a:latin typeface="Arial" pitchFamily="34" charset="0"/>
                <a:cs typeface="Arial" pitchFamily="34" charset="0"/>
              </a:rPr>
              <a:t>131 450 </a:t>
            </a:r>
            <a:endParaRPr lang="ps-AF" sz="1400" b="1" i="0" u="none" baseline="0" dirty="0">
              <a:solidFill>
                <a:schemeClr val="bg1"/>
              </a:solidFill>
              <a:latin typeface="Arial" pitchFamily="34" charset="0"/>
              <a:cs typeface="Arial" pitchFamily="34" charset="0"/>
            </a:endParaRPr>
          </a:p>
          <a:p>
            <a:pPr algn="r" rtl="1"/>
            <a:r>
              <a:rPr lang="x-none" sz="1400" b="1" i="0" u="none" baseline="0" dirty="0">
                <a:solidFill>
                  <a:schemeClr val="bg1"/>
                </a:solidFill>
                <a:latin typeface="Arial" pitchFamily="34" charset="0"/>
                <a:cs typeface="Arial" pitchFamily="34" charset="0"/>
              </a:rPr>
              <a:t> </a:t>
            </a:r>
            <a:r>
              <a:rPr lang="ps-AF" sz="1400" b="0" i="0" u="none" baseline="0" dirty="0">
                <a:solidFill>
                  <a:schemeClr val="bg1"/>
                </a:solidFill>
                <a:latin typeface="Arial" pitchFamily="34" charset="0"/>
                <a:cs typeface="Arial" pitchFamily="34" charset="0"/>
              </a:rPr>
              <a:t>(</a:t>
            </a:r>
            <a:r>
              <a:rPr lang="x-none" sz="1400" b="0" i="0" u="none" baseline="0" dirty="0">
                <a:solidFill>
                  <a:schemeClr val="bg1"/>
                </a:solidFill>
                <a:latin typeface="Arial" pitchFamily="34" charset="0"/>
                <a:cs typeface="Arial" pitchFamily="34" charset="0"/>
              </a:rPr>
              <a:t>خدمات ترجمان و ترجمان شفاهی</a:t>
            </a:r>
            <a:r>
              <a:rPr lang="ps-AF" sz="1400" b="0" i="0" u="none" baseline="0" dirty="0">
                <a:solidFill>
                  <a:schemeClr val="bg1"/>
                </a:solidFill>
                <a:latin typeface="Arial" pitchFamily="34" charset="0"/>
                <a:cs typeface="Arial" pitchFamily="34" charset="0"/>
              </a:rPr>
              <a:t>)</a:t>
            </a:r>
            <a:endParaRPr lang="x-none" sz="1400" b="0" i="0" u="none" baseline="0" dirty="0">
              <a:solidFill>
                <a:schemeClr val="bg1"/>
              </a:solidFill>
              <a:latin typeface="Arial" pitchFamily="34" charset="0"/>
              <a:cs typeface="Arial" pitchFamily="34" charset="0"/>
            </a:endParaRPr>
          </a:p>
          <a:p>
            <a:pPr algn="r" rtl="1"/>
            <a:r>
              <a:rPr lang="x-none" sz="1400" b="0" i="0" u="none" baseline="0" dirty="0">
                <a:solidFill>
                  <a:schemeClr val="bg1"/>
                </a:solidFill>
                <a:latin typeface="Arial" pitchFamily="34" charset="0"/>
                <a:cs typeface="Arial" pitchFamily="34" charset="0"/>
              </a:rPr>
              <a:t>caseycc@casey.vic.gov .au</a:t>
            </a:r>
            <a:endParaRPr lang="x-none" sz="1400" dirty="0">
              <a:solidFill>
                <a:schemeClr val="bg1"/>
              </a:solidFill>
              <a:latin typeface="Arial" pitchFamily="34" charset="0"/>
              <a:cs typeface="Arial" pitchFamily="34" charset="0"/>
            </a:endParaRP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pPr algn="r" rtl="1"/>
            <a:r>
              <a:rPr lang="x-none" sz="1400" b="1" i="0" u="none" baseline="0" dirty="0">
                <a:solidFill>
                  <a:schemeClr val="bg1"/>
                </a:solidFill>
                <a:latin typeface="Arial" pitchFamily="34" charset="0"/>
                <a:cs typeface="Arial" pitchFamily="34" charset="0"/>
              </a:rPr>
              <a:t>casey.vic.gov.au</a:t>
            </a:r>
            <a:endParaRPr lang="x-none" sz="1200" dirty="0">
              <a:solidFill>
                <a:schemeClr val="bg1"/>
              </a:solidFill>
              <a:latin typeface="Arial" pitchFamily="34" charset="0"/>
              <a:cs typeface="Arial" pitchFamily="34" charset="0"/>
            </a:endParaRP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pPr algn="r" rtl="1"/>
            <a:r>
              <a:rPr lang="x-none" sz="1600" b="1" i="0" u="none" baseline="0">
                <a:solidFill>
                  <a:srgbClr val="59BFDB"/>
                </a:solidFill>
                <a:latin typeface="Arial" pitchFamily="34" charset="0"/>
                <a:cs typeface="Arial" pitchFamily="34" charset="0"/>
              </a:rPr>
              <a:t>مراکز خدمات مشتری </a:t>
            </a:r>
            <a:endParaRPr lang="x-none" sz="1400" dirty="0">
              <a:solidFill>
                <a:schemeClr val="bg1"/>
              </a:solidFill>
              <a:latin typeface="Arial" pitchFamily="34" charset="0"/>
              <a:cs typeface="Arial" pitchFamily="34" charset="0"/>
            </a:endParaRP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pPr algn="r" rtl="1"/>
            <a:r>
              <a:rPr lang="x-none" sz="1400" b="0" i="0" u="none" baseline="0">
                <a:solidFill>
                  <a:schemeClr val="bg1"/>
                </a:solidFill>
                <a:latin typeface="Arial" pitchFamily="34" charset="0"/>
                <a:cs typeface="Arial" pitchFamily="34" charset="0"/>
              </a:rPr>
              <a:t>facebook.com/CityOfCasey</a:t>
            </a:r>
            <a:endParaRPr lang="x-none" sz="1200" dirty="0">
              <a:solidFill>
                <a:schemeClr val="bg1"/>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pPr algn="r" rtl="1"/>
            <a:r>
              <a:rPr lang="x-none" sz="1400" b="0" i="0" u="none" baseline="0">
                <a:solidFill>
                  <a:schemeClr val="bg1"/>
                </a:solidFill>
                <a:latin typeface="Arial" pitchFamily="34" charset="0"/>
                <a:cs typeface="Arial" pitchFamily="34" charset="0"/>
              </a:rPr>
              <a:t>@CityOfCasey</a:t>
            </a:r>
            <a:endParaRPr lang="x-none" sz="1200" dirty="0">
              <a:solidFill>
                <a:schemeClr val="bg1"/>
              </a:solidFill>
              <a:latin typeface="Arial" pitchFamily="34" charset="0"/>
              <a:cs typeface="Arial" pitchFamily="34" charset="0"/>
            </a:endParaRP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pPr algn="r" rtl="1"/>
            <a:r>
              <a:rPr lang="x-none" sz="1400" b="0" i="0" u="none" baseline="0">
                <a:solidFill>
                  <a:schemeClr val="bg1"/>
                </a:solidFill>
                <a:latin typeface="Arial" pitchFamily="34" charset="0"/>
                <a:cs typeface="Arial" pitchFamily="34" charset="0"/>
              </a:rPr>
              <a:t>PO Box 1000</a:t>
            </a:r>
          </a:p>
          <a:p>
            <a:pPr algn="r" rtl="1"/>
            <a:r>
              <a:rPr lang="x-none" sz="1400" b="0" i="0" u="none" baseline="0">
                <a:solidFill>
                  <a:schemeClr val="bg1"/>
                </a:solidFill>
                <a:latin typeface="Arial" pitchFamily="34" charset="0"/>
                <a:cs typeface="Arial" pitchFamily="34" charset="0"/>
              </a:rPr>
              <a:t>Narre Warren VIC 3805</a:t>
            </a:r>
            <a:endParaRPr lang="x-none" sz="1200" dirty="0">
              <a:solidFill>
                <a:schemeClr val="bg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5D92520-914F-AC4A-A89E-C8C65C174AA5}"/>
              </a:ext>
            </a:extLst>
          </p:cNvPr>
          <p:cNvSpPr txBox="1"/>
          <p:nvPr/>
        </p:nvSpPr>
        <p:spPr>
          <a:xfrm>
            <a:off x="7705589" y="5000084"/>
            <a:ext cx="2846398" cy="1600438"/>
          </a:xfrm>
          <a:prstGeom prst="rect">
            <a:avLst/>
          </a:prstGeom>
          <a:noFill/>
        </p:spPr>
        <p:txBody>
          <a:bodyPr wrap="square" rtlCol="0">
            <a:spAutoFit/>
          </a:bodyPr>
          <a:lstStyle/>
          <a:p>
            <a:pPr algn="r" rtl="1"/>
            <a:r>
              <a:rPr lang="x-none" sz="1400" b="1" i="0" u="none" baseline="0" dirty="0">
                <a:solidFill>
                  <a:schemeClr val="bg1"/>
                </a:solidFill>
                <a:latin typeface="Arial" pitchFamily="34" charset="0"/>
                <a:cs typeface="Arial" pitchFamily="34" charset="0"/>
              </a:rPr>
              <a:t>ناری وارین</a:t>
            </a:r>
          </a:p>
          <a:p>
            <a:pPr algn="r" rtl="1"/>
            <a:r>
              <a:rPr lang="x-none" sz="1400" b="0" i="0" u="none" baseline="0" dirty="0">
                <a:solidFill>
                  <a:schemeClr val="bg1"/>
                </a:solidFill>
                <a:latin typeface="Arial" pitchFamily="34" charset="0"/>
                <a:cs typeface="Arial" pitchFamily="34" charset="0"/>
              </a:rPr>
              <a:t>مکان بونجیل</a:t>
            </a:r>
            <a:endParaRPr lang="x-none" sz="1400" dirty="0">
              <a:solidFill>
                <a:schemeClr val="bg1"/>
              </a:solidFill>
              <a:latin typeface="Arial" pitchFamily="34" charset="0"/>
              <a:cs typeface="Arial" pitchFamily="34" charset="0"/>
            </a:endParaRPr>
          </a:p>
          <a:p>
            <a:pPr algn="r" rtl="1"/>
            <a:r>
              <a:rPr lang="x-none" sz="1400" b="0" i="0" u="none" baseline="0" dirty="0">
                <a:solidFill>
                  <a:schemeClr val="bg1"/>
                </a:solidFill>
                <a:latin typeface="Arial" pitchFamily="34" charset="0"/>
                <a:cs typeface="Arial" pitchFamily="34" charset="0"/>
              </a:rPr>
              <a:t>پاتریک نارتیست درایو</a:t>
            </a:r>
          </a:p>
          <a:p>
            <a:endParaRPr lang="x-none" sz="1400" dirty="0">
              <a:solidFill>
                <a:schemeClr val="bg1"/>
              </a:solidFill>
              <a:latin typeface="Arial" pitchFamily="34" charset="0"/>
              <a:cs typeface="Arial" pitchFamily="34" charset="0"/>
            </a:endParaRPr>
          </a:p>
          <a:p>
            <a:pPr algn="r" rtl="1"/>
            <a:r>
              <a:rPr lang="x-none" sz="1400" b="1" i="0" u="none" baseline="0" dirty="0">
                <a:solidFill>
                  <a:schemeClr val="bg1"/>
                </a:solidFill>
                <a:latin typeface="Arial" pitchFamily="34" charset="0"/>
                <a:cs typeface="Arial" pitchFamily="34" charset="0"/>
              </a:rPr>
              <a:t>کرانبورن</a:t>
            </a:r>
            <a:endParaRPr lang="x-none" sz="1400" b="1" dirty="0">
              <a:solidFill>
                <a:schemeClr val="bg1"/>
              </a:solidFill>
              <a:latin typeface="Arial" pitchFamily="34" charset="0"/>
              <a:cs typeface="Arial" pitchFamily="34" charset="0"/>
            </a:endParaRPr>
          </a:p>
          <a:p>
            <a:pPr algn="r" rtl="1"/>
            <a:r>
              <a:rPr lang="x-none" sz="1400" b="0" i="0" u="none" baseline="0" dirty="0">
                <a:solidFill>
                  <a:schemeClr val="bg1"/>
                </a:solidFill>
                <a:latin typeface="Arial" pitchFamily="34" charset="0"/>
                <a:cs typeface="Arial" pitchFamily="34" charset="0"/>
              </a:rPr>
              <a:t>پارک کرانبورن</a:t>
            </a:r>
          </a:p>
          <a:p>
            <a:pPr algn="r" rtl="1"/>
            <a:r>
              <a:rPr lang="x-none" sz="1400" b="0" i="0" u="none" baseline="0" dirty="0">
                <a:solidFill>
                  <a:schemeClr val="bg1"/>
                </a:solidFill>
                <a:latin typeface="Arial" pitchFamily="34" charset="0"/>
                <a:cs typeface="Arial" pitchFamily="34" charset="0"/>
              </a:rPr>
              <a:t>مرکز خرید</a:t>
            </a:r>
            <a:endParaRPr lang="x-none" sz="1200" dirty="0">
              <a:solidFill>
                <a:schemeClr val="bg1"/>
              </a:solidFill>
              <a:latin typeface="Arial" pitchFamily="34" charset="0"/>
              <a:cs typeface="Arial" pitchFamily="34" charset="0"/>
            </a:endParaRPr>
          </a:p>
        </p:txBody>
      </p:sp>
      <p:pic>
        <p:nvPicPr>
          <p:cNvPr id="14" name="Picture 13">
            <a:extLst>
              <a:ext uri="{FF2B5EF4-FFF2-40B4-BE49-F238E27FC236}">
                <a16:creationId xmlns:a16="http://schemas.microsoft.com/office/drawing/2014/main" id="{5115210F-E1BC-B944-8A31-A8EC41F7EF7E}"/>
              </a:ext>
            </a:extLst>
          </p:cNvPr>
          <p:cNvPicPr>
            <a:picLocks noChangeAspect="1"/>
          </p:cNvPicPr>
          <p:nvPr/>
        </p:nvPicPr>
        <p:blipFill rotWithShape="1">
          <a:blip r:embed="rId2">
            <a:extLst>
              <a:ext uri="{28A0092B-C50C-407E-A947-70E740481C1C}">
                <a14:useLocalDpi xmlns:a14="http://schemas.microsoft.com/office/drawing/2010/main" val="0"/>
              </a:ext>
            </a:extLst>
          </a:blip>
          <a:srcRect l="92501"/>
          <a:stretch/>
        </p:blipFill>
        <p:spPr>
          <a:xfrm>
            <a:off x="10698479" y="4632868"/>
            <a:ext cx="799525" cy="1900865"/>
          </a:xfrm>
          <a:prstGeom prst="rect">
            <a:avLst/>
          </a:prstGeom>
        </p:spPr>
      </p:pic>
    </p:spTree>
    <p:extLst>
      <p:ext uri="{BB962C8B-B14F-4D97-AF65-F5344CB8AC3E}">
        <p14:creationId xmlns:p14="http://schemas.microsoft.com/office/powerpoint/2010/main" val="4149389864"/>
      </p:ext>
    </p:extLst>
  </p:cSld>
  <p:clrMapOvr>
    <a:masterClrMapping/>
  </p:clrMapOvr>
</p:sld>
</file>

<file path=ppt/theme/theme1.xml><?xml version="1.0" encoding="utf-8"?>
<a:theme xmlns:a="http://schemas.openxmlformats.org/drawingml/2006/main" name="Office Theme">
  <a:themeElements>
    <a:clrScheme name="Shape Your City 1">
      <a:dk1>
        <a:srgbClr val="363535"/>
      </a:dk1>
      <a:lt1>
        <a:srgbClr val="FFFFFF"/>
      </a:lt1>
      <a:dk2>
        <a:srgbClr val="405770"/>
      </a:dk2>
      <a:lt2>
        <a:srgbClr val="F4F6F0"/>
      </a:lt2>
      <a:accent1>
        <a:srgbClr val="405770"/>
      </a:accent1>
      <a:accent2>
        <a:srgbClr val="58BDDB"/>
      </a:accent2>
      <a:accent3>
        <a:srgbClr val="F49170"/>
      </a:accent3>
      <a:accent4>
        <a:srgbClr val="45B9A3"/>
      </a:accent4>
      <a:accent5>
        <a:srgbClr val="86C7CC"/>
      </a:accent5>
      <a:accent6>
        <a:srgbClr val="B5D283"/>
      </a:accent6>
      <a:hlink>
        <a:srgbClr val="405770"/>
      </a:hlink>
      <a:folHlink>
        <a:srgbClr val="F4917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YourCity_PowerPoint Pres Template" id="{E11A358A-6193-8E45-9442-999B040F6BF9}" vid="{A7635259-DF0C-D64D-B657-B45046AACAE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670CB29A7EC844EB82277798569E75B" ma:contentTypeVersion="11" ma:contentTypeDescription="Create a new document." ma:contentTypeScope="" ma:versionID="6f24a0466794c2956b7578060125a1a2">
  <xsd:schema xmlns:xsd="http://www.w3.org/2001/XMLSchema" xmlns:xs="http://www.w3.org/2001/XMLSchema" xmlns:p="http://schemas.microsoft.com/office/2006/metadata/properties" xmlns:ns2="90dfda95-c7d7-4086-9ef5-5b3e7d53fa9f" xmlns:ns3="baace386-b354-430f-8543-0581280cad22" targetNamespace="http://schemas.microsoft.com/office/2006/metadata/properties" ma:root="true" ma:fieldsID="70fe9016203098c2e4c94d54a7c861f0" ns2:_="" ns3:_="">
    <xsd:import namespace="90dfda95-c7d7-4086-9ef5-5b3e7d53fa9f"/>
    <xsd:import namespace="baace386-b354-430f-8543-0581280cad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fda95-c7d7-4086-9ef5-5b3e7d53fa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ace386-b354-430f-8543-0581280cad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9B5F1C-AAA8-4974-8715-9914D16497FB}">
  <ds:schemaRefs>
    <ds:schemaRef ds:uri="http://schemas.microsoft.com/sharepoint/v3/contenttype/forms"/>
  </ds:schemaRefs>
</ds:datastoreItem>
</file>

<file path=customXml/itemProps2.xml><?xml version="1.0" encoding="utf-8"?>
<ds:datastoreItem xmlns:ds="http://schemas.openxmlformats.org/officeDocument/2006/customXml" ds:itemID="{5FECAE16-F33F-420F-80B9-D67957678D9A}">
  <ds:schemaRefs>
    <ds:schemaRef ds:uri="0654ad01-20bc-4674-bc5f-c2867a68f144"/>
    <ds:schemaRef ds:uri="5c065dcf-1a44-48ed-a739-82a6883c47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DFDC404-2A6C-4A4D-8CB5-B0D2C36681C6}"/>
</file>

<file path=docProps/app.xml><?xml version="1.0" encoding="utf-8"?>
<Properties xmlns="http://schemas.openxmlformats.org/officeDocument/2006/extended-properties" xmlns:vt="http://schemas.openxmlformats.org/officeDocument/2006/docPropsVTypes">
  <Template>Office Theme</Template>
  <TotalTime>60</TotalTime>
  <Words>9781</Words>
  <Application>Microsoft Office PowerPoint</Application>
  <PresentationFormat>Widescreen</PresentationFormat>
  <Paragraphs>447</Paragraphs>
  <Slides>60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Arial,Sans-Serif</vt:lpstr>
      <vt:lpstr>Calibri</vt:lpstr>
      <vt:lpstr>Gotham Black</vt:lpstr>
      <vt:lpstr>Helvetica Light</vt:lpstr>
      <vt:lpstr>Times New Roman</vt:lpstr>
      <vt:lpstr>Office Theme</vt:lpstr>
      <vt:lpstr>How to host a  ‘Shape your City’ Conversation</vt:lpstr>
      <vt:lpstr>چی طو یک دوره گپ ’شهر خو ره شکل بدیین‘  میزبانی مونیم</vt:lpstr>
      <vt:lpstr>Welcome</vt:lpstr>
      <vt:lpstr>خوش آمدین</vt:lpstr>
      <vt:lpstr>Whilst it might be harder right now…</vt:lpstr>
      <vt:lpstr>در حالی که ممکن اکنون سخت تر باشه...</vt:lpstr>
      <vt:lpstr>Getting Started</vt:lpstr>
      <vt:lpstr>شروع کار</vt:lpstr>
      <vt:lpstr>Promote your conversation</vt:lpstr>
      <vt:lpstr>مکالمه خو ره تبلیغ کنین</vt:lpstr>
      <vt:lpstr>Host your conversation</vt:lpstr>
      <vt:lpstr>میزبان مکالمه تان بشین</vt:lpstr>
      <vt:lpstr>Now onto the questions…</vt:lpstr>
      <vt:lpstr>حالا درباره سوالات...</vt:lpstr>
      <vt:lpstr>Things to consider</vt:lpstr>
      <vt:lpstr>مواردی ره که باید در نظر بگیریم</vt:lpstr>
      <vt:lpstr>Theme Questions</vt:lpstr>
      <vt:lpstr>سوالات موضوع</vt:lpstr>
      <vt:lpstr>Questions</vt:lpstr>
      <vt:lpstr>سوالات</vt:lpstr>
      <vt:lpstr>Things to consider</vt:lpstr>
      <vt:lpstr>مواردی ره که باید در نظر بگیریم</vt:lpstr>
      <vt:lpstr>Questions</vt:lpstr>
      <vt:lpstr>سوالات</vt:lpstr>
      <vt:lpstr>Things to consider</vt:lpstr>
      <vt:lpstr>مواردی ره که باید در نظر بگیریم</vt:lpstr>
      <vt:lpstr>Questions</vt:lpstr>
      <vt:lpstr>سوالات</vt:lpstr>
      <vt:lpstr>Things to consider</vt:lpstr>
      <vt:lpstr>مواردی ره که باید در نظر بگیریم</vt:lpstr>
      <vt:lpstr>Questions</vt:lpstr>
      <vt:lpstr>سوالات</vt:lpstr>
      <vt:lpstr>Things to consider</vt:lpstr>
      <vt:lpstr>مواردی ره که باید در نظر بگیریم</vt:lpstr>
      <vt:lpstr>Things to consider</vt:lpstr>
      <vt:lpstr>مواردی ره که باید در نظر بگیریم</vt:lpstr>
      <vt:lpstr>Now bring your conversation to life!!</vt:lpstr>
      <vt:lpstr>حالا مکالمه خو ره زنده کنین!!</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host a  ‘Shape your City’ Conversation</dc:title>
  <dc:creator>Anna Kelderman</dc:creator>
  <cp:lastModifiedBy>Damir Cato</cp:lastModifiedBy>
  <cp:revision>736</cp:revision>
  <dcterms:created xsi:type="dcterms:W3CDTF">2020-09-14T02:46:12Z</dcterms:created>
  <dcterms:modified xsi:type="dcterms:W3CDTF">2020-09-26T11:37:58Z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0x0101008670CB29A7EC844EB82277798569E75B</vt:lpwstr>
  </property>
</Properties>
</file>