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12"/>
  </p:notesMasterIdLst>
  <p:sldIdLst>
    <p:sldId id="272" r:id="rId5"/>
    <p:sldId id="273" r:id="rId6"/>
    <p:sldId id="277" r:id="rId7"/>
    <p:sldId id="275" r:id="rId8"/>
    <p:sldId id="281" r:id="rId9"/>
    <p:sldId id="276" r:id="rId10"/>
    <p:sldId id="279" r:id="rId11"/>
  </p:sldIdLst>
  <p:sldSz cx="10691813" cy="7559675"/>
  <p:notesSz cx="6858000" cy="9144000"/>
  <p:defaultTextStyle>
    <a:defPPr>
      <a:defRPr lang="en-US"/>
    </a:defPPr>
    <a:lvl1pPr marL="0" algn="l" defTabSz="521402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1pPr>
    <a:lvl2pPr marL="521402" algn="l" defTabSz="521402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2pPr>
    <a:lvl3pPr marL="1042804" algn="l" defTabSz="521402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3pPr>
    <a:lvl4pPr marL="1564206" algn="l" defTabSz="521402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4pPr>
    <a:lvl5pPr marL="2085609" algn="l" defTabSz="521402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5pPr>
    <a:lvl6pPr marL="2607010" algn="l" defTabSz="521402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6pPr>
    <a:lvl7pPr marL="3128412" algn="l" defTabSz="521402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7pPr>
    <a:lvl8pPr marL="3649813" algn="l" defTabSz="521402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8pPr>
    <a:lvl9pPr marL="4171216" algn="l" defTabSz="521402" rtl="0" eaLnBrk="1" latinLnBrk="0" hangingPunct="1">
      <a:defRPr sz="20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ECE020-E4B2-4757-A100-0F2375D8F993}" v="14" dt="2021-03-16T21:26:26.5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47"/>
    <p:restoredTop sz="94694"/>
  </p:normalViewPr>
  <p:slideViewPr>
    <p:cSldViewPr snapToGrid="0" snapToObjects="1">
      <p:cViewPr varScale="1">
        <p:scale>
          <a:sx n="103" d="100"/>
          <a:sy n="103" d="100"/>
        </p:scale>
        <p:origin x="1878" y="1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DDD5E-9701-9549-A709-59402E0D9A08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70D3F1-629D-774B-8C19-8EED7897A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691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104AC3-3B26-3940-BCD0-9B4CB1EBB3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0691813" cy="75553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35F0CC-E8AC-F645-9B62-8AC9FE816F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6501" y="3824871"/>
            <a:ext cx="8304609" cy="1259946"/>
          </a:xfrm>
        </p:spPr>
        <p:txBody>
          <a:bodyPr lIns="0" tIns="0" rIns="0" bIns="0" anchor="t" anchorCtr="0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enter name of engagement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E6AB235-9AE0-5F4E-BE0D-D8F467AF923A}"/>
              </a:ext>
            </a:extLst>
          </p:cNvPr>
          <p:cNvSpPr txBox="1">
            <a:spLocks/>
          </p:cNvSpPr>
          <p:nvPr userDrawn="1"/>
        </p:nvSpPr>
        <p:spPr>
          <a:xfrm>
            <a:off x="715214" y="2291645"/>
            <a:ext cx="6430653" cy="97462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293375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3800"/>
              </a:lnSpc>
            </a:pPr>
            <a:r>
              <a:rPr lang="en-GB" sz="3600" dirty="0"/>
              <a:t>COMMUNITY ENGAGEMENT </a:t>
            </a:r>
            <a:br>
              <a:rPr lang="en-GB" sz="3600" dirty="0"/>
            </a:br>
            <a:r>
              <a:rPr lang="en-GB" sz="3600" dirty="0"/>
              <a:t>SUMMARY REPORT</a:t>
            </a:r>
            <a:endParaRPr lang="en-US" sz="36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C4B0C78-11F3-974F-9807-06956B1BCF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1784" y="6041230"/>
            <a:ext cx="8275461" cy="246221"/>
          </a:xfrm>
        </p:spPr>
        <p:txBody>
          <a:bodyPr lIns="0" tIns="0" rIns="0" bIns="0">
            <a:spAutoFit/>
          </a:bodyPr>
          <a:lstStyle>
            <a:lvl1pPr>
              <a:defRPr sz="1600" b="0"/>
            </a:lvl1pPr>
          </a:lstStyle>
          <a:p>
            <a:pPr lvl="0"/>
            <a:r>
              <a:rPr lang="en-GB" dirty="0"/>
              <a:t>Month, Year of engagement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1F1FB5D-E840-E747-BE24-4AD0138D5E20}"/>
              </a:ext>
            </a:extLst>
          </p:cNvPr>
          <p:cNvSpPr txBox="1">
            <a:spLocks/>
          </p:cNvSpPr>
          <p:nvPr userDrawn="1"/>
        </p:nvSpPr>
        <p:spPr>
          <a:xfrm>
            <a:off x="715214" y="1927137"/>
            <a:ext cx="5572697" cy="3077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293375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000" b="1" dirty="0">
                <a:solidFill>
                  <a:schemeClr val="accent2"/>
                </a:solidFill>
              </a:rPr>
              <a:t>CLOSING THE LOOP</a:t>
            </a:r>
            <a:endParaRPr lang="en-US" sz="20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953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1D70E2-BEFE-4444-9F52-2D68237E24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4297"/>
            <a:ext cx="10691813" cy="755537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B71A837-E284-BD45-83D7-2882021BB5DE}"/>
              </a:ext>
            </a:extLst>
          </p:cNvPr>
          <p:cNvSpPr txBox="1">
            <a:spLocks/>
          </p:cNvSpPr>
          <p:nvPr userDrawn="1"/>
        </p:nvSpPr>
        <p:spPr>
          <a:xfrm>
            <a:off x="715214" y="707937"/>
            <a:ext cx="8372342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293375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200" b="1" dirty="0">
                <a:solidFill>
                  <a:schemeClr val="accent2"/>
                </a:solidFill>
              </a:rPr>
              <a:t>CLOSING THE LOOP </a:t>
            </a:r>
            <a:r>
              <a:rPr lang="en-GB" sz="1200" b="0" dirty="0">
                <a:solidFill>
                  <a:schemeClr val="bg1"/>
                </a:solidFill>
              </a:rPr>
              <a:t>COMMUNITY ENGAGEMENT SUMMARY REPORT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B544A7-8F4F-494D-A5C0-192AFD76B7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4538" y="1016530"/>
            <a:ext cx="8444618" cy="369332"/>
          </a:xfrm>
        </p:spPr>
        <p:txBody>
          <a:bodyPr lIns="0" tIns="0" rIns="0" bIns="0">
            <a:spAutoFit/>
          </a:bodyPr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enter name of engagement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AFB388A-CE56-BE4C-A2BE-8EAE4802AD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1200" y="2133600"/>
            <a:ext cx="8477250" cy="470263"/>
          </a:xfrm>
        </p:spPr>
        <p:txBody>
          <a:bodyPr lIns="0" tIns="0" rIns="0" bIns="0"/>
          <a:lstStyle>
            <a:lvl1pPr>
              <a:spcBef>
                <a:spcPts val="0"/>
              </a:spcBef>
              <a:spcAft>
                <a:spcPts val="1000"/>
              </a:spcAft>
              <a:defRPr sz="2800"/>
            </a:lvl1pPr>
            <a:lvl2pPr>
              <a:defRPr sz="1600"/>
            </a:lvl2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5B8BE6C-29DA-1440-9875-5B6343BBF4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4375" y="2838450"/>
            <a:ext cx="8477250" cy="3648075"/>
          </a:xfrm>
        </p:spPr>
        <p:txBody>
          <a:bodyPr lIns="0" tIns="0" rIns="0" bIns="0"/>
          <a:lstStyle>
            <a:lvl2pPr>
              <a:defRPr b="1">
                <a:solidFill>
                  <a:schemeClr val="accent2"/>
                </a:solidFill>
              </a:defRPr>
            </a:lvl2pPr>
            <a:lvl3pPr marL="0" indent="0">
              <a:buNone/>
              <a:defRPr sz="1400"/>
            </a:lvl3pPr>
          </a:lstStyle>
          <a:p>
            <a:pPr lvl="1"/>
            <a:r>
              <a:rPr lang="en-GB" dirty="0"/>
              <a:t>Add page subheading</a:t>
            </a:r>
          </a:p>
          <a:p>
            <a:pPr lvl="2"/>
            <a:br>
              <a:rPr lang="en-GB" dirty="0"/>
            </a:br>
            <a:r>
              <a:rPr lang="en-GB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912402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386AE332-D471-DC47-A35B-59BF6BE530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4297"/>
            <a:ext cx="10691813" cy="755537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8188" y="4284663"/>
            <a:ext cx="2231731" cy="611185"/>
          </a:xfrm>
        </p:spPr>
        <p:txBody>
          <a:bodyPr wrap="none" lIns="0" tIns="0" rIns="0" bIns="0" numCol="1" anchor="b" anchorCtr="1">
            <a:noAutofit/>
          </a:bodyPr>
          <a:lstStyle>
            <a:lvl1pPr marL="0" marR="0" indent="0" algn="ctr" defTabSz="2933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600">
                <a:solidFill>
                  <a:schemeClr val="accent2"/>
                </a:solidFill>
              </a:defRPr>
            </a:lvl1pPr>
            <a:lvl2pPr marL="293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867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80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73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66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60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53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46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ctr" defTabSz="2933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dirty="0"/>
              <a:t>00.0%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C14E2FB-343F-AB42-A954-AB322D6D59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13088" y="4284663"/>
            <a:ext cx="2160362" cy="611185"/>
          </a:xfrm>
        </p:spPr>
        <p:txBody>
          <a:bodyPr vert="horz" wrap="none" lIns="0" tIns="0" rIns="0" bIns="0" numCol="1" rtlCol="0" anchor="b" anchorCtr="1">
            <a:noAutofit/>
          </a:bodyPr>
          <a:lstStyle>
            <a:lvl1pPr marL="0" marR="0" indent="0" algn="ctr" defTabSz="2933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GB" sz="3600">
                <a:solidFill>
                  <a:schemeClr val="tx2"/>
                </a:solidFill>
              </a:defRPr>
            </a:lvl1pPr>
          </a:lstStyle>
          <a:p>
            <a:pPr marL="0" marR="0" lvl="0" indent="0" algn="ctr" defTabSz="2933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dirty="0"/>
              <a:t>00.0%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50FF5FF-2B63-2F41-9D2B-9FF3D31D60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8138" y="4284662"/>
            <a:ext cx="2160225" cy="611187"/>
          </a:xfrm>
        </p:spPr>
        <p:txBody>
          <a:bodyPr wrap="none" lIns="0" tIns="0" rIns="0" bIns="0" anchor="b" anchorCtr="1">
            <a:noAutofit/>
          </a:bodyPr>
          <a:lstStyle>
            <a:lvl1pPr marL="0" marR="0" indent="0" algn="ctr" defTabSz="2933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3600" b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ctr" defTabSz="2933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dirty="0"/>
              <a:t>00.0%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12D4E87-C05D-D24F-8C68-45B9BE1D54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21600" y="4284662"/>
            <a:ext cx="2160588" cy="611187"/>
          </a:xfrm>
        </p:spPr>
        <p:txBody>
          <a:bodyPr wrap="none" lIns="0" tIns="0" rIns="0" bIns="0" anchor="b" anchorCtr="1">
            <a:noAutofit/>
          </a:bodyPr>
          <a:lstStyle>
            <a:lvl1pPr marL="0" marR="0" indent="0" algn="ctr" defTabSz="2933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3600" b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marR="0" lvl="0" indent="0" algn="ctr" defTabSz="2933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dirty="0"/>
              <a:t>00.0%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A0EE1AF-60B2-A04B-A085-248255E303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8189" y="5184775"/>
            <a:ext cx="2231662" cy="1414992"/>
          </a:xfrm>
        </p:spPr>
        <p:txBody>
          <a:bodyPr wrap="square" lIns="0" tIns="0" rIns="0" bIns="0">
            <a:noAutofit/>
          </a:bodyPr>
          <a:lstStyle>
            <a:lvl1pPr algn="ctr">
              <a:defRPr lang="en-GB" sz="14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1D048F5-E1A2-E14B-9D98-DD4BD9CC26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3088" y="5184775"/>
            <a:ext cx="2160588" cy="1414992"/>
          </a:xfrm>
        </p:spPr>
        <p:txBody>
          <a:bodyPr wrap="square" lIns="0" tIns="0" rIns="0" bIns="0">
            <a:noAutofit/>
          </a:bodyPr>
          <a:lstStyle>
            <a:lvl1pPr algn="ctr">
              <a:defRPr lang="en-GB" sz="14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ctr" defTabSz="293375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GB" dirty="0"/>
              <a:t>Click to add text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1D6699F5-A306-954A-8462-BF9C665A7A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18137" y="5184775"/>
            <a:ext cx="2160451" cy="1414992"/>
          </a:xfrm>
        </p:spPr>
        <p:txBody>
          <a:bodyPr wrap="square" lIns="0" tIns="0" rIns="0" bIns="0">
            <a:noAutofit/>
          </a:bodyPr>
          <a:lstStyle>
            <a:lvl1pPr algn="ctr">
              <a:defRPr lang="en-GB" sz="14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ctr" defTabSz="293375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GB" dirty="0"/>
              <a:t>Click to add text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F1BF2F6-1040-224F-91FA-B9568A7A3A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22188" y="5184775"/>
            <a:ext cx="2159931" cy="1414992"/>
          </a:xfrm>
        </p:spPr>
        <p:txBody>
          <a:bodyPr wrap="square" lIns="0" tIns="0" rIns="0" bIns="0">
            <a:noAutofit/>
          </a:bodyPr>
          <a:lstStyle>
            <a:lvl1pPr algn="ctr">
              <a:defRPr lang="en-GB" sz="14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ctr" defTabSz="293375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GB" dirty="0"/>
              <a:t>Click to add text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4385C447-2A38-5743-AEDD-263EA8FE4BE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194505" y="2805234"/>
            <a:ext cx="1277938" cy="1277937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034C06AA-9B86-4D4F-AC0F-BCD88FB98C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554481" y="2805234"/>
            <a:ext cx="1277938" cy="1279525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endParaRPr 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A683F052-D548-7844-B273-D9A983DEE75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859363" y="2805234"/>
            <a:ext cx="1278000" cy="1278000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endParaRPr 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0C3AC2D9-49BD-1F4D-8880-23576B98997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129321" y="2806759"/>
            <a:ext cx="1278000" cy="1278000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89D631B-82AF-C045-A292-5F80034E6F5C}"/>
              </a:ext>
            </a:extLst>
          </p:cNvPr>
          <p:cNvCxnSpPr>
            <a:cxnSpLocks/>
          </p:cNvCxnSpPr>
          <p:nvPr userDrawn="1"/>
        </p:nvCxnSpPr>
        <p:spPr>
          <a:xfrm>
            <a:off x="738188" y="5040313"/>
            <a:ext cx="2232025" cy="0"/>
          </a:xfrm>
          <a:prstGeom prst="line">
            <a:avLst/>
          </a:prstGeom>
          <a:ln w="381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F102DEB-DEEF-E443-AFD8-DF3AB6A893EF}"/>
              </a:ext>
            </a:extLst>
          </p:cNvPr>
          <p:cNvCxnSpPr/>
          <p:nvPr userDrawn="1"/>
        </p:nvCxnSpPr>
        <p:spPr>
          <a:xfrm>
            <a:off x="3113658" y="5040313"/>
            <a:ext cx="2160588" cy="0"/>
          </a:xfrm>
          <a:prstGeom prst="line">
            <a:avLst/>
          </a:prstGeom>
          <a:ln w="3810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DE92683-2722-E948-946C-E5E53E8AF1D2}"/>
              </a:ext>
            </a:extLst>
          </p:cNvPr>
          <p:cNvCxnSpPr/>
          <p:nvPr userDrawn="1"/>
        </p:nvCxnSpPr>
        <p:spPr>
          <a:xfrm>
            <a:off x="5417914" y="5040313"/>
            <a:ext cx="2160588" cy="0"/>
          </a:xfrm>
          <a:prstGeom prst="line">
            <a:avLst/>
          </a:prstGeom>
          <a:ln w="38100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6033E4-EDA2-0A48-9679-5A987DD7152A}"/>
              </a:ext>
            </a:extLst>
          </p:cNvPr>
          <p:cNvCxnSpPr/>
          <p:nvPr userDrawn="1"/>
        </p:nvCxnSpPr>
        <p:spPr>
          <a:xfrm>
            <a:off x="7722170" y="5040313"/>
            <a:ext cx="2160588" cy="0"/>
          </a:xfrm>
          <a:prstGeom prst="line">
            <a:avLst/>
          </a:prstGeom>
          <a:ln w="3810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itle 1">
            <a:extLst>
              <a:ext uri="{FF2B5EF4-FFF2-40B4-BE49-F238E27FC236}">
                <a16:creationId xmlns:a16="http://schemas.microsoft.com/office/drawing/2014/main" id="{AC24275A-808E-6A42-9F2C-C503A3899A94}"/>
              </a:ext>
            </a:extLst>
          </p:cNvPr>
          <p:cNvSpPr txBox="1">
            <a:spLocks/>
          </p:cNvSpPr>
          <p:nvPr userDrawn="1"/>
        </p:nvSpPr>
        <p:spPr>
          <a:xfrm>
            <a:off x="715214" y="707937"/>
            <a:ext cx="8372342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293375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200" b="1" dirty="0">
                <a:solidFill>
                  <a:schemeClr val="accent2"/>
                </a:solidFill>
              </a:rPr>
              <a:t>CLOSING THE LOOP </a:t>
            </a:r>
            <a:r>
              <a:rPr lang="en-GB" sz="1200" b="0" dirty="0">
                <a:solidFill>
                  <a:schemeClr val="bg1"/>
                </a:solidFill>
              </a:rPr>
              <a:t>COMMUNITY ENGAGEMENT SUMMARY REPORT</a:t>
            </a:r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72F7E7F6-B77E-7F4E-93AC-2A2CD8D5A95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4538" y="1016530"/>
            <a:ext cx="8444618" cy="369332"/>
          </a:xfrm>
        </p:spPr>
        <p:txBody>
          <a:bodyPr lIns="0" tIns="0" rIns="0" bIns="0">
            <a:spAutoFit/>
          </a:bodyPr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enter name of engagement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865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322" userDrawn="1">
          <p15:clr>
            <a:srgbClr val="FBAE40"/>
          </p15:clr>
        </p15:guide>
        <p15:guide id="3" pos="1871" userDrawn="1">
          <p15:clr>
            <a:srgbClr val="FBAE40"/>
          </p15:clr>
        </p15:guide>
        <p15:guide id="4" pos="465" userDrawn="1">
          <p15:clr>
            <a:srgbClr val="FBAE40"/>
          </p15:clr>
        </p15:guide>
        <p15:guide id="5" pos="4864" userDrawn="1">
          <p15:clr>
            <a:srgbClr val="FBAE40"/>
          </p15:clr>
        </p15:guide>
        <p15:guide id="6" pos="6225" userDrawn="1">
          <p15:clr>
            <a:srgbClr val="FBAE40"/>
          </p15:clr>
        </p15:guide>
        <p15:guide id="7" orient="horz" pos="2699" userDrawn="1">
          <p15:clr>
            <a:srgbClr val="FBAE40"/>
          </p15:clr>
        </p15:guide>
        <p15:guide id="8" orient="horz" pos="3175" userDrawn="1">
          <p15:clr>
            <a:srgbClr val="FBAE40"/>
          </p15:clr>
        </p15:guide>
        <p15:guide id="9" pos="1961" userDrawn="1">
          <p15:clr>
            <a:srgbClr val="FBAE40"/>
          </p15:clr>
        </p15:guide>
        <p15:guide id="10" pos="3413" userDrawn="1">
          <p15:clr>
            <a:srgbClr val="FBAE40"/>
          </p15:clr>
        </p15:guide>
        <p15:guide id="11" pos="4774" userDrawn="1">
          <p15:clr>
            <a:srgbClr val="FBAE40"/>
          </p15:clr>
        </p15:guide>
        <p15:guide id="12" orient="horz" pos="3084" userDrawn="1">
          <p15:clr>
            <a:srgbClr val="FBAE40"/>
          </p15:clr>
        </p15:guide>
        <p15:guide id="13" orient="horz" pos="326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386AE332-D471-DC47-A35B-59BF6BE530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4297"/>
            <a:ext cx="10691813" cy="755537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8188" y="4284663"/>
            <a:ext cx="2231731" cy="611185"/>
          </a:xfrm>
        </p:spPr>
        <p:txBody>
          <a:bodyPr wrap="none" lIns="0" tIns="0" rIns="0" bIns="0" numCol="1" anchor="b" anchorCtr="1">
            <a:noAutofit/>
          </a:bodyPr>
          <a:lstStyle>
            <a:lvl1pPr marL="0" marR="0" indent="0" algn="ctr" defTabSz="2933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600">
                <a:solidFill>
                  <a:schemeClr val="accent2"/>
                </a:solidFill>
              </a:defRPr>
            </a:lvl1pPr>
            <a:lvl2pPr marL="293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867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80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73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66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60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53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46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ctr" defTabSz="2933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dirty="0"/>
              <a:t>00.0%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C14E2FB-343F-AB42-A954-AB322D6D59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13088" y="4284663"/>
            <a:ext cx="2160362" cy="611185"/>
          </a:xfrm>
        </p:spPr>
        <p:txBody>
          <a:bodyPr vert="horz" wrap="none" lIns="0" tIns="0" rIns="0" bIns="0" numCol="1" rtlCol="0" anchor="b" anchorCtr="1">
            <a:noAutofit/>
          </a:bodyPr>
          <a:lstStyle>
            <a:lvl1pPr marL="0" marR="0" indent="0" algn="ctr" defTabSz="2933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GB" sz="3600">
                <a:solidFill>
                  <a:schemeClr val="tx2"/>
                </a:solidFill>
              </a:defRPr>
            </a:lvl1pPr>
          </a:lstStyle>
          <a:p>
            <a:pPr marL="0" marR="0" lvl="0" indent="0" algn="ctr" defTabSz="2933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dirty="0"/>
              <a:t>00.0%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50FF5FF-2B63-2F41-9D2B-9FF3D31D60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8138" y="4284662"/>
            <a:ext cx="2160225" cy="611187"/>
          </a:xfrm>
        </p:spPr>
        <p:txBody>
          <a:bodyPr wrap="none" lIns="0" tIns="0" rIns="0" bIns="0" anchor="b" anchorCtr="1">
            <a:noAutofit/>
          </a:bodyPr>
          <a:lstStyle>
            <a:lvl1pPr marL="0" marR="0" indent="0" algn="ctr" defTabSz="2933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3600" b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ctr" defTabSz="2933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dirty="0"/>
              <a:t>00.0%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12D4E87-C05D-D24F-8C68-45B9BE1D54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21600" y="4284662"/>
            <a:ext cx="2160588" cy="611187"/>
          </a:xfrm>
        </p:spPr>
        <p:txBody>
          <a:bodyPr wrap="none" lIns="0" tIns="0" rIns="0" bIns="0" anchor="b" anchorCtr="1">
            <a:noAutofit/>
          </a:bodyPr>
          <a:lstStyle>
            <a:lvl1pPr marL="0" marR="0" indent="0" algn="ctr" defTabSz="2933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3600" b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marR="0" lvl="0" indent="0" algn="ctr" defTabSz="2933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dirty="0"/>
              <a:t>00.0%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A0EE1AF-60B2-A04B-A085-248255E303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8189" y="5184775"/>
            <a:ext cx="2232000" cy="720000"/>
          </a:xfrm>
        </p:spPr>
        <p:txBody>
          <a:bodyPr wrap="square" lIns="0" tIns="0" rIns="0" bIns="0">
            <a:noAutofit/>
          </a:bodyPr>
          <a:lstStyle>
            <a:lvl1pPr algn="ctr">
              <a:defRPr lang="en-GB" sz="14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1D048F5-E1A2-E14B-9D98-DD4BD9CC26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3088" y="5184775"/>
            <a:ext cx="2160000" cy="720000"/>
          </a:xfrm>
        </p:spPr>
        <p:txBody>
          <a:bodyPr wrap="square" lIns="0" tIns="0" rIns="0" bIns="0">
            <a:noAutofit/>
          </a:bodyPr>
          <a:lstStyle>
            <a:lvl1pPr algn="ctr">
              <a:defRPr lang="en-GB" sz="14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ctr" defTabSz="293375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GB" dirty="0"/>
              <a:t>Click to add text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1D6699F5-A306-954A-8462-BF9C665A7A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18137" y="5184775"/>
            <a:ext cx="2160451" cy="720000"/>
          </a:xfrm>
        </p:spPr>
        <p:txBody>
          <a:bodyPr wrap="square" lIns="0" tIns="0" rIns="0" bIns="0">
            <a:noAutofit/>
          </a:bodyPr>
          <a:lstStyle>
            <a:lvl1pPr algn="ctr">
              <a:defRPr lang="en-GB" sz="14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ctr" defTabSz="293375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GB" dirty="0"/>
              <a:t>Click to add text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F1BF2F6-1040-224F-91FA-B9568A7A3A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22187" y="5184775"/>
            <a:ext cx="2160000" cy="720000"/>
          </a:xfrm>
        </p:spPr>
        <p:txBody>
          <a:bodyPr wrap="square" lIns="0" tIns="0" rIns="0" bIns="0">
            <a:noAutofit/>
          </a:bodyPr>
          <a:lstStyle>
            <a:lvl1pPr algn="ctr">
              <a:defRPr lang="en-GB" sz="1400" b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ctr" defTabSz="293375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GB" dirty="0"/>
              <a:t>Click to add text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4385C447-2A38-5743-AEDD-263EA8FE4BE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194505" y="2805234"/>
            <a:ext cx="1277938" cy="1277937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034C06AA-9B86-4D4F-AC0F-BCD88FB98C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554481" y="2805234"/>
            <a:ext cx="1277938" cy="1279525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endParaRPr 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A683F052-D548-7844-B273-D9A983DEE75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859363" y="2805234"/>
            <a:ext cx="1278000" cy="1278000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endParaRPr 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0C3AC2D9-49BD-1F4D-8880-23576B98997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129321" y="2806759"/>
            <a:ext cx="1278000" cy="1278000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89D631B-82AF-C045-A292-5F80034E6F5C}"/>
              </a:ext>
            </a:extLst>
          </p:cNvPr>
          <p:cNvCxnSpPr>
            <a:cxnSpLocks/>
          </p:cNvCxnSpPr>
          <p:nvPr userDrawn="1"/>
        </p:nvCxnSpPr>
        <p:spPr>
          <a:xfrm>
            <a:off x="738188" y="5040313"/>
            <a:ext cx="2232025" cy="0"/>
          </a:xfrm>
          <a:prstGeom prst="line">
            <a:avLst/>
          </a:prstGeom>
          <a:ln w="3810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F102DEB-DEEF-E443-AFD8-DF3AB6A893EF}"/>
              </a:ext>
            </a:extLst>
          </p:cNvPr>
          <p:cNvCxnSpPr/>
          <p:nvPr userDrawn="1"/>
        </p:nvCxnSpPr>
        <p:spPr>
          <a:xfrm>
            <a:off x="3113658" y="5040313"/>
            <a:ext cx="2160588" cy="0"/>
          </a:xfrm>
          <a:prstGeom prst="line">
            <a:avLst/>
          </a:prstGeom>
          <a:ln w="3810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DE92683-2722-E948-946C-E5E53E8AF1D2}"/>
              </a:ext>
            </a:extLst>
          </p:cNvPr>
          <p:cNvCxnSpPr/>
          <p:nvPr userDrawn="1"/>
        </p:nvCxnSpPr>
        <p:spPr>
          <a:xfrm>
            <a:off x="5417914" y="5040313"/>
            <a:ext cx="2160588" cy="0"/>
          </a:xfrm>
          <a:prstGeom prst="line">
            <a:avLst/>
          </a:prstGeom>
          <a:ln w="38100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6033E4-EDA2-0A48-9679-5A987DD7152A}"/>
              </a:ext>
            </a:extLst>
          </p:cNvPr>
          <p:cNvCxnSpPr/>
          <p:nvPr userDrawn="1"/>
        </p:nvCxnSpPr>
        <p:spPr>
          <a:xfrm>
            <a:off x="7722170" y="5040313"/>
            <a:ext cx="2160588" cy="0"/>
          </a:xfrm>
          <a:prstGeom prst="line">
            <a:avLst/>
          </a:prstGeom>
          <a:ln w="3810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itle 1">
            <a:extLst>
              <a:ext uri="{FF2B5EF4-FFF2-40B4-BE49-F238E27FC236}">
                <a16:creationId xmlns:a16="http://schemas.microsoft.com/office/drawing/2014/main" id="{AC24275A-808E-6A42-9F2C-C503A3899A94}"/>
              </a:ext>
            </a:extLst>
          </p:cNvPr>
          <p:cNvSpPr txBox="1">
            <a:spLocks/>
          </p:cNvSpPr>
          <p:nvPr userDrawn="1"/>
        </p:nvSpPr>
        <p:spPr>
          <a:xfrm>
            <a:off x="715214" y="707937"/>
            <a:ext cx="8372342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293375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200" b="1" dirty="0">
                <a:solidFill>
                  <a:schemeClr val="accent2"/>
                </a:solidFill>
              </a:rPr>
              <a:t>CLOSING THE LOOP </a:t>
            </a:r>
            <a:r>
              <a:rPr lang="en-GB" sz="1200" b="0" dirty="0">
                <a:solidFill>
                  <a:schemeClr val="bg1"/>
                </a:solidFill>
              </a:rPr>
              <a:t>COMMUNITY ENGAGEMENT SUMMARY REPORT</a:t>
            </a:r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72F7E7F6-B77E-7F4E-93AC-2A2CD8D5A95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4538" y="1016530"/>
            <a:ext cx="8444618" cy="369332"/>
          </a:xfrm>
        </p:spPr>
        <p:txBody>
          <a:bodyPr lIns="0" tIns="0" rIns="0" bIns="0">
            <a:spAutoFit/>
          </a:bodyPr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enter name of engagement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64C817-6C66-DB47-BCCC-4EE8263AEAE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8188" y="5990253"/>
            <a:ext cx="9144000" cy="610844"/>
          </a:xfrm>
        </p:spPr>
        <p:txBody>
          <a:bodyPr lIns="0" tIns="0" rIns="0" bIns="0">
            <a:noAutofit/>
          </a:bodyPr>
          <a:lstStyle>
            <a:lvl1pPr>
              <a:defRPr sz="1400"/>
            </a:lvl1pPr>
          </a:lstStyle>
          <a:p>
            <a:pPr lvl="0"/>
            <a:r>
              <a:rPr lang="en-GB" dirty="0"/>
              <a:t>Click to insert comments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206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322" userDrawn="1">
          <p15:clr>
            <a:srgbClr val="FBAE40"/>
          </p15:clr>
        </p15:guide>
        <p15:guide id="3" pos="1871" userDrawn="1">
          <p15:clr>
            <a:srgbClr val="FBAE40"/>
          </p15:clr>
        </p15:guide>
        <p15:guide id="4" pos="465" userDrawn="1">
          <p15:clr>
            <a:srgbClr val="FBAE40"/>
          </p15:clr>
        </p15:guide>
        <p15:guide id="5" pos="4864" userDrawn="1">
          <p15:clr>
            <a:srgbClr val="FBAE40"/>
          </p15:clr>
        </p15:guide>
        <p15:guide id="6" pos="6225" userDrawn="1">
          <p15:clr>
            <a:srgbClr val="FBAE40"/>
          </p15:clr>
        </p15:guide>
        <p15:guide id="7" orient="horz" pos="2699" userDrawn="1">
          <p15:clr>
            <a:srgbClr val="FBAE40"/>
          </p15:clr>
        </p15:guide>
        <p15:guide id="8" orient="horz" pos="3175" userDrawn="1">
          <p15:clr>
            <a:srgbClr val="FBAE40"/>
          </p15:clr>
        </p15:guide>
        <p15:guide id="9" pos="1961" userDrawn="1">
          <p15:clr>
            <a:srgbClr val="FBAE40"/>
          </p15:clr>
        </p15:guide>
        <p15:guide id="10" pos="3413" userDrawn="1">
          <p15:clr>
            <a:srgbClr val="FBAE40"/>
          </p15:clr>
        </p15:guide>
        <p15:guide id="11" pos="4774" userDrawn="1">
          <p15:clr>
            <a:srgbClr val="FBAE40"/>
          </p15:clr>
        </p15:guide>
        <p15:guide id="12" orient="horz" pos="3084" userDrawn="1">
          <p15:clr>
            <a:srgbClr val="FBAE40"/>
          </p15:clr>
        </p15:guide>
        <p15:guide id="13" orient="horz" pos="326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91" y="302738"/>
            <a:ext cx="9622632" cy="1259946"/>
          </a:xfrm>
          <a:prstGeom prst="rect">
            <a:avLst/>
          </a:prstGeom>
        </p:spPr>
        <p:txBody>
          <a:bodyPr vert="horz" lIns="147500" tIns="73750" rIns="147500" bIns="7375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91" y="1763925"/>
            <a:ext cx="9622632" cy="4989036"/>
          </a:xfrm>
          <a:prstGeom prst="rect">
            <a:avLst/>
          </a:prstGeom>
        </p:spPr>
        <p:txBody>
          <a:bodyPr vert="horz" lIns="147500" tIns="73750" rIns="147500" bIns="7375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085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49" r:id="rId3"/>
    <p:sldLayoutId id="2147483657" r:id="rId4"/>
  </p:sldLayoutIdLst>
  <p:hf hdr="0" dt="0"/>
  <p:txStyles>
    <p:titleStyle>
      <a:lvl1pPr algn="l" defTabSz="293375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293375" rtl="0" eaLnBrk="1" latinLnBrk="0" hangingPunct="1">
        <a:spcBef>
          <a:spcPct val="20000"/>
        </a:spcBef>
        <a:buFont typeface="Arial"/>
        <a:buNone/>
        <a:defRPr sz="320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293375" rtl="0" eaLnBrk="1" latinLnBrk="0" hangingPunct="1">
        <a:spcBef>
          <a:spcPct val="20000"/>
        </a:spcBef>
        <a:buFont typeface="Arial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33436" indent="-146688" algn="l" defTabSz="2933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26811" indent="-146688" algn="l" defTabSz="293375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20185" indent="-146688" algn="l" defTabSz="293375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13560" indent="-146688" algn="l" defTabSz="293375" rtl="0" eaLnBrk="1" latinLnBrk="0" hangingPunct="1">
        <a:spcBef>
          <a:spcPct val="20000"/>
        </a:spcBef>
        <a:buFont typeface="Arial"/>
        <a:buChar char="•"/>
        <a:defRPr sz="1273" kern="1200">
          <a:solidFill>
            <a:schemeClr val="tx1"/>
          </a:solidFill>
          <a:latin typeface="+mn-lt"/>
          <a:ea typeface="+mn-ea"/>
          <a:cs typeface="+mn-cs"/>
        </a:defRPr>
      </a:lvl6pPr>
      <a:lvl7pPr marL="1906934" indent="-146688" algn="l" defTabSz="293375" rtl="0" eaLnBrk="1" latinLnBrk="0" hangingPunct="1">
        <a:spcBef>
          <a:spcPct val="20000"/>
        </a:spcBef>
        <a:buFont typeface="Arial"/>
        <a:buChar char="•"/>
        <a:defRPr sz="1273" kern="1200">
          <a:solidFill>
            <a:schemeClr val="tx1"/>
          </a:solidFill>
          <a:latin typeface="+mn-lt"/>
          <a:ea typeface="+mn-ea"/>
          <a:cs typeface="+mn-cs"/>
        </a:defRPr>
      </a:lvl7pPr>
      <a:lvl8pPr marL="2200309" indent="-146688" algn="l" defTabSz="293375" rtl="0" eaLnBrk="1" latinLnBrk="0" hangingPunct="1">
        <a:spcBef>
          <a:spcPct val="20000"/>
        </a:spcBef>
        <a:buFont typeface="Arial"/>
        <a:buChar char="•"/>
        <a:defRPr sz="1273" kern="1200">
          <a:solidFill>
            <a:schemeClr val="tx1"/>
          </a:solidFill>
          <a:latin typeface="+mn-lt"/>
          <a:ea typeface="+mn-ea"/>
          <a:cs typeface="+mn-cs"/>
        </a:defRPr>
      </a:lvl8pPr>
      <a:lvl9pPr marL="2493683" indent="-146688" algn="l" defTabSz="293375" rtl="0" eaLnBrk="1" latinLnBrk="0" hangingPunct="1">
        <a:spcBef>
          <a:spcPct val="20000"/>
        </a:spcBef>
        <a:buFont typeface="Arial"/>
        <a:buChar char="•"/>
        <a:defRPr sz="127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3375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1pPr>
      <a:lvl2pPr marL="293375" algn="l" defTabSz="293375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2pPr>
      <a:lvl3pPr marL="586749" algn="l" defTabSz="293375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3pPr>
      <a:lvl4pPr marL="880124" algn="l" defTabSz="293375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4pPr>
      <a:lvl5pPr marL="1173498" algn="l" defTabSz="293375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5pPr>
      <a:lvl6pPr marL="1466873" algn="l" defTabSz="293375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6pPr>
      <a:lvl7pPr marL="1760247" algn="l" defTabSz="293375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7pPr>
      <a:lvl8pPr marL="2053622" algn="l" defTabSz="293375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8pPr>
      <a:lvl9pPr marL="2346996" algn="l" defTabSz="293375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conversations.casey.vic.gov.au/cch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3559B-B0C4-8642-9B75-0DEEDD035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Cranbourne West Community Hub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93AA38-D722-B743-97A2-F4DB58BFE8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December 2020</a:t>
            </a:r>
          </a:p>
        </p:txBody>
      </p:sp>
    </p:spTree>
    <p:extLst>
      <p:ext uri="{BB962C8B-B14F-4D97-AF65-F5344CB8AC3E}">
        <p14:creationId xmlns:p14="http://schemas.microsoft.com/office/powerpoint/2010/main" val="208985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F29D73-5D20-5C4D-91CB-AD7604117F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Cranbourne West Community Hub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B5887-137A-C544-97FD-2943B918FB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1200" y="2133600"/>
            <a:ext cx="8477250" cy="774571"/>
          </a:xfrm>
        </p:spPr>
        <p:txBody>
          <a:bodyPr>
            <a:spAutoFit/>
          </a:bodyPr>
          <a:lstStyle/>
          <a:p>
            <a:r>
              <a:rPr lang="en-US" sz="2800" dirty="0"/>
              <a:t>WHY WE ENGAGED</a:t>
            </a:r>
          </a:p>
          <a:p>
            <a:r>
              <a:rPr lang="en-AU" sz="1400" dirty="0"/>
              <a:t>To understand the types of programs and activities wanted at the new Cranbourne West Community Hub.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0F8D83B-5A4A-CB46-A72B-68DAEDE7B229}"/>
              </a:ext>
            </a:extLst>
          </p:cNvPr>
          <p:cNvSpPr txBox="1">
            <a:spLocks/>
          </p:cNvSpPr>
          <p:nvPr/>
        </p:nvSpPr>
        <p:spPr>
          <a:xfrm>
            <a:off x="711200" y="3314161"/>
            <a:ext cx="8477250" cy="26746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293375" rtl="0" eaLnBrk="1" latinLnBrk="0" hangingPunct="1">
              <a:spcBef>
                <a:spcPts val="0"/>
              </a:spcBef>
              <a:spcAft>
                <a:spcPts val="1000"/>
              </a:spcAft>
              <a:buFont typeface="Arial"/>
              <a:buNone/>
              <a:defRPr sz="32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293375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33436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6811" indent="-146688" algn="l" defTabSz="293375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20185" indent="-146688" algn="l" defTabSz="293375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13560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6934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309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93683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800" b="1" dirty="0">
                <a:solidFill>
                  <a:schemeClr val="accent2"/>
                </a:solidFill>
              </a:rPr>
              <a:t>Purpose of engagement </a:t>
            </a:r>
            <a:endParaRPr lang="en-AU" sz="1050" dirty="0">
              <a:solidFill>
                <a:schemeClr val="accent2"/>
              </a:solidFill>
            </a:endParaRPr>
          </a:p>
          <a:p>
            <a:r>
              <a:rPr lang="en-AU" sz="1400" dirty="0"/>
              <a:t>To identify </a:t>
            </a:r>
            <a:r>
              <a:rPr lang="en-AU" sz="1400" dirty="0">
                <a:effectLst/>
                <a:ea typeface="Calibri" panose="020F0502020204030204" pitchFamily="34" charset="0"/>
              </a:rPr>
              <a:t>gaps in services and design programs, activities and opportunities for use of Cranbourne West Community Hub.</a:t>
            </a:r>
            <a:endParaRPr lang="en-AU" sz="1400" dirty="0"/>
          </a:p>
          <a:p>
            <a:br>
              <a:rPr lang="en-AU" sz="1800" b="1" dirty="0">
                <a:solidFill>
                  <a:schemeClr val="accent2"/>
                </a:solidFill>
              </a:rPr>
            </a:br>
            <a:r>
              <a:rPr lang="en-AU" sz="1800" b="1" dirty="0">
                <a:solidFill>
                  <a:schemeClr val="accent2"/>
                </a:solidFill>
              </a:rPr>
              <a:t>Background</a:t>
            </a:r>
          </a:p>
          <a:p>
            <a:r>
              <a:rPr lang="en-AU" sz="1400" dirty="0"/>
              <a:t>Cranbourne West Community Hub is a new facility open to the community with the state of the art dual levels.  It is located within a short distance from the shopping centre, primary school and park.  The shared multi-use space will be used for families, friends and community groups to connect, belong, learn and play.</a:t>
            </a:r>
          </a:p>
        </p:txBody>
      </p:sp>
    </p:spTree>
    <p:extLst>
      <p:ext uri="{BB962C8B-B14F-4D97-AF65-F5344CB8AC3E}">
        <p14:creationId xmlns:p14="http://schemas.microsoft.com/office/powerpoint/2010/main" val="196987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F29D73-5D20-5C4D-91CB-AD7604117F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Cranbourne West Community Hub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B5887-137A-C544-97FD-2943B918FB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1200" y="2133600"/>
            <a:ext cx="8477250" cy="430887"/>
          </a:xfrm>
        </p:spPr>
        <p:txBody>
          <a:bodyPr>
            <a:spAutoFit/>
          </a:bodyPr>
          <a:lstStyle/>
          <a:p>
            <a:r>
              <a:rPr lang="en-US" sz="2800" dirty="0"/>
              <a:t>HOW AND WHEN WE ENGAGED 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0F8D83B-5A4A-CB46-A72B-68DAEDE7B229}"/>
              </a:ext>
            </a:extLst>
          </p:cNvPr>
          <p:cNvSpPr txBox="1">
            <a:spLocks/>
          </p:cNvSpPr>
          <p:nvPr/>
        </p:nvSpPr>
        <p:spPr>
          <a:xfrm>
            <a:off x="711199" y="3040315"/>
            <a:ext cx="8423469" cy="229679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293375" rtl="0" eaLnBrk="1" latinLnBrk="0" hangingPunct="1">
              <a:spcBef>
                <a:spcPts val="0"/>
              </a:spcBef>
              <a:spcAft>
                <a:spcPts val="1000"/>
              </a:spcAft>
              <a:buFont typeface="Arial"/>
              <a:buNone/>
              <a:defRPr sz="32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293375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33436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6811" indent="-146688" algn="l" defTabSz="293375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20185" indent="-146688" algn="l" defTabSz="293375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13560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6934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309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93683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800" b="1" dirty="0">
                <a:solidFill>
                  <a:schemeClr val="accent2"/>
                </a:solidFill>
              </a:rPr>
              <a:t>How</a:t>
            </a:r>
          </a:p>
          <a:p>
            <a:r>
              <a:rPr lang="en-AU" sz="1400" dirty="0"/>
              <a:t>Casey Conversations - </a:t>
            </a:r>
            <a:r>
              <a:rPr lang="en-AU" sz="1400" dirty="0">
                <a:hlinkClick r:id="rId2"/>
              </a:rPr>
              <a:t>https://conversations.casey.vic.gov.au/cch</a:t>
            </a:r>
            <a:endParaRPr lang="en-AU" sz="1400" dirty="0"/>
          </a:p>
          <a:p>
            <a:r>
              <a:rPr lang="en-AU" sz="1400" dirty="0"/>
              <a:t>	</a:t>
            </a:r>
            <a:r>
              <a:rPr lang="en-AU" sz="1400" i="1" dirty="0"/>
              <a:t>Covid restrictions prevented from face-to-face engagement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FE65147-70E6-9E4E-A7E5-3CE83FD503B7}"/>
              </a:ext>
            </a:extLst>
          </p:cNvPr>
          <p:cNvSpPr txBox="1">
            <a:spLocks/>
          </p:cNvSpPr>
          <p:nvPr/>
        </p:nvSpPr>
        <p:spPr>
          <a:xfrm>
            <a:off x="691430" y="4684846"/>
            <a:ext cx="8443238" cy="6206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293375" rtl="0" eaLnBrk="1" latinLnBrk="0" hangingPunct="1">
              <a:spcBef>
                <a:spcPts val="0"/>
              </a:spcBef>
              <a:spcAft>
                <a:spcPts val="1000"/>
              </a:spcAft>
              <a:buFont typeface="Arial"/>
              <a:buNone/>
              <a:defRPr sz="32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293375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33436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6811" indent="-146688" algn="l" defTabSz="293375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20185" indent="-146688" algn="l" defTabSz="293375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13560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6934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309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93683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800" b="1" dirty="0">
                <a:solidFill>
                  <a:schemeClr val="accent2"/>
                </a:solidFill>
              </a:rPr>
              <a:t>When</a:t>
            </a:r>
          </a:p>
          <a:p>
            <a:r>
              <a:rPr lang="en-AU" sz="1400" dirty="0"/>
              <a:t>February, 2021</a:t>
            </a:r>
          </a:p>
        </p:txBody>
      </p:sp>
    </p:spTree>
    <p:extLst>
      <p:ext uri="{BB962C8B-B14F-4D97-AF65-F5344CB8AC3E}">
        <p14:creationId xmlns:p14="http://schemas.microsoft.com/office/powerpoint/2010/main" val="3334526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itle 17">
            <a:extLst>
              <a:ext uri="{FF2B5EF4-FFF2-40B4-BE49-F238E27FC236}">
                <a16:creationId xmlns:a16="http://schemas.microsoft.com/office/drawing/2014/main" id="{48153AD1-F68B-5E44-B006-2B15276956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155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8A0807B-FD69-3140-B4E8-B6897C9320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18%	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B81294A-DBB7-E74B-97A0-1263D2E2CA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54%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4B67157-AB84-D44E-8740-28613F6297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33%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9F81393E-82D7-5D4E-8947-4CC1A112FE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People participated in the survey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AB0CBAB-1B3B-574F-9940-0A76B868E1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Are from homes where English is not first language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741BCAC-A534-9B4A-B4B5-35D644B33C4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Couple with children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3A7DF0B4-A855-C742-B099-0ACD3460912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Interested in volunteering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7E2ACCE-9F9D-A14C-93A0-5605E4B57D6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Cranbourne West Community Hub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DBA645DE-933D-E641-BF87-64A70D40F58A}"/>
              </a:ext>
            </a:extLst>
          </p:cNvPr>
          <p:cNvSpPr txBox="1">
            <a:spLocks/>
          </p:cNvSpPr>
          <p:nvPr/>
        </p:nvSpPr>
        <p:spPr>
          <a:xfrm>
            <a:off x="694228" y="2133600"/>
            <a:ext cx="4066819" cy="430887"/>
          </a:xfrm>
          <a:prstGeom prst="rect">
            <a:avLst/>
          </a:prstGeom>
        </p:spPr>
        <p:txBody>
          <a:bodyPr vert="horz" wrap="none" lIns="0" tIns="0" rIns="0" bIns="0" rtlCol="0" anchor="b" anchorCtr="1">
            <a:spAutoFit/>
          </a:bodyPr>
          <a:lstStyle>
            <a:lvl1pPr marL="0" marR="0" indent="0" algn="ctr" defTabSz="2933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3600" b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293375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33436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6811" indent="-146688" algn="l" defTabSz="293375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20185" indent="-146688" algn="l" defTabSz="293375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13560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6934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309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93683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AU" sz="2800" dirty="0">
                <a:solidFill>
                  <a:schemeClr val="tx1"/>
                </a:solidFill>
              </a:rPr>
              <a:t>WHO WE HEARD FROM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767FB4DE-342D-4DB5-9490-714EBF50EEB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/>
          <a:stretch>
            <a:fillRect/>
          </a:stretch>
        </p:blipFill>
        <p:spPr>
          <a:xfrm>
            <a:off x="1193800" y="2805113"/>
            <a:ext cx="1277938" cy="1277937"/>
          </a:xfrm>
          <a:prstGeom prst="rect">
            <a:avLst/>
          </a:prstGeom>
        </p:spPr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C959D13D-0378-4C4A-A6A0-16B30F1CF7FA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t="58" b="58"/>
          <a:stretch/>
        </p:blipFill>
        <p:spPr>
          <a:xfrm>
            <a:off x="3554413" y="2805113"/>
            <a:ext cx="1277937" cy="1279525"/>
          </a:xfrm>
          <a:prstGeom prst="rect">
            <a:avLst/>
          </a:prstGeom>
        </p:spPr>
      </p:pic>
      <p:pic>
        <p:nvPicPr>
          <p:cNvPr id="32" name="Picture Placeholder 31">
            <a:extLst>
              <a:ext uri="{FF2B5EF4-FFF2-40B4-BE49-F238E27FC236}">
                <a16:creationId xmlns:a16="http://schemas.microsoft.com/office/drawing/2014/main" id="{715427B1-3C51-4BEF-AC51-34BDE892BEA5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/>
          <a:srcRect/>
          <a:stretch/>
        </p:blipFill>
        <p:spPr>
          <a:xfrm>
            <a:off x="5859463" y="2805113"/>
            <a:ext cx="1277937" cy="1277937"/>
          </a:xfrm>
          <a:prstGeom prst="rect">
            <a:avLst/>
          </a:prstGeom>
        </p:spPr>
      </p:pic>
      <p:pic>
        <p:nvPicPr>
          <p:cNvPr id="33" name="Picture Placeholder 32">
            <a:extLst>
              <a:ext uri="{FF2B5EF4-FFF2-40B4-BE49-F238E27FC236}">
                <a16:creationId xmlns:a16="http://schemas.microsoft.com/office/drawing/2014/main" id="{05107D4B-8BB2-43BC-A3E9-23D4963636D6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/>
          <a:srcRect/>
          <a:stretch/>
        </p:blipFill>
        <p:spPr>
          <a:xfrm>
            <a:off x="8129588" y="2806700"/>
            <a:ext cx="1277937" cy="127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287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F29D73-5D20-5C4D-91CB-AD7604117F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Cranbourne West Community Hub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B5887-137A-C544-97FD-2943B918FB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1200" y="2133600"/>
            <a:ext cx="8477250" cy="430887"/>
          </a:xfrm>
        </p:spPr>
        <p:txBody>
          <a:bodyPr>
            <a:spAutoFit/>
          </a:bodyPr>
          <a:lstStyle/>
          <a:p>
            <a:r>
              <a:rPr lang="en-US" sz="2800" dirty="0"/>
              <a:t>Programs, </a:t>
            </a:r>
            <a:r>
              <a:rPr lang="en-US" dirty="0"/>
              <a:t>activities or services requested</a:t>
            </a:r>
            <a:endParaRPr lang="en-US" sz="2800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0F8D83B-5A4A-CB46-A72B-68DAEDE7B229}"/>
              </a:ext>
            </a:extLst>
          </p:cNvPr>
          <p:cNvSpPr txBox="1">
            <a:spLocks/>
          </p:cNvSpPr>
          <p:nvPr/>
        </p:nvSpPr>
        <p:spPr>
          <a:xfrm>
            <a:off x="711199" y="3040315"/>
            <a:ext cx="8423469" cy="31552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293375" rtl="0" eaLnBrk="1" latinLnBrk="0" hangingPunct="1">
              <a:spcBef>
                <a:spcPts val="0"/>
              </a:spcBef>
              <a:spcAft>
                <a:spcPts val="1000"/>
              </a:spcAft>
              <a:buFont typeface="Arial"/>
              <a:buNone/>
              <a:defRPr sz="32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293375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33436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6811" indent="-146688" algn="l" defTabSz="293375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20185" indent="-146688" algn="l" defTabSz="293375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13560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6934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309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93683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800" b="1" dirty="0">
                <a:solidFill>
                  <a:schemeClr val="accent2"/>
                </a:solidFill>
              </a:rPr>
              <a:t>Survey questions </a:t>
            </a:r>
          </a:p>
          <a:p>
            <a:r>
              <a:rPr lang="en-AU" sz="1400" dirty="0"/>
              <a:t>Insert text here</a:t>
            </a:r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9BD041FF-8029-473F-B3CD-D3CEB6105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6" y="3040315"/>
            <a:ext cx="1055370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155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B67CFAE-82A3-4448-A383-89DBF64011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73%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444BA-4C6D-8546-B0E9-24FAC7FAD7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72%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9EF9A2-A262-6745-84D8-63D8BE8FBF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33%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BFA241-479F-624F-AFC6-667F10CDAE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312FCB1-A43B-394B-AE3C-0C7D4FCB6A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73% were aware of the Cranbourne West Community Hub opening.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39BFDA3-0811-594E-AED1-A624952616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72% find out about local events and programs via Facebook.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973DD38-5F34-324C-9395-E720875127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33% of people who provided feedback are interested in volunteering.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ED71C64-274E-134E-A91D-5E4938DCE1D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There was a mix of days people were interested in attending activities.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5473834-FFEA-6446-B2A9-3927407A96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Cranbourne West Community Hub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DBA645DE-933D-E641-BF87-64A70D40F58A}"/>
              </a:ext>
            </a:extLst>
          </p:cNvPr>
          <p:cNvSpPr txBox="1">
            <a:spLocks/>
          </p:cNvSpPr>
          <p:nvPr/>
        </p:nvSpPr>
        <p:spPr>
          <a:xfrm>
            <a:off x="694228" y="2133600"/>
            <a:ext cx="3891002" cy="430887"/>
          </a:xfrm>
          <a:prstGeom prst="rect">
            <a:avLst/>
          </a:prstGeom>
        </p:spPr>
        <p:txBody>
          <a:bodyPr vert="horz" wrap="none" lIns="0" tIns="0" rIns="0" bIns="0" rtlCol="0" anchor="b" anchorCtr="1">
            <a:spAutoFit/>
          </a:bodyPr>
          <a:lstStyle>
            <a:lvl1pPr marL="0" marR="0" indent="0" algn="ctr" defTabSz="2933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3600" b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293375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33436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6811" indent="-146688" algn="l" defTabSz="293375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20185" indent="-146688" algn="l" defTabSz="293375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13560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6934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309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93683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AU" sz="2800" dirty="0">
                <a:solidFill>
                  <a:schemeClr val="tx1"/>
                </a:solidFill>
              </a:rPr>
              <a:t>WHAT WE KNOW NOW</a:t>
            </a: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F69602CB-A33E-4F64-BA55-3141B13AADE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20" r="120"/>
          <a:stretch>
            <a:fillRect/>
          </a:stretch>
        </p:blipFill>
        <p:spPr>
          <a:xfrm>
            <a:off x="1193800" y="2805113"/>
            <a:ext cx="1277938" cy="1277937"/>
          </a:xfrm>
          <a:prstGeom prst="rect">
            <a:avLst/>
          </a:prstGeom>
        </p:spPr>
      </p:pic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1E07F903-6FB2-4601-9BAE-6924EB524853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t="58" b="58"/>
          <a:stretch/>
        </p:blipFill>
        <p:spPr>
          <a:xfrm>
            <a:off x="3554413" y="2805113"/>
            <a:ext cx="1277937" cy="12795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835DA8C-D704-4158-BE14-2DEFD3486C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880063" y="2805113"/>
            <a:ext cx="1257300" cy="1257300"/>
          </a:xfrm>
          <a:prstGeom prst="rect">
            <a:avLst/>
          </a:prstGeom>
        </p:spPr>
      </p:pic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0645D03D-FF37-4AFD-87EB-EB4391E6D2E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/>
          <a:srcRect t="120" b="120"/>
          <a:stretch/>
        </p:blipFill>
        <p:spPr>
          <a:xfrm>
            <a:off x="8129588" y="2806700"/>
            <a:ext cx="1277937" cy="127793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4B01F72-D1E6-4AD3-BB9E-2E934DD1FF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320" y="2806700"/>
            <a:ext cx="3475025" cy="212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13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F29D73-5D20-5C4D-91CB-AD7604117F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Cranbourne West Community Hub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B5887-137A-C544-97FD-2943B918FB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1200" y="2133600"/>
            <a:ext cx="8477250" cy="430887"/>
          </a:xfrm>
        </p:spPr>
        <p:txBody>
          <a:bodyPr>
            <a:spAutoFit/>
          </a:bodyPr>
          <a:lstStyle/>
          <a:p>
            <a:r>
              <a:rPr lang="en-US" sz="2800" dirty="0"/>
              <a:t>WHAT NOW? 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0F8D83B-5A4A-CB46-A72B-68DAEDE7B229}"/>
              </a:ext>
            </a:extLst>
          </p:cNvPr>
          <p:cNvSpPr txBox="1">
            <a:spLocks/>
          </p:cNvSpPr>
          <p:nvPr/>
        </p:nvSpPr>
        <p:spPr>
          <a:xfrm>
            <a:off x="711199" y="3040315"/>
            <a:ext cx="8423469" cy="31552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293375" rtl="0" eaLnBrk="1" latinLnBrk="0" hangingPunct="1">
              <a:spcBef>
                <a:spcPts val="0"/>
              </a:spcBef>
              <a:spcAft>
                <a:spcPts val="1000"/>
              </a:spcAft>
              <a:buFont typeface="Arial"/>
              <a:buNone/>
              <a:defRPr sz="32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293375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33436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6811" indent="-146688" algn="l" defTabSz="293375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20185" indent="-146688" algn="l" defTabSz="293375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13560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6934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309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93683" indent="-146688" algn="l" defTabSz="293375" rtl="0" eaLnBrk="1" latinLnBrk="0" hangingPunct="1">
              <a:spcBef>
                <a:spcPct val="20000"/>
              </a:spcBef>
              <a:buFont typeface="Arial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800" b="1" dirty="0">
                <a:solidFill>
                  <a:schemeClr val="accent2"/>
                </a:solidFill>
              </a:rPr>
              <a:t>Conclusion and next steps</a:t>
            </a:r>
          </a:p>
          <a:p>
            <a:r>
              <a:rPr lang="en-AU" sz="1400" dirty="0"/>
              <a:t>Activation of the community hub through the planning and delivery of programs, activities and services in response to the survey in December 2020.</a:t>
            </a:r>
          </a:p>
          <a:p>
            <a:r>
              <a:rPr lang="en-AU" sz="1400" dirty="0"/>
              <a:t>The feedback will ensure the facility meets the needs of the local community, community members and groups.</a:t>
            </a:r>
          </a:p>
          <a:p>
            <a:r>
              <a:rPr lang="en-AU" sz="1400" dirty="0"/>
              <a:t>Officers will continue to check-in with users of the hub to make sure the programs, activities and services are meeting the needs of the community.</a:t>
            </a:r>
          </a:p>
        </p:txBody>
      </p:sp>
    </p:spTree>
    <p:extLst>
      <p:ext uri="{BB962C8B-B14F-4D97-AF65-F5344CB8AC3E}">
        <p14:creationId xmlns:p14="http://schemas.microsoft.com/office/powerpoint/2010/main" val="126683350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City of Casey">
      <a:dk1>
        <a:srgbClr val="233340"/>
      </a:dk1>
      <a:lt1>
        <a:srgbClr val="FEFFFE"/>
      </a:lt1>
      <a:dk2>
        <a:srgbClr val="41586F"/>
      </a:dk2>
      <a:lt2>
        <a:srgbClr val="F4F6F0"/>
      </a:lt2>
      <a:accent1>
        <a:srgbClr val="B9D376"/>
      </a:accent1>
      <a:accent2>
        <a:srgbClr val="44B7A2"/>
      </a:accent2>
      <a:accent3>
        <a:srgbClr val="59BEDB"/>
      </a:accent3>
      <a:accent4>
        <a:srgbClr val="87C7CE"/>
      </a:accent4>
      <a:accent5>
        <a:srgbClr val="EA6D9F"/>
      </a:accent5>
      <a:accent6>
        <a:srgbClr val="F59270"/>
      </a:accent6>
      <a:hlink>
        <a:srgbClr val="F5D06F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5CEDB4D3EBD246A2919ECA759CA1F8" ma:contentTypeVersion="12" ma:contentTypeDescription="Create a new document." ma:contentTypeScope="" ma:versionID="ededffa31f1d4264312cdc9e2e178e32">
  <xsd:schema xmlns:xsd="http://www.w3.org/2001/XMLSchema" xmlns:xs="http://www.w3.org/2001/XMLSchema" xmlns:p="http://schemas.microsoft.com/office/2006/metadata/properties" xmlns:ns2="2309e3c2-a1cd-489f-b308-dfe03659f818" xmlns:ns3="e185cef1-98bc-47c8-b53c-7c6c00bf4239" targetNamespace="http://schemas.microsoft.com/office/2006/metadata/properties" ma:root="true" ma:fieldsID="edbfb8f771ca7f292c47e6eb6af13d02" ns2:_="" ns3:_="">
    <xsd:import namespace="2309e3c2-a1cd-489f-b308-dfe03659f818"/>
    <xsd:import namespace="e185cef1-98bc-47c8-b53c-7c6c00bf42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9e3c2-a1cd-489f-b308-dfe03659f8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85cef1-98bc-47c8-b53c-7c6c00bf423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185cef1-98bc-47c8-b53c-7c6c00bf4239">
      <UserInfo>
        <DisplayName>Janet Reid</DisplayName>
        <AccountId>79</AccountId>
        <AccountType/>
      </UserInfo>
      <UserInfo>
        <DisplayName>Sharon Dooley</DisplayName>
        <AccountId>461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623D627D-E569-4A60-AEF2-40AE98970C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09e3c2-a1cd-489f-b308-dfe03659f818"/>
    <ds:schemaRef ds:uri="e185cef1-98bc-47c8-b53c-7c6c00bf42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BC0C9C4-ADF9-435F-992A-A037E3BEF8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166C4C-DE9D-4F71-9482-481C2D8ABDC4}">
  <ds:schemaRefs>
    <ds:schemaRef ds:uri="http://schemas.microsoft.com/office/infopath/2007/PartnerControls"/>
    <ds:schemaRef ds:uri="e185cef1-98bc-47c8-b53c-7c6c00bf4239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2309e3c2-a1cd-489f-b308-dfe03659f81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4395</TotalTime>
  <Words>349</Words>
  <Application>Microsoft Office PowerPoint</Application>
  <PresentationFormat>Custom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Default Theme</vt:lpstr>
      <vt:lpstr>Cranbourne West Community Hub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Weaver</dc:creator>
  <cp:lastModifiedBy>Ann Selby</cp:lastModifiedBy>
  <cp:revision>6</cp:revision>
  <dcterms:created xsi:type="dcterms:W3CDTF">2020-07-01T23:03:41Z</dcterms:created>
  <dcterms:modified xsi:type="dcterms:W3CDTF">2021-03-16T23:19:54Z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0x010100E45CEDB4D3EBD246A2919ECA759CA1F8</vt:lpwstr>
  </property>
</Properties>
</file>