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324" r:id="rId5"/>
    <p:sldId id="271" r:id="rId6"/>
    <p:sldId id="272" r:id="rId7"/>
    <p:sldId id="319" r:id="rId8"/>
    <p:sldId id="274" r:id="rId9"/>
    <p:sldId id="275" r:id="rId10"/>
    <p:sldId id="320" r:id="rId11"/>
    <p:sldId id="279" r:id="rId12"/>
    <p:sldId id="323" r:id="rId13"/>
    <p:sldId id="321" r:id="rId14"/>
    <p:sldId id="322" r:id="rId15"/>
    <p:sldId id="28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n" initials="A" lastIdx="14" clrIdx="0">
    <p:extLst>
      <p:ext uri="{19B8F6BF-5375-455C-9EA6-DF929625EA0E}">
        <p15:presenceInfo xmlns:p15="http://schemas.microsoft.com/office/powerpoint/2012/main" userId="S::ASelby@casey.vic.gov.au::7cc72f66-85c2-4472-9ef6-d7790cc71a41" providerId="AD"/>
      </p:ext>
    </p:extLst>
  </p:cmAuthor>
  <p:cmAuthor id="2" name="Beverley de Kretser" initials="BdK" lastIdx="1" clrIdx="1">
    <p:extLst>
      <p:ext uri="{19B8F6BF-5375-455C-9EA6-DF929625EA0E}">
        <p15:presenceInfo xmlns:p15="http://schemas.microsoft.com/office/powerpoint/2012/main" userId="8ca8e622e52725b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66"/>
    <p:restoredTop sz="94694"/>
  </p:normalViewPr>
  <p:slideViewPr>
    <p:cSldViewPr snapToGrid="0">
      <p:cViewPr varScale="1">
        <p:scale>
          <a:sx n="121" d="100"/>
          <a:sy n="121" d="100"/>
        </p:scale>
        <p:origin x="116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3A4075-4DD2-404E-A66B-6F779AF85C83}" type="datetimeFigureOut">
              <a:rPr lang="en-US" smtClean="0"/>
              <a:t>9/30/20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D06EB1-BFF2-B449-B9F3-8D62F513E50C}" type="slidenum">
              <a:rPr lang="en-US" smtClean="0"/>
              <a:t>‹#›</a:t>
            </a:fld>
            <a:endParaRPr lang="en-US" dirty="0"/>
          </a:p>
        </p:txBody>
      </p:sp>
    </p:spTree>
    <p:extLst>
      <p:ext uri="{BB962C8B-B14F-4D97-AF65-F5344CB8AC3E}">
        <p14:creationId xmlns:p14="http://schemas.microsoft.com/office/powerpoint/2010/main" val="2091554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Ambassador Note: You don’t need to read this word for word and you can change it to best convey what the program is to your audience.</a:t>
            </a:r>
          </a:p>
          <a:p>
            <a:endParaRPr lang="en-US" dirty="0"/>
          </a:p>
          <a:p>
            <a:r>
              <a:rPr lang="en-US" dirty="0"/>
              <a:t>Other background: </a:t>
            </a:r>
          </a:p>
          <a:p>
            <a:pPr marL="342900" indent="-342900">
              <a:buFont typeface="Arial" panose="020B0604020202020204" pitchFamily="34" charset="0"/>
              <a:buChar char="•"/>
            </a:pPr>
            <a:r>
              <a:rPr lang="en-AU" dirty="0"/>
              <a:t>A way to ensure the diverse voices of the community are reflected in future Council decisions and plans for the services you value most. </a:t>
            </a:r>
          </a:p>
          <a:p>
            <a:pPr marL="342900" indent="-342900">
              <a:buFont typeface="Arial" panose="020B0604020202020204" pitchFamily="34" charset="0"/>
              <a:buChar char="•"/>
            </a:pPr>
            <a:r>
              <a:rPr lang="en-AU" dirty="0"/>
              <a:t>As the City of Casey continues to grow and change, so to do the needs and aspirations of the community. To ensure Council plans and responds to these effectively they need help to shape the future for where you work, live and play.   </a:t>
            </a:r>
          </a:p>
          <a:p>
            <a:pPr marL="342900" indent="-342900">
              <a:buFont typeface="Arial" panose="020B0604020202020204" pitchFamily="34" charset="0"/>
              <a:buChar char="•"/>
            </a:pPr>
            <a:r>
              <a:rPr lang="en-AU" dirty="0"/>
              <a:t>All community members can participate and deliberate on decisions regarding infrastructure and service delivery in Casey, from parks and playgrounds, to the arts, community services, local road projects and more.  </a:t>
            </a:r>
          </a:p>
          <a:p>
            <a:br>
              <a:rPr lang="en-AU" dirty="0"/>
            </a:br>
            <a:endParaRPr lang="en-US" dirty="0"/>
          </a:p>
          <a:p>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4</a:t>
            </a:fld>
            <a:endParaRPr lang="en-US" dirty="0"/>
          </a:p>
        </p:txBody>
      </p:sp>
    </p:spTree>
    <p:extLst>
      <p:ext uri="{BB962C8B-B14F-4D97-AF65-F5344CB8AC3E}">
        <p14:creationId xmlns:p14="http://schemas.microsoft.com/office/powerpoint/2010/main" val="1841514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Ambassador notes: </a:t>
            </a:r>
          </a:p>
          <a:p>
            <a:pPr marL="342900" indent="-342900" fontAlgn="base">
              <a:buFontTx/>
              <a:buChar char="-"/>
            </a:pPr>
            <a:r>
              <a:rPr lang="en-US" b="1" dirty="0"/>
              <a:t>General understanding: </a:t>
            </a:r>
            <a:r>
              <a:rPr lang="en-US" dirty="0"/>
              <a:t>your thoughts on Casey’s future, what’s working or not working now, the role of Council.  </a:t>
            </a:r>
          </a:p>
          <a:p>
            <a:pPr marL="342900" indent="-342900" fontAlgn="base">
              <a:buFontTx/>
              <a:buChar char="-"/>
            </a:pPr>
            <a:r>
              <a:rPr lang="en-US" b="1" dirty="0"/>
              <a:t>Where we live: </a:t>
            </a:r>
            <a:r>
              <a:rPr lang="en-US" dirty="0"/>
              <a:t>helping to understand your </a:t>
            </a:r>
            <a:r>
              <a:rPr lang="en-US" dirty="0" err="1"/>
              <a:t>neighbourhood</a:t>
            </a:r>
            <a:r>
              <a:rPr lang="en-US" dirty="0"/>
              <a:t> and surrounds</a:t>
            </a:r>
          </a:p>
          <a:p>
            <a:pPr marL="342900" indent="-342900" fontAlgn="base">
              <a:buFontTx/>
              <a:buChar char="-"/>
            </a:pPr>
            <a:r>
              <a:rPr lang="en-US" b="1" dirty="0"/>
              <a:t>Destinations: </a:t>
            </a:r>
            <a:r>
              <a:rPr lang="en-AU" dirty="0"/>
              <a:t> looking at the activity and economic drivers that make Casey a good place to do business or visit.  </a:t>
            </a:r>
            <a:endParaRPr lang="en-US" b="1" dirty="0"/>
          </a:p>
          <a:p>
            <a:pPr marL="342900" indent="-342900" fontAlgn="base">
              <a:buFontTx/>
              <a:buChar char="-"/>
            </a:pPr>
            <a:r>
              <a:rPr lang="en-US" b="1" dirty="0"/>
              <a:t>How we get around: </a:t>
            </a:r>
            <a:r>
              <a:rPr lang="en-US" dirty="0"/>
              <a:t>c</a:t>
            </a:r>
            <a:r>
              <a:rPr lang="en-AU" dirty="0" err="1"/>
              <a:t>onsidering</a:t>
            </a:r>
            <a:r>
              <a:rPr lang="en-AU" dirty="0"/>
              <a:t> the way we move through our streets to get from one place to  another by either public transport, private vehicle (including car-pooling), or active modes of transport (such as walking or cycling).  </a:t>
            </a:r>
            <a:endParaRPr lang="en-US" b="1" dirty="0"/>
          </a:p>
          <a:p>
            <a:pPr marL="342900" indent="-342900" fontAlgn="base">
              <a:buFontTx/>
              <a:buChar char="-"/>
            </a:pPr>
            <a:r>
              <a:rPr lang="en-US" b="1" dirty="0"/>
              <a:t>Looking after the place: </a:t>
            </a:r>
            <a:r>
              <a:rPr lang="en-US" dirty="0"/>
              <a:t>looking at how we can </a:t>
            </a:r>
            <a:r>
              <a:rPr lang="en-AU" dirty="0"/>
              <a:t>create a sustainable, healthy and pleasant environment we can proudly pass on to our children and future generations.</a:t>
            </a:r>
            <a:endParaRPr lang="en-US" dirty="0"/>
          </a:p>
          <a:p>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6</a:t>
            </a:fld>
            <a:endParaRPr lang="en-US" dirty="0"/>
          </a:p>
        </p:txBody>
      </p:sp>
    </p:spTree>
    <p:extLst>
      <p:ext uri="{BB962C8B-B14F-4D97-AF65-F5344CB8AC3E}">
        <p14:creationId xmlns:p14="http://schemas.microsoft.com/office/powerpoint/2010/main" val="3447850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7</a:t>
            </a:fld>
            <a:endParaRPr lang="en-US" dirty="0"/>
          </a:p>
        </p:txBody>
      </p:sp>
    </p:spTree>
    <p:extLst>
      <p:ext uri="{BB962C8B-B14F-4D97-AF65-F5344CB8AC3E}">
        <p14:creationId xmlns:p14="http://schemas.microsoft.com/office/powerpoint/2010/main" val="2634797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u="none" strike="noStrike" kern="1200" dirty="0">
                <a:solidFill>
                  <a:schemeClr val="tx1"/>
                </a:solidFill>
                <a:effectLst/>
                <a:latin typeface="+mn-lt"/>
                <a:ea typeface="+mn-ea"/>
                <a:cs typeface="+mn-cs"/>
              </a:rPr>
              <a:t>NOTE FOR AMBASSADORS: Council appreciates not all community members can participate in online activities so as restrictions change over coming months, they’ll explore alternative ways to hear your ideas – stay tuned!</a:t>
            </a:r>
          </a:p>
          <a:p>
            <a:r>
              <a:rPr lang="en-AU" sz="1200" b="0" i="0" u="none" strike="noStrike" kern="1200" dirty="0">
                <a:solidFill>
                  <a:schemeClr val="tx1"/>
                </a:solidFill>
                <a:effectLst/>
                <a:latin typeface="+mn-lt"/>
                <a:ea typeface="+mn-ea"/>
                <a:cs typeface="+mn-cs"/>
              </a:rPr>
              <a:t>Council Officers will also be contacting several hundred residents who are isolated and without internet access to make sure we capture their voice to help shape Casey’s future.</a:t>
            </a:r>
          </a:p>
          <a:p>
            <a:br>
              <a:rPr lang="en-AU" dirty="0"/>
            </a:br>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8</a:t>
            </a:fld>
            <a:endParaRPr lang="en-US" dirty="0"/>
          </a:p>
        </p:txBody>
      </p:sp>
    </p:spTree>
    <p:extLst>
      <p:ext uri="{BB962C8B-B14F-4D97-AF65-F5344CB8AC3E}">
        <p14:creationId xmlns:p14="http://schemas.microsoft.com/office/powerpoint/2010/main" val="949604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Ambassador note:    We would encourage you to have Casey conversations open to the Shape Your City page and show your audience what it looks like and what’s available.   </a:t>
            </a:r>
          </a:p>
          <a:p>
            <a:endParaRPr lang="en-US" dirty="0"/>
          </a:p>
          <a:p>
            <a:r>
              <a:rPr lang="en-US" dirty="0"/>
              <a:t>https://</a:t>
            </a:r>
            <a:r>
              <a:rPr lang="en-US" dirty="0" err="1"/>
              <a:t>conversations.casey.vic.gov.au</a:t>
            </a:r>
            <a:r>
              <a:rPr lang="en-US" dirty="0"/>
              <a:t>/shape-your-city</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9</a:t>
            </a:fld>
            <a:endParaRPr lang="en-US" dirty="0"/>
          </a:p>
        </p:txBody>
      </p:sp>
    </p:spTree>
    <p:extLst>
      <p:ext uri="{BB962C8B-B14F-4D97-AF65-F5344CB8AC3E}">
        <p14:creationId xmlns:p14="http://schemas.microsoft.com/office/powerpoint/2010/main" val="3128036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10</a:t>
            </a:fld>
            <a:endParaRPr lang="en-US" dirty="0"/>
          </a:p>
        </p:txBody>
      </p:sp>
    </p:spTree>
    <p:extLst>
      <p:ext uri="{BB962C8B-B14F-4D97-AF65-F5344CB8AC3E}">
        <p14:creationId xmlns:p14="http://schemas.microsoft.com/office/powerpoint/2010/main" val="35926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D06EB1-BFF2-B449-B9F3-8D62F513E50C}" type="slidenum">
              <a:rPr lang="en-US" smtClean="0"/>
              <a:t>11</a:t>
            </a:fld>
            <a:endParaRPr lang="en-US" dirty="0"/>
          </a:p>
        </p:txBody>
      </p:sp>
    </p:spTree>
    <p:extLst>
      <p:ext uri="{BB962C8B-B14F-4D97-AF65-F5344CB8AC3E}">
        <p14:creationId xmlns:p14="http://schemas.microsoft.com/office/powerpoint/2010/main" val="9047798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13.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Master" Target="../slideMasters/slideMaster1.xml"/><Relationship Id="rId4" Type="http://schemas.openxmlformats.org/officeDocument/2006/relationships/image" Target="../media/image2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95556-C9A9-A64D-8D56-5D39A723AFD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F32AE72-F604-9E48-89FB-F118F502ABA0}"/>
              </a:ext>
            </a:extLst>
          </p:cNvPr>
          <p:cNvPicPr>
            <a:picLocks noChangeAspect="1"/>
          </p:cNvPicPr>
          <p:nvPr userDrawn="1"/>
        </p:nvPicPr>
        <p:blipFill>
          <a:blip r:embed="rId3"/>
          <a:stretch>
            <a:fillRect/>
          </a:stretch>
        </p:blipFill>
        <p:spPr>
          <a:xfrm>
            <a:off x="722311" y="730251"/>
            <a:ext cx="8318500" cy="3911600"/>
          </a:xfrm>
          <a:prstGeom prst="rect">
            <a:avLst/>
          </a:prstGeom>
        </p:spPr>
      </p:pic>
      <p:sp>
        <p:nvSpPr>
          <p:cNvPr id="7" name="Title 1">
            <a:extLst>
              <a:ext uri="{FF2B5EF4-FFF2-40B4-BE49-F238E27FC236}">
                <a16:creationId xmlns:a16="http://schemas.microsoft.com/office/drawing/2014/main" id="{4D033BA4-F3BD-2E42-8405-BC74C331D1E8}"/>
              </a:ext>
            </a:extLst>
          </p:cNvPr>
          <p:cNvSpPr>
            <a:spLocks noGrp="1"/>
          </p:cNvSpPr>
          <p:nvPr>
            <p:ph type="title"/>
          </p:nvPr>
        </p:nvSpPr>
        <p:spPr>
          <a:xfrm>
            <a:off x="1185863" y="1030146"/>
            <a:ext cx="7333104" cy="2789499"/>
          </a:xfrm>
        </p:spPr>
        <p:txBody>
          <a:bodyPr anchor="ctr">
            <a:normAutofit/>
          </a:bodyPr>
          <a:lstStyle>
            <a:lvl1pPr>
              <a:defRPr sz="5000">
                <a:solidFill>
                  <a:schemeClr val="bg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B14A38A-AF3B-1C4C-A903-A0B1CC2A9C14}"/>
              </a:ext>
            </a:extLst>
          </p:cNvPr>
          <p:cNvPicPr>
            <a:picLocks noChangeAspect="1"/>
          </p:cNvPicPr>
          <p:nvPr userDrawn="1"/>
        </p:nvPicPr>
        <p:blipFill>
          <a:blip r:embed="rId4"/>
          <a:stretch>
            <a:fillRect/>
          </a:stretch>
        </p:blipFill>
        <p:spPr>
          <a:xfrm>
            <a:off x="8651873" y="854076"/>
            <a:ext cx="3035300" cy="3263900"/>
          </a:xfrm>
          <a:prstGeom prst="rect">
            <a:avLst/>
          </a:prstGeom>
        </p:spPr>
      </p:pic>
    </p:spTree>
    <p:extLst>
      <p:ext uri="{BB962C8B-B14F-4D97-AF65-F5344CB8AC3E}">
        <p14:creationId xmlns:p14="http://schemas.microsoft.com/office/powerpoint/2010/main" val="262955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97B141-B606-3B48-A2DA-240142F9A984}"/>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lvl1pPr>
          </a:lstStyle>
          <a:p>
            <a:r>
              <a:rPr lang="en-GB"/>
              <a:t>Click to edit Master title style</a:t>
            </a:r>
            <a:endParaRPr lang="en-US"/>
          </a:p>
        </p:txBody>
      </p:sp>
      <p:sp>
        <p:nvSpPr>
          <p:cNvPr id="12" name="Text Placeholder 3">
            <a:extLst>
              <a:ext uri="{FF2B5EF4-FFF2-40B4-BE49-F238E27FC236}">
                <a16:creationId xmlns:a16="http://schemas.microsoft.com/office/drawing/2014/main" id="{DD49B3C4-1857-FC4B-9860-7B249E9DEFA8}"/>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pic>
        <p:nvPicPr>
          <p:cNvPr id="7" name="Picture 6">
            <a:extLst>
              <a:ext uri="{FF2B5EF4-FFF2-40B4-BE49-F238E27FC236}">
                <a16:creationId xmlns:a16="http://schemas.microsoft.com/office/drawing/2014/main" id="{0C66B3B7-20CB-0D49-AB48-5E96DC4F1266}"/>
              </a:ext>
            </a:extLst>
          </p:cNvPr>
          <p:cNvPicPr>
            <a:picLocks noChangeAspect="1"/>
          </p:cNvPicPr>
          <p:nvPr userDrawn="1"/>
        </p:nvPicPr>
        <p:blipFill>
          <a:blip r:embed="rId2"/>
          <a:stretch>
            <a:fillRect/>
          </a:stretch>
        </p:blipFill>
        <p:spPr>
          <a:xfrm>
            <a:off x="-16672" y="5579581"/>
            <a:ext cx="12192000" cy="1292707"/>
          </a:xfrm>
          <a:prstGeom prst="rect">
            <a:avLst/>
          </a:prstGeom>
        </p:spPr>
      </p:pic>
      <p:pic>
        <p:nvPicPr>
          <p:cNvPr id="11" name="Picture 10">
            <a:extLst>
              <a:ext uri="{FF2B5EF4-FFF2-40B4-BE49-F238E27FC236}">
                <a16:creationId xmlns:a16="http://schemas.microsoft.com/office/drawing/2014/main" id="{B71F4B0B-1AE6-C145-B281-AFC859AE281D}"/>
              </a:ext>
            </a:extLst>
          </p:cNvPr>
          <p:cNvPicPr>
            <a:picLocks noChangeAspect="1"/>
          </p:cNvPicPr>
          <p:nvPr userDrawn="1"/>
        </p:nvPicPr>
        <p:blipFill>
          <a:blip r:embed="rId3"/>
          <a:stretch>
            <a:fillRect/>
          </a:stretch>
        </p:blipFill>
        <p:spPr>
          <a:xfrm>
            <a:off x="8729662" y="5990466"/>
            <a:ext cx="3048000" cy="660400"/>
          </a:xfrm>
          <a:prstGeom prst="rect">
            <a:avLst/>
          </a:prstGeom>
        </p:spPr>
      </p:pic>
      <p:pic>
        <p:nvPicPr>
          <p:cNvPr id="13" name="Picture 12">
            <a:extLst>
              <a:ext uri="{FF2B5EF4-FFF2-40B4-BE49-F238E27FC236}">
                <a16:creationId xmlns:a16="http://schemas.microsoft.com/office/drawing/2014/main" id="{E4BBF9AF-26F7-DE43-8FD0-4ACC59BCE6E6}"/>
              </a:ext>
            </a:extLst>
          </p:cNvPr>
          <p:cNvPicPr>
            <a:picLocks noChangeAspect="1"/>
          </p:cNvPicPr>
          <p:nvPr userDrawn="1"/>
        </p:nvPicPr>
        <p:blipFill>
          <a:blip r:embed="rId4"/>
          <a:stretch>
            <a:fillRect/>
          </a:stretch>
        </p:blipFill>
        <p:spPr>
          <a:xfrm>
            <a:off x="244474" y="5373688"/>
            <a:ext cx="1397000" cy="1498600"/>
          </a:xfrm>
          <a:prstGeom prst="rect">
            <a:avLst/>
          </a:prstGeom>
        </p:spPr>
      </p:pic>
    </p:spTree>
    <p:extLst>
      <p:ext uri="{BB962C8B-B14F-4D97-AF65-F5344CB8AC3E}">
        <p14:creationId xmlns:p14="http://schemas.microsoft.com/office/powerpoint/2010/main" val="91497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49E598-09E2-4B48-B2A8-1D71616493F9}"/>
              </a:ext>
            </a:extLst>
          </p:cNvPr>
          <p:cNvPicPr>
            <a:picLocks noChangeAspect="1"/>
          </p:cNvPicPr>
          <p:nvPr userDrawn="1"/>
        </p:nvPicPr>
        <p:blipFill>
          <a:blip r:embed="rId2"/>
          <a:stretch>
            <a:fillRect/>
          </a:stretch>
        </p:blipFill>
        <p:spPr>
          <a:xfrm>
            <a:off x="-16672" y="5576650"/>
            <a:ext cx="12192000" cy="1292707"/>
          </a:xfrm>
          <a:prstGeom prst="rect">
            <a:avLst/>
          </a:prstGeom>
        </p:spPr>
      </p:pic>
      <p:pic>
        <p:nvPicPr>
          <p:cNvPr id="10" name="Picture 9">
            <a:extLst>
              <a:ext uri="{FF2B5EF4-FFF2-40B4-BE49-F238E27FC236}">
                <a16:creationId xmlns:a16="http://schemas.microsoft.com/office/drawing/2014/main" id="{D8BD7067-B88E-7A41-B68F-F2951487B153}"/>
              </a:ext>
            </a:extLst>
          </p:cNvPr>
          <p:cNvPicPr>
            <a:picLocks noChangeAspect="1"/>
          </p:cNvPicPr>
          <p:nvPr userDrawn="1"/>
        </p:nvPicPr>
        <p:blipFill>
          <a:blip r:embed="rId3"/>
          <a:stretch>
            <a:fillRect/>
          </a:stretch>
        </p:blipFill>
        <p:spPr>
          <a:xfrm>
            <a:off x="244474" y="5359400"/>
            <a:ext cx="1397000" cy="1498600"/>
          </a:xfrm>
          <a:prstGeom prst="rect">
            <a:avLst/>
          </a:prstGeom>
        </p:spPr>
      </p:pic>
      <p:pic>
        <p:nvPicPr>
          <p:cNvPr id="6" name="Picture 5">
            <a:extLst>
              <a:ext uri="{FF2B5EF4-FFF2-40B4-BE49-F238E27FC236}">
                <a16:creationId xmlns:a16="http://schemas.microsoft.com/office/drawing/2014/main" id="{95AD1425-0F11-A24E-B10A-E319B0454C65}"/>
              </a:ext>
            </a:extLst>
          </p:cNvPr>
          <p:cNvPicPr>
            <a:picLocks noChangeAspect="1"/>
          </p:cNvPicPr>
          <p:nvPr userDrawn="1"/>
        </p:nvPicPr>
        <p:blipFill>
          <a:blip r:embed="rId4"/>
          <a:stretch>
            <a:fillRect/>
          </a:stretch>
        </p:blipFill>
        <p:spPr>
          <a:xfrm>
            <a:off x="8729662" y="5988003"/>
            <a:ext cx="3048000" cy="660400"/>
          </a:xfrm>
          <a:prstGeom prst="rect">
            <a:avLst/>
          </a:prstGeom>
        </p:spPr>
      </p:pic>
      <p:sp>
        <p:nvSpPr>
          <p:cNvPr id="13" name="Title Placeholder 1">
            <a:extLst>
              <a:ext uri="{FF2B5EF4-FFF2-40B4-BE49-F238E27FC236}">
                <a16:creationId xmlns:a16="http://schemas.microsoft.com/office/drawing/2014/main" id="{3DD2B51A-FB60-D046-8A1F-C451A9615917}"/>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solidFill>
                  <a:schemeClr val="accent3"/>
                </a:solidFill>
              </a:defRPr>
            </a:lvl1pPr>
          </a:lstStyle>
          <a:p>
            <a:r>
              <a:rPr lang="en-GB"/>
              <a:t>Click to edit Master title style</a:t>
            </a:r>
            <a:endParaRPr lang="en-US"/>
          </a:p>
        </p:txBody>
      </p:sp>
      <p:sp>
        <p:nvSpPr>
          <p:cNvPr id="14" name="Text Placeholder 3">
            <a:extLst>
              <a:ext uri="{FF2B5EF4-FFF2-40B4-BE49-F238E27FC236}">
                <a16:creationId xmlns:a16="http://schemas.microsoft.com/office/drawing/2014/main" id="{B286A6FD-6DF6-394A-970E-8B4958F0C8F7}"/>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Tree>
    <p:extLst>
      <p:ext uri="{BB962C8B-B14F-4D97-AF65-F5344CB8AC3E}">
        <p14:creationId xmlns:p14="http://schemas.microsoft.com/office/powerpoint/2010/main" val="117570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227D36-4844-874C-BD4E-FFB6FC4DD0FA}"/>
              </a:ext>
            </a:extLst>
          </p:cNvPr>
          <p:cNvPicPr>
            <a:picLocks noChangeAspect="1"/>
          </p:cNvPicPr>
          <p:nvPr userDrawn="1"/>
        </p:nvPicPr>
        <p:blipFill>
          <a:blip r:embed="rId2"/>
          <a:stretch>
            <a:fillRect/>
          </a:stretch>
        </p:blipFill>
        <p:spPr>
          <a:xfrm>
            <a:off x="0" y="0"/>
            <a:ext cx="4279900" cy="6858000"/>
          </a:xfrm>
          <a:prstGeom prst="rect">
            <a:avLst/>
          </a:prstGeom>
        </p:spPr>
      </p:pic>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sp>
        <p:nvSpPr>
          <p:cNvPr id="11" name="Title 1">
            <a:extLst>
              <a:ext uri="{FF2B5EF4-FFF2-40B4-BE49-F238E27FC236}">
                <a16:creationId xmlns:a16="http://schemas.microsoft.com/office/drawing/2014/main" id="{5C4BB696-CD37-EF45-9A33-DCE7B688EFB4}"/>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
        <p:nvSpPr>
          <p:cNvPr id="3" name="Text Placeholder 2">
            <a:extLst>
              <a:ext uri="{FF2B5EF4-FFF2-40B4-BE49-F238E27FC236}">
                <a16:creationId xmlns:a16="http://schemas.microsoft.com/office/drawing/2014/main" id="{A374A9D3-D7C5-AC49-90BF-A9E340DF82F7}"/>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spTree>
    <p:extLst>
      <p:ext uri="{BB962C8B-B14F-4D97-AF65-F5344CB8AC3E}">
        <p14:creationId xmlns:p14="http://schemas.microsoft.com/office/powerpoint/2010/main" val="26629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FBB3A5-116E-FB43-A964-FD2189CC5AB4}"/>
              </a:ext>
            </a:extLst>
          </p:cNvPr>
          <p:cNvPicPr>
            <a:picLocks noChangeAspect="1"/>
          </p:cNvPicPr>
          <p:nvPr userDrawn="1"/>
        </p:nvPicPr>
        <p:blipFill>
          <a:blip r:embed="rId2"/>
          <a:stretch>
            <a:fillRect/>
          </a:stretch>
        </p:blipFill>
        <p:spPr>
          <a:xfrm>
            <a:off x="-1" y="-4389"/>
            <a:ext cx="4282633" cy="6876857"/>
          </a:xfrm>
          <a:prstGeom prst="rect">
            <a:avLst/>
          </a:prstGeom>
        </p:spPr>
      </p:pic>
      <p:sp>
        <p:nvSpPr>
          <p:cNvPr id="15" name="Text Placeholder 2">
            <a:extLst>
              <a:ext uri="{FF2B5EF4-FFF2-40B4-BE49-F238E27FC236}">
                <a16:creationId xmlns:a16="http://schemas.microsoft.com/office/drawing/2014/main" id="{B6E797E9-FF35-3444-8269-3DF27B32729A}"/>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pic>
        <p:nvPicPr>
          <p:cNvPr id="3" name="Picture 2">
            <a:extLst>
              <a:ext uri="{FF2B5EF4-FFF2-40B4-BE49-F238E27FC236}">
                <a16:creationId xmlns:a16="http://schemas.microsoft.com/office/drawing/2014/main" id="{B4C05CEF-DD39-0D4F-AB81-800077F1A1B7}"/>
              </a:ext>
            </a:extLst>
          </p:cNvPr>
          <p:cNvPicPr>
            <a:picLocks noChangeAspect="1"/>
          </p:cNvPicPr>
          <p:nvPr userDrawn="1"/>
        </p:nvPicPr>
        <p:blipFill>
          <a:blip r:embed="rId5"/>
          <a:stretch>
            <a:fillRect/>
          </a:stretch>
        </p:blipFill>
        <p:spPr>
          <a:xfrm>
            <a:off x="286795" y="6036852"/>
            <a:ext cx="2844800" cy="635000"/>
          </a:xfrm>
          <a:prstGeom prst="rect">
            <a:avLst/>
          </a:prstGeom>
        </p:spPr>
      </p:pic>
      <p:pic>
        <p:nvPicPr>
          <p:cNvPr id="11" name="Picture 10">
            <a:extLst>
              <a:ext uri="{FF2B5EF4-FFF2-40B4-BE49-F238E27FC236}">
                <a16:creationId xmlns:a16="http://schemas.microsoft.com/office/drawing/2014/main" id="{49E36555-CED2-D440-B0AF-55F6F40ADFB6}"/>
              </a:ext>
            </a:extLst>
          </p:cNvPr>
          <p:cNvPicPr>
            <a:picLocks noChangeAspect="1"/>
          </p:cNvPicPr>
          <p:nvPr userDrawn="1"/>
        </p:nvPicPr>
        <p:blipFill>
          <a:blip r:embed="rId6"/>
          <a:stretch>
            <a:fillRect/>
          </a:stretch>
        </p:blipFill>
        <p:spPr>
          <a:xfrm>
            <a:off x="1196975" y="4477033"/>
            <a:ext cx="1397000" cy="1498600"/>
          </a:xfrm>
          <a:prstGeom prst="rect">
            <a:avLst/>
          </a:prstGeom>
        </p:spPr>
      </p:pic>
      <p:sp>
        <p:nvSpPr>
          <p:cNvPr id="12" name="Title 1">
            <a:extLst>
              <a:ext uri="{FF2B5EF4-FFF2-40B4-BE49-F238E27FC236}">
                <a16:creationId xmlns:a16="http://schemas.microsoft.com/office/drawing/2014/main" id="{52D64A82-783F-9F43-961F-10C52654CE42}"/>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Tree>
    <p:extLst>
      <p:ext uri="{BB962C8B-B14F-4D97-AF65-F5344CB8AC3E}">
        <p14:creationId xmlns:p14="http://schemas.microsoft.com/office/powerpoint/2010/main" val="381120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468135-ECAB-7340-8558-5C59343AB8F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6EE219DF-68C1-D349-B50B-748F1CE416E6}"/>
              </a:ext>
            </a:extLst>
          </p:cNvPr>
          <p:cNvPicPr>
            <a:picLocks noChangeAspect="1"/>
          </p:cNvPicPr>
          <p:nvPr userDrawn="1"/>
        </p:nvPicPr>
        <p:blipFill>
          <a:blip r:embed="rId2"/>
          <a:stretch>
            <a:fillRect/>
          </a:stretch>
        </p:blipFill>
        <p:spPr>
          <a:xfrm>
            <a:off x="997966" y="1585722"/>
            <a:ext cx="4508500" cy="4381500"/>
          </a:xfrm>
          <a:prstGeom prst="rect">
            <a:avLst/>
          </a:prstGeom>
        </p:spPr>
      </p:pic>
      <p:pic>
        <p:nvPicPr>
          <p:cNvPr id="9" name="Picture 8">
            <a:extLst>
              <a:ext uri="{FF2B5EF4-FFF2-40B4-BE49-F238E27FC236}">
                <a16:creationId xmlns:a16="http://schemas.microsoft.com/office/drawing/2014/main" id="{433E4639-1F0B-7D4A-82A6-7D182DF282AA}"/>
              </a:ext>
            </a:extLst>
          </p:cNvPr>
          <p:cNvPicPr>
            <a:picLocks noChangeAspect="1"/>
          </p:cNvPicPr>
          <p:nvPr userDrawn="1"/>
        </p:nvPicPr>
        <p:blipFill>
          <a:blip r:embed="rId3"/>
          <a:stretch>
            <a:fillRect/>
          </a:stretch>
        </p:blipFill>
        <p:spPr>
          <a:xfrm>
            <a:off x="5961634" y="1117600"/>
            <a:ext cx="5232400" cy="4622800"/>
          </a:xfrm>
          <a:prstGeom prst="rect">
            <a:avLst/>
          </a:prstGeom>
        </p:spPr>
      </p:pic>
      <p:sp>
        <p:nvSpPr>
          <p:cNvPr id="14" name="Text Placeholder 2">
            <a:extLst>
              <a:ext uri="{FF2B5EF4-FFF2-40B4-BE49-F238E27FC236}">
                <a16:creationId xmlns:a16="http://schemas.microsoft.com/office/drawing/2014/main" id="{215C7B81-0BFB-9942-98C4-27F9994CFB2D}"/>
              </a:ext>
            </a:extLst>
          </p:cNvPr>
          <p:cNvSpPr>
            <a:spLocks noGrp="1"/>
          </p:cNvSpPr>
          <p:nvPr>
            <p:ph type="body" sz="quarter" idx="10"/>
          </p:nvPr>
        </p:nvSpPr>
        <p:spPr>
          <a:xfrm>
            <a:off x="1362456" y="1902773"/>
            <a:ext cx="3922776" cy="3121779"/>
          </a:xfrm>
        </p:spPr>
        <p:txBody>
          <a:bodyPr anchor="ctr">
            <a:noAutofit/>
          </a:bodyPr>
          <a:lstStyle>
            <a:lvl1pPr marL="0" indent="0">
              <a:buNone/>
              <a:defRPr sz="40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
        <p:nvSpPr>
          <p:cNvPr id="15" name="Text Placeholder 2">
            <a:extLst>
              <a:ext uri="{FF2B5EF4-FFF2-40B4-BE49-F238E27FC236}">
                <a16:creationId xmlns:a16="http://schemas.microsoft.com/office/drawing/2014/main" id="{5D08D3FC-E488-BC46-B13B-1824843C713C}"/>
              </a:ext>
            </a:extLst>
          </p:cNvPr>
          <p:cNvSpPr>
            <a:spLocks noGrp="1"/>
          </p:cNvSpPr>
          <p:nvPr>
            <p:ph type="body" sz="quarter" idx="11"/>
          </p:nvPr>
        </p:nvSpPr>
        <p:spPr>
          <a:xfrm>
            <a:off x="6233158" y="1462101"/>
            <a:ext cx="4596385" cy="3353649"/>
          </a:xfrm>
        </p:spPr>
        <p:txBody>
          <a:bodyPr anchor="ctr">
            <a:noAutofit/>
          </a:bodyPr>
          <a:lstStyle>
            <a:lvl1pPr marL="0" indent="0">
              <a:buNone/>
              <a:defRPr sz="4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pic>
        <p:nvPicPr>
          <p:cNvPr id="13" name="Picture 12">
            <a:extLst>
              <a:ext uri="{FF2B5EF4-FFF2-40B4-BE49-F238E27FC236}">
                <a16:creationId xmlns:a16="http://schemas.microsoft.com/office/drawing/2014/main" id="{AF2ED37E-B63D-4A4B-A755-9E0F5FBB5E1D}"/>
              </a:ext>
            </a:extLst>
          </p:cNvPr>
          <p:cNvPicPr>
            <a:picLocks noChangeAspect="1"/>
          </p:cNvPicPr>
          <p:nvPr userDrawn="1"/>
        </p:nvPicPr>
        <p:blipFill>
          <a:blip r:embed="rId4"/>
          <a:stretch>
            <a:fillRect/>
          </a:stretch>
        </p:blipFill>
        <p:spPr>
          <a:xfrm>
            <a:off x="8848284" y="5989743"/>
            <a:ext cx="3060700" cy="647700"/>
          </a:xfrm>
          <a:prstGeom prst="rect">
            <a:avLst/>
          </a:prstGeom>
        </p:spPr>
      </p:pic>
    </p:spTree>
    <p:extLst>
      <p:ext uri="{BB962C8B-B14F-4D97-AF65-F5344CB8AC3E}">
        <p14:creationId xmlns:p14="http://schemas.microsoft.com/office/powerpoint/2010/main" val="134125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63DC0BA2-A0C6-7D4B-B569-4199EDA522D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16662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3F99326D-FCFC-DD48-B79D-2E36E791854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361028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B7237B9B-AE60-B54E-A748-5B7AC5827743}"/>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44722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CE738884-B54A-3841-BE8F-52DAAEE1690A}"/>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204120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98AEEA16-8EAD-0B4C-A0C2-9BA355E4920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490111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88F8D687-D458-2446-9713-D247A3DD379B}"/>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2397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2"/>
          <a:stretch>
            <a:fillRect/>
          </a:stretch>
        </p:blipFill>
        <p:spPr>
          <a:xfrm>
            <a:off x="9042400" y="6166002"/>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3"/>
          <a:stretch>
            <a:fillRect/>
          </a:stretch>
        </p:blipFill>
        <p:spPr>
          <a:xfrm>
            <a:off x="-105948" y="5578768"/>
            <a:ext cx="1371600" cy="1371600"/>
          </a:xfrm>
          <a:prstGeom prst="rect">
            <a:avLst/>
          </a:prstGeom>
        </p:spPr>
      </p:pic>
    </p:spTree>
    <p:extLst>
      <p:ext uri="{BB962C8B-B14F-4D97-AF65-F5344CB8AC3E}">
        <p14:creationId xmlns:p14="http://schemas.microsoft.com/office/powerpoint/2010/main" val="1241242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77AEE-CF65-6344-ABA4-C6F8DCD48E03}"/>
              </a:ext>
            </a:extLst>
          </p:cNvPr>
          <p:cNvSpPr/>
          <p:nvPr userDrawn="1"/>
        </p:nvSpPr>
        <p:spPr>
          <a:xfrm>
            <a:off x="0" y="4051140"/>
            <a:ext cx="12192000" cy="2841585"/>
          </a:xfrm>
          <a:prstGeom prst="rect">
            <a:avLst/>
          </a:prstGeom>
          <a:solidFill>
            <a:srgbClr val="233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9D5D9D03-8074-C344-87B4-37733D20C51B}"/>
              </a:ext>
            </a:extLst>
          </p:cNvPr>
          <p:cNvPicPr>
            <a:picLocks noChangeAspect="1"/>
          </p:cNvPicPr>
          <p:nvPr userDrawn="1"/>
        </p:nvPicPr>
        <p:blipFill>
          <a:blip r:embed="rId2"/>
          <a:stretch>
            <a:fillRect/>
          </a:stretch>
        </p:blipFill>
        <p:spPr>
          <a:xfrm>
            <a:off x="0" y="0"/>
            <a:ext cx="12192000" cy="4445000"/>
          </a:xfrm>
          <a:prstGeom prst="rect">
            <a:avLst/>
          </a:prstGeom>
        </p:spPr>
      </p:pic>
      <p:pic>
        <p:nvPicPr>
          <p:cNvPr id="7" name="Picture 6">
            <a:extLst>
              <a:ext uri="{FF2B5EF4-FFF2-40B4-BE49-F238E27FC236}">
                <a16:creationId xmlns:a16="http://schemas.microsoft.com/office/drawing/2014/main" id="{BF75EA7C-461E-4742-AB09-DC0BCFDD12AA}"/>
              </a:ext>
            </a:extLst>
          </p:cNvPr>
          <p:cNvPicPr>
            <a:picLocks noChangeAspect="1"/>
          </p:cNvPicPr>
          <p:nvPr userDrawn="1"/>
        </p:nvPicPr>
        <p:blipFill>
          <a:blip r:embed="rId3"/>
          <a:stretch>
            <a:fillRect/>
          </a:stretch>
        </p:blipFill>
        <p:spPr>
          <a:xfrm>
            <a:off x="861991" y="711844"/>
            <a:ext cx="7366000" cy="2159000"/>
          </a:xfrm>
          <a:prstGeom prst="rect">
            <a:avLst/>
          </a:prstGeom>
        </p:spPr>
      </p:pic>
      <p:sp>
        <p:nvSpPr>
          <p:cNvPr id="10" name="TextBox 9">
            <a:extLst>
              <a:ext uri="{FF2B5EF4-FFF2-40B4-BE49-F238E27FC236}">
                <a16:creationId xmlns:a16="http://schemas.microsoft.com/office/drawing/2014/main" id="{1544B8B0-C634-7F4F-94D2-219A3AA47CA4}"/>
              </a:ext>
            </a:extLst>
          </p:cNvPr>
          <p:cNvSpPr txBox="1"/>
          <p:nvPr userDrawn="1"/>
        </p:nvSpPr>
        <p:spPr>
          <a:xfrm>
            <a:off x="1053296" y="1064870"/>
            <a:ext cx="5787342" cy="677108"/>
          </a:xfrm>
          <a:prstGeom prst="rect">
            <a:avLst/>
          </a:prstGeom>
          <a:noFill/>
        </p:spPr>
        <p:txBody>
          <a:bodyPr wrap="square" rtlCol="0">
            <a:spAutoFit/>
          </a:bodyPr>
          <a:lstStyle/>
          <a:p>
            <a:r>
              <a:rPr lang="en-US" sz="3800" b="1" i="0" dirty="0">
                <a:ln>
                  <a:solidFill>
                    <a:schemeClr val="tx2"/>
                  </a:solidFill>
                </a:ln>
                <a:solidFill>
                  <a:schemeClr val="accent1"/>
                </a:solidFill>
                <a:latin typeface="Gotham Black" panose="02000603030000020004" pitchFamily="2" charset="77"/>
              </a:rPr>
              <a:t>Your voice matters.</a:t>
            </a:r>
          </a:p>
        </p:txBody>
      </p:sp>
      <p:sp>
        <p:nvSpPr>
          <p:cNvPr id="11" name="TextBox 10">
            <a:extLst>
              <a:ext uri="{FF2B5EF4-FFF2-40B4-BE49-F238E27FC236}">
                <a16:creationId xmlns:a16="http://schemas.microsoft.com/office/drawing/2014/main" id="{FD757DD1-AB00-3C46-A136-B25F394305E4}"/>
              </a:ext>
            </a:extLst>
          </p:cNvPr>
          <p:cNvSpPr txBox="1"/>
          <p:nvPr userDrawn="1"/>
        </p:nvSpPr>
        <p:spPr>
          <a:xfrm>
            <a:off x="1053296" y="1545392"/>
            <a:ext cx="7280476" cy="661720"/>
          </a:xfrm>
          <a:prstGeom prst="rect">
            <a:avLst/>
          </a:prstGeom>
          <a:noFill/>
        </p:spPr>
        <p:txBody>
          <a:bodyPr wrap="square" rtlCol="0">
            <a:spAutoFit/>
          </a:bodyPr>
          <a:lstStyle/>
          <a:p>
            <a:r>
              <a:rPr lang="en-US" sz="3700" b="1" i="0" dirty="0">
                <a:ln>
                  <a:noFill/>
                </a:ln>
                <a:solidFill>
                  <a:schemeClr val="bg2"/>
                </a:solidFill>
                <a:latin typeface="Gotham Black" panose="02000603030000020004" pitchFamily="2" charset="77"/>
              </a:rPr>
              <a:t>Be part of the conversation.</a:t>
            </a:r>
          </a:p>
        </p:txBody>
      </p:sp>
      <p:sp>
        <p:nvSpPr>
          <p:cNvPr id="12" name="TextBox 11">
            <a:extLst>
              <a:ext uri="{FF2B5EF4-FFF2-40B4-BE49-F238E27FC236}">
                <a16:creationId xmlns:a16="http://schemas.microsoft.com/office/drawing/2014/main" id="{F5D92520-914F-AC4A-A89E-C8C65C174AA5}"/>
              </a:ext>
            </a:extLst>
          </p:cNvPr>
          <p:cNvSpPr txBox="1"/>
          <p:nvPr userDrawn="1"/>
        </p:nvSpPr>
        <p:spPr>
          <a:xfrm>
            <a:off x="792541" y="2967885"/>
            <a:ext cx="9184834" cy="646331"/>
          </a:xfrm>
          <a:prstGeom prst="rect">
            <a:avLst/>
          </a:prstGeom>
          <a:noFill/>
        </p:spPr>
        <p:txBody>
          <a:bodyPr wrap="square" rtlCol="0">
            <a:spAutoFit/>
          </a:bodyPr>
          <a:lstStyle/>
          <a:p>
            <a:r>
              <a:rPr lang="en-US" sz="3600" b="1" i="0" dirty="0">
                <a:ln>
                  <a:solidFill>
                    <a:schemeClr val="tx2"/>
                  </a:solidFill>
                </a:ln>
                <a:solidFill>
                  <a:schemeClr val="accent1"/>
                </a:solidFill>
                <a:latin typeface="Gotham Black" panose="02000603030000020004" pitchFamily="2" charset="77"/>
              </a:rPr>
              <a:t>Visit conversations.casey.vic.gov.au</a:t>
            </a:r>
          </a:p>
        </p:txBody>
      </p:sp>
      <p:pic>
        <p:nvPicPr>
          <p:cNvPr id="14" name="Picture 13">
            <a:extLst>
              <a:ext uri="{FF2B5EF4-FFF2-40B4-BE49-F238E27FC236}">
                <a16:creationId xmlns:a16="http://schemas.microsoft.com/office/drawing/2014/main" id="{5115210F-E1BC-B944-8A31-A8EC41F7EF7E}"/>
              </a:ext>
            </a:extLst>
          </p:cNvPr>
          <p:cNvPicPr>
            <a:picLocks noChangeAspect="1"/>
          </p:cNvPicPr>
          <p:nvPr userDrawn="1"/>
        </p:nvPicPr>
        <p:blipFill>
          <a:blip r:embed="rId4"/>
          <a:stretch>
            <a:fillRect/>
          </a:stretch>
        </p:blipFill>
        <p:spPr>
          <a:xfrm>
            <a:off x="833054" y="4630801"/>
            <a:ext cx="10668000" cy="1905000"/>
          </a:xfrm>
          <a:prstGeom prst="rect">
            <a:avLst/>
          </a:prstGeom>
        </p:spPr>
      </p:pic>
    </p:spTree>
    <p:extLst>
      <p:ext uri="{BB962C8B-B14F-4D97-AF65-F5344CB8AC3E}">
        <p14:creationId xmlns:p14="http://schemas.microsoft.com/office/powerpoint/2010/main" val="363067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9FD1-71B8-B44F-8460-87D95AAAB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4B4198-5ED4-6049-9796-3F77DC69E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4921552"/>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3" r:id="rId3"/>
    <p:sldLayoutId id="2147483664" r:id="rId4"/>
    <p:sldLayoutId id="2147483665" r:id="rId5"/>
    <p:sldLayoutId id="2147483666" r:id="rId6"/>
    <p:sldLayoutId id="2147483656" r:id="rId7"/>
    <p:sldLayoutId id="2147483657" r:id="rId8"/>
    <p:sldLayoutId id="2147483658" r:id="rId9"/>
    <p:sldLayoutId id="2147483659" r:id="rId10"/>
    <p:sldLayoutId id="2147483660" r:id="rId11"/>
    <p:sldLayoutId id="2147483661" r:id="rId12"/>
    <p:sldLayoutId id="2147483668" r:id="rId13"/>
    <p:sldLayoutId id="2147483667" r:id="rId14"/>
  </p:sldLayoutIdLst>
  <p:txStyles>
    <p:title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conversations.casey.vic.gov.au/shape-your-city"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F9EC-AB44-124B-BEC1-28A37705E35D}"/>
              </a:ext>
            </a:extLst>
          </p:cNvPr>
          <p:cNvSpPr>
            <a:spLocks noGrp="1"/>
          </p:cNvSpPr>
          <p:nvPr>
            <p:ph type="title"/>
          </p:nvPr>
        </p:nvSpPr>
        <p:spPr/>
        <p:txBody>
          <a:bodyPr/>
          <a:lstStyle/>
          <a:p>
            <a:r>
              <a:rPr lang="en-US" dirty="0">
                <a:solidFill>
                  <a:schemeClr val="accent3"/>
                </a:solidFill>
              </a:rPr>
              <a:t> </a:t>
            </a:r>
          </a:p>
        </p:txBody>
      </p:sp>
      <p:sp>
        <p:nvSpPr>
          <p:cNvPr id="3" name="Text Placeholder 2">
            <a:extLst>
              <a:ext uri="{FF2B5EF4-FFF2-40B4-BE49-F238E27FC236}">
                <a16:creationId xmlns:a16="http://schemas.microsoft.com/office/drawing/2014/main" id="{7C787969-5E09-2449-9BAE-0089355A6743}"/>
              </a:ext>
            </a:extLst>
          </p:cNvPr>
          <p:cNvSpPr>
            <a:spLocks noGrp="1"/>
          </p:cNvSpPr>
          <p:nvPr>
            <p:ph type="body" sz="half" idx="2"/>
          </p:nvPr>
        </p:nvSpPr>
        <p:spPr>
          <a:xfrm>
            <a:off x="969690" y="704193"/>
            <a:ext cx="10665262" cy="4803227"/>
          </a:xfrm>
        </p:spPr>
        <p:txBody>
          <a:bodyPr>
            <a:normAutofit fontScale="92500" lnSpcReduction="20000"/>
          </a:bodyPr>
          <a:lstStyle/>
          <a:p>
            <a:r>
              <a:rPr lang="en-US" dirty="0"/>
              <a:t>Hi, </a:t>
            </a:r>
          </a:p>
          <a:p>
            <a:br>
              <a:rPr lang="en-US" dirty="0"/>
            </a:br>
            <a:r>
              <a:rPr lang="en-US" dirty="0"/>
              <a:t>We’ve created this basic PowerPoint presentation for you to use as an Ambassador.  </a:t>
            </a:r>
          </a:p>
          <a:p>
            <a:endParaRPr lang="en-US" dirty="0"/>
          </a:p>
          <a:p>
            <a:r>
              <a:rPr lang="en-US" dirty="0"/>
              <a:t>You can move, delete slides or add additional ones to the presentation pack to suit the audiences you might be presenting to.  </a:t>
            </a:r>
          </a:p>
          <a:p>
            <a:r>
              <a:rPr lang="en-US" dirty="0"/>
              <a:t>If you are looking for some fast facts or background information on the key areas we’re exploring through Shape Your City you can find these in the “Host a Conversation Guide” in the Ambassador Hub.</a:t>
            </a:r>
            <a:br>
              <a:rPr lang="en-US" dirty="0"/>
            </a:br>
            <a:endParaRPr lang="en-US" dirty="0"/>
          </a:p>
          <a:p>
            <a:r>
              <a:rPr lang="en-US" dirty="0"/>
              <a:t>If there’s anything you’d like more information on please just let us know. </a:t>
            </a:r>
          </a:p>
          <a:p>
            <a:endParaRPr lang="en-US" dirty="0"/>
          </a:p>
          <a:p>
            <a:r>
              <a:rPr lang="en-US" dirty="0"/>
              <a:t>Kind Regards, </a:t>
            </a:r>
          </a:p>
          <a:p>
            <a:r>
              <a:rPr lang="en-US" dirty="0"/>
              <a:t>Shape your City Project team.  </a:t>
            </a:r>
          </a:p>
          <a:p>
            <a:r>
              <a:rPr lang="en-US" dirty="0"/>
              <a:t> </a:t>
            </a:r>
          </a:p>
        </p:txBody>
      </p:sp>
    </p:spTree>
    <p:extLst>
      <p:ext uri="{BB962C8B-B14F-4D97-AF65-F5344CB8AC3E}">
        <p14:creationId xmlns:p14="http://schemas.microsoft.com/office/powerpoint/2010/main" val="1001886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r>
              <a:rPr lang="en-US" dirty="0"/>
              <a:t>Your voice matters.</a:t>
            </a:r>
            <a:br>
              <a:rPr lang="en-US" dirty="0"/>
            </a:br>
            <a:r>
              <a:rPr lang="en-US" dirty="0"/>
              <a:t>Make it count.</a:t>
            </a:r>
            <a:br>
              <a:rPr lang="en-US" dirty="0"/>
            </a:br>
            <a:r>
              <a:rPr lang="en-US" sz="3200" b="0" dirty="0"/>
              <a:t> </a:t>
            </a:r>
            <a:br>
              <a:rPr lang="en-US" sz="3200" b="0" dirty="0"/>
            </a:br>
            <a:r>
              <a:rPr lang="en-US" sz="3200" b="0" dirty="0"/>
              <a:t>Help shape the future of our City. </a:t>
            </a:r>
            <a:endParaRPr lang="en-US" sz="4000" dirty="0"/>
          </a:p>
        </p:txBody>
      </p:sp>
    </p:spTree>
    <p:extLst>
      <p:ext uri="{BB962C8B-B14F-4D97-AF65-F5344CB8AC3E}">
        <p14:creationId xmlns:p14="http://schemas.microsoft.com/office/powerpoint/2010/main" val="3620984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normAutofit fontScale="90000"/>
          </a:bodyPr>
          <a:lstStyle/>
          <a:p>
            <a:r>
              <a:rPr lang="en-US" dirty="0">
                <a:solidFill>
                  <a:schemeClr val="accent3"/>
                </a:solidFill>
              </a:rPr>
              <a:t>Agenda</a:t>
            </a:r>
            <a:br>
              <a:rPr lang="en-US" dirty="0"/>
            </a:br>
            <a:endParaRPr lang="en-US" dirty="0"/>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a:bodyPr>
          <a:lstStyle/>
          <a:p>
            <a:pPr>
              <a:lnSpc>
                <a:spcPct val="120000"/>
              </a:lnSpc>
              <a:spcAft>
                <a:spcPts val="1200"/>
              </a:spcAft>
            </a:pPr>
            <a:r>
              <a:rPr lang="en-AU" dirty="0"/>
              <a:t> </a:t>
            </a:r>
            <a:endParaRPr lang="en-US" dirty="0"/>
          </a:p>
        </p:txBody>
      </p:sp>
      <p:sp>
        <p:nvSpPr>
          <p:cNvPr id="4" name="Text Placeholder 2">
            <a:extLst>
              <a:ext uri="{FF2B5EF4-FFF2-40B4-BE49-F238E27FC236}">
                <a16:creationId xmlns:a16="http://schemas.microsoft.com/office/drawing/2014/main" id="{A8B27363-98EC-934A-BEDA-AA8151E0169C}"/>
              </a:ext>
            </a:extLst>
          </p:cNvPr>
          <p:cNvSpPr txBox="1">
            <a:spLocks/>
          </p:cNvSpPr>
          <p:nvPr/>
        </p:nvSpPr>
        <p:spPr>
          <a:xfrm>
            <a:off x="969690" y="1484417"/>
            <a:ext cx="10541358" cy="425537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marL="342900" indent="-342900">
              <a:buFont typeface="Arial" panose="020B0604020202020204" pitchFamily="34" charset="0"/>
              <a:buChar char="•"/>
            </a:pPr>
            <a:r>
              <a:rPr lang="en-US" dirty="0"/>
              <a:t>What is the Shape your City Program?</a:t>
            </a:r>
          </a:p>
          <a:p>
            <a:pPr marL="342900" indent="-342900">
              <a:buFont typeface="Arial" panose="020B0604020202020204" pitchFamily="34" charset="0"/>
              <a:buChar char="•"/>
            </a:pPr>
            <a:r>
              <a:rPr lang="en-US" dirty="0"/>
              <a:t>Why is Council engaging the community?</a:t>
            </a:r>
          </a:p>
          <a:p>
            <a:pPr marL="342900" indent="-342900">
              <a:buFont typeface="Arial" panose="020B0604020202020204" pitchFamily="34" charset="0"/>
              <a:buChar char="•"/>
            </a:pPr>
            <a:r>
              <a:rPr lang="en-US" dirty="0"/>
              <a:t>What does Council need your help with?</a:t>
            </a:r>
          </a:p>
          <a:p>
            <a:pPr marL="342900" indent="-342900">
              <a:buFont typeface="Arial" panose="020B0604020202020204" pitchFamily="34" charset="0"/>
              <a:buChar char="•"/>
            </a:pPr>
            <a:r>
              <a:rPr lang="en-US" dirty="0"/>
              <a:t>My role as an Ambassador</a:t>
            </a:r>
          </a:p>
          <a:p>
            <a:pPr marL="342900" indent="-342900">
              <a:buFont typeface="Arial" panose="020B0604020202020204" pitchFamily="34" charset="0"/>
              <a:buChar char="•"/>
            </a:pPr>
            <a:r>
              <a:rPr lang="en-US" dirty="0"/>
              <a:t>How you can get involved?</a:t>
            </a:r>
          </a:p>
          <a:p>
            <a:pPr marL="342900" indent="-342900">
              <a:buFont typeface="Arial" panose="020B0604020202020204" pitchFamily="34" charset="0"/>
              <a:buChar char="•"/>
            </a:pPr>
            <a:r>
              <a:rPr lang="en-US" dirty="0"/>
              <a:t>Where to go for more information? </a:t>
            </a:r>
          </a:p>
          <a:p>
            <a:pPr marL="342900" indent="-342900">
              <a:buFont typeface="Arial" panose="020B0604020202020204" pitchFamily="34" charset="0"/>
              <a:buChar char="•"/>
            </a:pPr>
            <a:r>
              <a:rPr lang="en-US" dirty="0"/>
              <a:t>How will they involve your voice?</a:t>
            </a:r>
          </a:p>
          <a:p>
            <a:pPr marL="342900" indent="-342900">
              <a:buFont typeface="Arial" panose="020B0604020202020204" pitchFamily="34" charset="0"/>
              <a:buChar char="•"/>
            </a:pPr>
            <a:r>
              <a:rPr lang="en-US" dirty="0"/>
              <a:t>Close -time for Questions &amp; Answers</a:t>
            </a:r>
          </a:p>
          <a:p>
            <a:endParaRPr lang="en-US" dirty="0"/>
          </a:p>
        </p:txBody>
      </p:sp>
    </p:spTree>
    <p:extLst>
      <p:ext uri="{BB962C8B-B14F-4D97-AF65-F5344CB8AC3E}">
        <p14:creationId xmlns:p14="http://schemas.microsoft.com/office/powerpoint/2010/main" val="346210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F9EC-AB44-124B-BEC1-28A37705E35D}"/>
              </a:ext>
            </a:extLst>
          </p:cNvPr>
          <p:cNvSpPr>
            <a:spLocks noGrp="1"/>
          </p:cNvSpPr>
          <p:nvPr>
            <p:ph type="title"/>
          </p:nvPr>
        </p:nvSpPr>
        <p:spPr/>
        <p:txBody>
          <a:bodyPr/>
          <a:lstStyle/>
          <a:p>
            <a:r>
              <a:rPr lang="en-US" dirty="0">
                <a:solidFill>
                  <a:schemeClr val="accent3"/>
                </a:solidFill>
              </a:rPr>
              <a:t>What is the ‘Shape your City’ Program?</a:t>
            </a:r>
          </a:p>
        </p:txBody>
      </p:sp>
      <p:sp>
        <p:nvSpPr>
          <p:cNvPr id="3" name="Text Placeholder 2">
            <a:extLst>
              <a:ext uri="{FF2B5EF4-FFF2-40B4-BE49-F238E27FC236}">
                <a16:creationId xmlns:a16="http://schemas.microsoft.com/office/drawing/2014/main" id="{7C787969-5E09-2449-9BAE-0089355A6743}"/>
              </a:ext>
            </a:extLst>
          </p:cNvPr>
          <p:cNvSpPr>
            <a:spLocks noGrp="1"/>
          </p:cNvSpPr>
          <p:nvPr>
            <p:ph type="body" sz="half" idx="2"/>
          </p:nvPr>
        </p:nvSpPr>
        <p:spPr>
          <a:xfrm>
            <a:off x="974526" y="1696061"/>
            <a:ext cx="10510764" cy="3790339"/>
          </a:xfrm>
        </p:spPr>
        <p:txBody>
          <a:bodyPr>
            <a:normAutofit/>
          </a:bodyPr>
          <a:lstStyle/>
          <a:p>
            <a:pPr marL="342900" indent="-342900">
              <a:buFont typeface="Arial" panose="020B0604020202020204" pitchFamily="34" charset="0"/>
              <a:buChar char="•"/>
            </a:pPr>
            <a:r>
              <a:rPr lang="en-AU" dirty="0"/>
              <a:t>City of Casey’s strategic community engagement program</a:t>
            </a:r>
          </a:p>
          <a:p>
            <a:pPr marL="342900" indent="-342900">
              <a:buFont typeface="Arial" panose="020B0604020202020204" pitchFamily="34" charset="0"/>
              <a:buChar char="•"/>
            </a:pPr>
            <a:r>
              <a:rPr lang="en-AU" dirty="0"/>
              <a:t>Provides different ways to capture and listen to the voices of our community</a:t>
            </a:r>
          </a:p>
          <a:p>
            <a:pPr marL="342900" indent="-342900">
              <a:buFont typeface="Arial" panose="020B0604020202020204" pitchFamily="34" charset="0"/>
              <a:buChar char="•"/>
            </a:pPr>
            <a:r>
              <a:rPr lang="en-AU" dirty="0"/>
              <a:t>Helps ensure future Council plans and services best respond to changing community needs and aspirations</a:t>
            </a:r>
          </a:p>
          <a:p>
            <a:pPr marL="342900" indent="-342900">
              <a:buFont typeface="Arial" panose="020B0604020202020204" pitchFamily="34" charset="0"/>
              <a:buChar char="•"/>
            </a:pPr>
            <a:r>
              <a:rPr lang="en-AU" dirty="0"/>
              <a:t>It’s an opportunity to help shape the future for where you work, live and play.   </a:t>
            </a:r>
          </a:p>
          <a:p>
            <a:pPr marL="342900" indent="-342900">
              <a:buFont typeface="Arial" panose="020B0604020202020204" pitchFamily="34" charset="0"/>
              <a:buChar char="•"/>
            </a:pPr>
            <a:r>
              <a:rPr lang="en-AU" dirty="0"/>
              <a:t>All community members can participate  </a:t>
            </a:r>
          </a:p>
          <a:p>
            <a:br>
              <a:rPr lang="en-AU" dirty="0"/>
            </a:br>
            <a:endParaRPr lang="en-US" dirty="0"/>
          </a:p>
        </p:txBody>
      </p:sp>
    </p:spTree>
    <p:extLst>
      <p:ext uri="{BB962C8B-B14F-4D97-AF65-F5344CB8AC3E}">
        <p14:creationId xmlns:p14="http://schemas.microsoft.com/office/powerpoint/2010/main" val="230658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608389"/>
            <a:ext cx="10515600" cy="1148053"/>
          </a:xfrm>
        </p:spPr>
        <p:txBody>
          <a:bodyPr>
            <a:normAutofit fontScale="90000"/>
          </a:bodyPr>
          <a:lstStyle/>
          <a:p>
            <a:r>
              <a:rPr lang="en-US" b="1" dirty="0">
                <a:latin typeface="Gotham Black" panose="02000603030000020004" pitchFamily="2" charset="77"/>
              </a:rPr>
              <a:t>Why is Council engaging the community?</a:t>
            </a:r>
            <a:br>
              <a:rPr lang="en-US" b="1" dirty="0">
                <a:latin typeface="Gotham Black" panose="02000603030000020004" pitchFamily="2" charset="77"/>
              </a:rPr>
            </a:br>
            <a:endParaRPr lang="en-US" b="1" dirty="0">
              <a:latin typeface="Gotham Black" panose="02000603030000020004" pitchFamily="2" charset="77"/>
            </a:endParaRP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69690" y="1377538"/>
            <a:ext cx="10445427" cy="3926353"/>
          </a:xfrm>
        </p:spPr>
        <p:txBody>
          <a:bodyPr>
            <a:normAutofit fontScale="92500" lnSpcReduction="20000"/>
          </a:bodyPr>
          <a:lstStyle/>
          <a:p>
            <a:r>
              <a:rPr lang="en-US" b="1" dirty="0">
                <a:solidFill>
                  <a:schemeClr val="accent2"/>
                </a:solidFill>
                <a:latin typeface="Gotham Black" panose="02000603030000020004" pitchFamily="2" charset="77"/>
              </a:rPr>
              <a:t>All Councils, under the new Local Government Act, must engage their communities to best inform:</a:t>
            </a:r>
            <a:endParaRPr lang="en-US" dirty="0">
              <a:solidFill>
                <a:schemeClr val="accent2"/>
              </a:solidFill>
            </a:endParaRPr>
          </a:p>
          <a:p>
            <a:pPr marL="342900" indent="-342900">
              <a:buFont typeface="Arial" panose="020B0604020202020204" pitchFamily="34" charset="0"/>
              <a:buChar char="•"/>
            </a:pPr>
            <a:r>
              <a:rPr lang="en-US" dirty="0"/>
              <a:t>A Community Engagement Policy (this has been completed)</a:t>
            </a:r>
          </a:p>
          <a:p>
            <a:pPr marL="342900" indent="-342900">
              <a:buFont typeface="Arial" panose="020B0604020202020204" pitchFamily="34" charset="0"/>
              <a:buChar char="•"/>
            </a:pPr>
            <a:r>
              <a:rPr lang="en-US" dirty="0"/>
              <a:t>A 10-year Casey Community Vision</a:t>
            </a:r>
          </a:p>
          <a:p>
            <a:endParaRPr lang="en-US" dirty="0"/>
          </a:p>
          <a:p>
            <a:pPr marL="342900" indent="-342900">
              <a:buFont typeface="Arial" panose="020B0604020202020204" pitchFamily="34" charset="0"/>
              <a:buChar char="•"/>
            </a:pPr>
            <a:r>
              <a:rPr lang="en-US" dirty="0"/>
              <a:t>A 4-year Council Plan</a:t>
            </a:r>
          </a:p>
          <a:p>
            <a:pPr marL="342900" indent="-342900">
              <a:buFont typeface="Arial" panose="020B0604020202020204" pitchFamily="34" charset="0"/>
              <a:buChar char="•"/>
            </a:pPr>
            <a:r>
              <a:rPr lang="en-US" dirty="0"/>
              <a:t>A 4-year and 10-year Financial Plan</a:t>
            </a:r>
          </a:p>
          <a:p>
            <a:pPr marL="342900" indent="-342900">
              <a:buFont typeface="Arial" panose="020B0604020202020204" pitchFamily="34" charset="0"/>
              <a:buChar char="•"/>
            </a:pPr>
            <a:r>
              <a:rPr lang="en-US" dirty="0"/>
              <a:t>A 10-year Asset Management Plan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Council will also use the voices from the Shape your City Program to help inform their Health &amp; Well-being, Economic Development, Infrastructure and Place and Sustainability Plans.</a:t>
            </a:r>
          </a:p>
          <a:p>
            <a:pPr marL="342900" indent="-342900">
              <a:buFont typeface="Arial" panose="020B0604020202020204" pitchFamily="34" charset="0"/>
              <a:buChar char="•"/>
            </a:pPr>
            <a:endParaRPr lang="en-US" dirty="0"/>
          </a:p>
        </p:txBody>
      </p:sp>
      <p:sp>
        <p:nvSpPr>
          <p:cNvPr id="4" name="Rectangle 3">
            <a:extLst>
              <a:ext uri="{FF2B5EF4-FFF2-40B4-BE49-F238E27FC236}">
                <a16:creationId xmlns:a16="http://schemas.microsoft.com/office/drawing/2014/main" id="{17F27887-9425-A04D-9D74-402A0C7CCAFC}"/>
              </a:ext>
            </a:extLst>
          </p:cNvPr>
          <p:cNvSpPr/>
          <p:nvPr/>
        </p:nvSpPr>
        <p:spPr>
          <a:xfrm>
            <a:off x="9847715" y="1839863"/>
            <a:ext cx="1754659" cy="9853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OUR CURRENT FOCUS</a:t>
            </a:r>
          </a:p>
        </p:txBody>
      </p:sp>
      <p:sp>
        <p:nvSpPr>
          <p:cNvPr id="5" name="Left Arrow 4">
            <a:extLst>
              <a:ext uri="{FF2B5EF4-FFF2-40B4-BE49-F238E27FC236}">
                <a16:creationId xmlns:a16="http://schemas.microsoft.com/office/drawing/2014/main" id="{A14D4D23-2470-5E4E-8C2B-BF79AB014A80}"/>
              </a:ext>
            </a:extLst>
          </p:cNvPr>
          <p:cNvSpPr/>
          <p:nvPr/>
        </p:nvSpPr>
        <p:spPr>
          <a:xfrm>
            <a:off x="5844469" y="2461887"/>
            <a:ext cx="4181924" cy="145965"/>
          </a:xfrm>
          <a:prstGeom prst="lef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BA686E2-5968-6844-B7D0-FFFCB2627A13}"/>
              </a:ext>
            </a:extLst>
          </p:cNvPr>
          <p:cNvSpPr/>
          <p:nvPr/>
        </p:nvSpPr>
        <p:spPr>
          <a:xfrm>
            <a:off x="9847716" y="3313297"/>
            <a:ext cx="1754659" cy="9853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Feb-Mar 2021</a:t>
            </a:r>
          </a:p>
        </p:txBody>
      </p:sp>
      <p:sp>
        <p:nvSpPr>
          <p:cNvPr id="7" name="Left Arrow 6">
            <a:extLst>
              <a:ext uri="{FF2B5EF4-FFF2-40B4-BE49-F238E27FC236}">
                <a16:creationId xmlns:a16="http://schemas.microsoft.com/office/drawing/2014/main" id="{196D7C16-E91F-6442-AE7F-ADC5084D09BE}"/>
              </a:ext>
            </a:extLst>
          </p:cNvPr>
          <p:cNvSpPr/>
          <p:nvPr/>
        </p:nvSpPr>
        <p:spPr>
          <a:xfrm>
            <a:off x="5735966" y="3805975"/>
            <a:ext cx="4138075" cy="145965"/>
          </a:xfrm>
          <a:prstGeom prst="lef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0" name="Right Bracket 9">
            <a:extLst>
              <a:ext uri="{FF2B5EF4-FFF2-40B4-BE49-F238E27FC236}">
                <a16:creationId xmlns:a16="http://schemas.microsoft.com/office/drawing/2014/main" id="{5CED8638-3E60-9846-9CB7-97EC33601C5A}"/>
              </a:ext>
            </a:extLst>
          </p:cNvPr>
          <p:cNvSpPr/>
          <p:nvPr/>
        </p:nvSpPr>
        <p:spPr>
          <a:xfrm>
            <a:off x="5331389" y="3064496"/>
            <a:ext cx="334404" cy="1148053"/>
          </a:xfrm>
          <a:prstGeom prst="rightBracket">
            <a:avLst>
              <a:gd name="adj" fmla="val 0"/>
            </a:avLst>
          </a:prstGeom>
          <a:ln w="3810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26515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838200" y="296883"/>
            <a:ext cx="10515600" cy="1148053"/>
          </a:xfrm>
        </p:spPr>
        <p:txBody>
          <a:bodyPr>
            <a:normAutofit fontScale="90000"/>
          </a:bodyPr>
          <a:lstStyle/>
          <a:p>
            <a:r>
              <a:rPr lang="en-US" b="1" dirty="0">
                <a:latin typeface="Gotham Black" panose="02000603030000020004" pitchFamily="2" charset="77"/>
              </a:rPr>
              <a:t>What </a:t>
            </a:r>
            <a:r>
              <a:rPr lang="en-US" dirty="0"/>
              <a:t>does Council need help with? </a:t>
            </a:r>
            <a:br>
              <a:rPr lang="en-US" b="1" dirty="0">
                <a:highlight>
                  <a:srgbClr val="FFFF00"/>
                </a:highlight>
                <a:latin typeface="Gotham Black" panose="02000603030000020004" pitchFamily="2" charset="77"/>
              </a:rPr>
            </a:br>
            <a:endParaRPr lang="en-US" b="1" dirty="0">
              <a:latin typeface="Gotham Black" panose="02000603030000020004" pitchFamily="2" charset="77"/>
            </a:endParaRP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838200" y="1198605"/>
            <a:ext cx="10686232" cy="4114822"/>
          </a:xfrm>
        </p:spPr>
        <p:txBody>
          <a:bodyPr>
            <a:normAutofit/>
          </a:bodyPr>
          <a:lstStyle/>
          <a:p>
            <a:pPr fontAlgn="base"/>
            <a:r>
              <a:rPr lang="en-US" dirty="0"/>
              <a:t>To help best respond to changing community needs, Council will be seeking your voice on many of the services, facilities and future challenges where you work, live and play. </a:t>
            </a:r>
          </a:p>
          <a:p>
            <a:pPr fontAlgn="base"/>
            <a:r>
              <a:rPr lang="en-US" dirty="0"/>
              <a:t>Some of the key themes that will be explored include: </a:t>
            </a:r>
          </a:p>
          <a:p>
            <a:pPr marL="342900" indent="-342900">
              <a:buFont typeface="Arial" panose="020B0604020202020204" pitchFamily="34" charset="0"/>
              <a:buChar char="•"/>
            </a:pPr>
            <a:r>
              <a:rPr lang="en-US" b="1" dirty="0"/>
              <a:t>Casey’s future</a:t>
            </a:r>
          </a:p>
          <a:p>
            <a:pPr marL="342900" indent="-342900">
              <a:buFont typeface="Arial" panose="020B0604020202020204" pitchFamily="34" charset="0"/>
              <a:buChar char="•"/>
            </a:pPr>
            <a:r>
              <a:rPr lang="en-US" b="1" dirty="0"/>
              <a:t>Where we live</a:t>
            </a:r>
          </a:p>
          <a:p>
            <a:pPr marL="342900" indent="-342900">
              <a:buFont typeface="Arial" panose="020B0604020202020204" pitchFamily="34" charset="0"/>
              <a:buChar char="•"/>
            </a:pPr>
            <a:r>
              <a:rPr lang="en-US" b="1" dirty="0"/>
              <a:t>Destinations</a:t>
            </a:r>
          </a:p>
          <a:p>
            <a:pPr marL="342900" indent="-342900">
              <a:buFont typeface="Arial" panose="020B0604020202020204" pitchFamily="34" charset="0"/>
              <a:buChar char="•"/>
            </a:pPr>
            <a:r>
              <a:rPr lang="en-US" b="1" dirty="0"/>
              <a:t>How we get around</a:t>
            </a:r>
          </a:p>
          <a:p>
            <a:pPr marL="342900" indent="-342900">
              <a:buFont typeface="Arial" panose="020B0604020202020204" pitchFamily="34" charset="0"/>
              <a:buChar char="•"/>
            </a:pPr>
            <a:r>
              <a:rPr lang="en-US" b="1" dirty="0"/>
              <a:t>Looking after the place</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495796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82EEE-3DA9-2F4E-91E3-B417A44AB4F2}"/>
              </a:ext>
            </a:extLst>
          </p:cNvPr>
          <p:cNvSpPr>
            <a:spLocks noGrp="1"/>
          </p:cNvSpPr>
          <p:nvPr>
            <p:ph type="title"/>
          </p:nvPr>
        </p:nvSpPr>
        <p:spPr>
          <a:xfrm>
            <a:off x="748973" y="555735"/>
            <a:ext cx="10515600" cy="1148053"/>
          </a:xfrm>
        </p:spPr>
        <p:txBody>
          <a:bodyPr/>
          <a:lstStyle/>
          <a:p>
            <a:r>
              <a:rPr lang="en-US" dirty="0">
                <a:solidFill>
                  <a:schemeClr val="accent3"/>
                </a:solidFill>
              </a:rPr>
              <a:t>My role as an Ambassador </a:t>
            </a:r>
          </a:p>
        </p:txBody>
      </p:sp>
      <p:sp>
        <p:nvSpPr>
          <p:cNvPr id="3" name="Text Placeholder 2">
            <a:extLst>
              <a:ext uri="{FF2B5EF4-FFF2-40B4-BE49-F238E27FC236}">
                <a16:creationId xmlns:a16="http://schemas.microsoft.com/office/drawing/2014/main" id="{2F9DE22D-71E9-9D47-9277-959FBA4B4446}"/>
              </a:ext>
            </a:extLst>
          </p:cNvPr>
          <p:cNvSpPr>
            <a:spLocks noGrp="1"/>
          </p:cNvSpPr>
          <p:nvPr>
            <p:ph type="body" sz="half" idx="2"/>
          </p:nvPr>
        </p:nvSpPr>
        <p:spPr>
          <a:xfrm>
            <a:off x="827738" y="1703788"/>
            <a:ext cx="11185586" cy="4129453"/>
          </a:xfrm>
        </p:spPr>
        <p:txBody>
          <a:bodyPr>
            <a:normAutofit/>
          </a:bodyPr>
          <a:lstStyle/>
          <a:p>
            <a:r>
              <a:rPr lang="en-US" dirty="0"/>
              <a:t>As an ambassador for the Shape your City Program, I’m working with the project team to help make sure that we hear not just a few but the many community voices that make Casey the diverse City we love and value. To help do this;</a:t>
            </a:r>
          </a:p>
          <a:p>
            <a:pPr marL="342900" indent="-342900">
              <a:buFont typeface="Arial" panose="020B0604020202020204" pitchFamily="34" charset="0"/>
              <a:buChar char="•"/>
            </a:pPr>
            <a:r>
              <a:rPr lang="en-US" dirty="0"/>
              <a:t>I’m promoting the program to my networks and contacts</a:t>
            </a:r>
          </a:p>
          <a:p>
            <a:pPr marL="342900" indent="-342900">
              <a:buFont typeface="Arial" panose="020B0604020202020204" pitchFamily="34" charset="0"/>
              <a:buChar char="•"/>
            </a:pPr>
            <a:r>
              <a:rPr lang="en-US" dirty="0"/>
              <a:t>Encouraging people to make their voice count and get involved in key activities </a:t>
            </a:r>
          </a:p>
          <a:p>
            <a:pPr marL="342900" indent="-342900">
              <a:buFont typeface="Arial" panose="020B0604020202020204" pitchFamily="34" charset="0"/>
              <a:buChar char="•"/>
            </a:pPr>
            <a:r>
              <a:rPr lang="en-US" dirty="0"/>
              <a:t>Add other things you might be doing i.e. hosting conversations, translating services etc. </a:t>
            </a:r>
            <a:endParaRPr lang="en-US" b="1" dirty="0"/>
          </a:p>
          <a:p>
            <a:r>
              <a:rPr lang="en-US" b="1" dirty="0"/>
              <a:t>Can you also help make more voices heard across our City?  </a:t>
            </a:r>
            <a:r>
              <a:rPr lang="en-US" dirty="0"/>
              <a:t>If you can, then join our Ambassador network. Register on Casey Conversation</a:t>
            </a:r>
            <a:r>
              <a:rPr lang="en-US" i="1" dirty="0"/>
              <a:t>(conversations.casey.vic.gov.au)</a:t>
            </a:r>
          </a:p>
        </p:txBody>
      </p:sp>
    </p:spTree>
    <p:extLst>
      <p:ext uri="{BB962C8B-B14F-4D97-AF65-F5344CB8AC3E}">
        <p14:creationId xmlns:p14="http://schemas.microsoft.com/office/powerpoint/2010/main" val="2686272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rmAutofit/>
          </a:bodyPr>
          <a:lstStyle/>
          <a:p>
            <a:r>
              <a:rPr lang="en-US" b="1" dirty="0">
                <a:latin typeface="Gotham Black" panose="02000603030000020004" pitchFamily="2" charset="77"/>
              </a:rPr>
              <a:t>How can you get involved?</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827739" y="1507503"/>
            <a:ext cx="10536522" cy="3842994"/>
          </a:xfrm>
        </p:spPr>
        <p:txBody>
          <a:bodyPr>
            <a:normAutofit fontScale="92500" lnSpcReduction="20000"/>
          </a:bodyPr>
          <a:lstStyle/>
          <a:p>
            <a:endParaRPr lang="en-US" dirty="0"/>
          </a:p>
          <a:p>
            <a:pPr marL="342900" indent="-342900">
              <a:buFont typeface="Arial" panose="020B0604020202020204" pitchFamily="34" charset="0"/>
              <a:buChar char="•"/>
            </a:pPr>
            <a:r>
              <a:rPr lang="en-US" b="1" dirty="0"/>
              <a:t>Online Survey </a:t>
            </a:r>
            <a:r>
              <a:rPr lang="en-US" dirty="0"/>
              <a:t>until 30 October</a:t>
            </a:r>
          </a:p>
          <a:p>
            <a:r>
              <a:rPr lang="en-US" dirty="0"/>
              <a:t> 	- chance to win 1 of 5, $100 gift vouchers</a:t>
            </a:r>
          </a:p>
          <a:p>
            <a:pPr marL="342900" indent="-342900">
              <a:buFont typeface="Arial" panose="020B0604020202020204" pitchFamily="34" charset="0"/>
              <a:buChar char="•"/>
            </a:pPr>
            <a:r>
              <a:rPr lang="en-US" b="1" dirty="0"/>
              <a:t>Online Live Discussion Forum</a:t>
            </a:r>
          </a:p>
          <a:p>
            <a:pPr marL="342900" indent="-342900">
              <a:buFont typeface="Arial" panose="020B0604020202020204" pitchFamily="34" charset="0"/>
              <a:buChar char="•"/>
            </a:pPr>
            <a:r>
              <a:rPr lang="en-US" b="1" dirty="0"/>
              <a:t>Online Community Forums  </a:t>
            </a:r>
            <a:r>
              <a:rPr lang="en-US" dirty="0"/>
              <a:t>from 3-13 October</a:t>
            </a:r>
          </a:p>
          <a:p>
            <a:r>
              <a:rPr lang="en-US" dirty="0"/>
              <a:t>  	– chance to win 1 of  3, $50 gift vouchers at each forum. </a:t>
            </a:r>
          </a:p>
          <a:p>
            <a:pPr marL="342900" indent="-342900">
              <a:buFont typeface="Arial" panose="020B0604020202020204" pitchFamily="34" charset="0"/>
              <a:buChar char="•"/>
            </a:pPr>
            <a:r>
              <a:rPr lang="en-US" b="1" dirty="0"/>
              <a:t>Host a Conversation </a:t>
            </a:r>
            <a:r>
              <a:rPr lang="en-US" dirty="0"/>
              <a:t>with family, friends, co-workers or groups.</a:t>
            </a:r>
          </a:p>
          <a:p>
            <a:pPr marL="342900" indent="-342900">
              <a:buFont typeface="Arial" panose="020B0604020202020204" pitchFamily="34" charset="0"/>
              <a:buChar char="•"/>
            </a:pPr>
            <a:r>
              <a:rPr lang="en-US" b="1" dirty="0"/>
              <a:t>Become an Ambassador</a:t>
            </a:r>
          </a:p>
          <a:p>
            <a:pPr marL="342900" indent="-342900">
              <a:buFont typeface="Arial" panose="020B0604020202020204" pitchFamily="34" charset="0"/>
              <a:buChar char="•"/>
            </a:pPr>
            <a:r>
              <a:rPr lang="en-US" b="1" dirty="0"/>
              <a:t>Upcoming activities </a:t>
            </a:r>
            <a:r>
              <a:rPr lang="en-US" dirty="0"/>
              <a:t>including ways for children and </a:t>
            </a:r>
          </a:p>
          <a:p>
            <a:r>
              <a:rPr lang="en-US" dirty="0"/>
              <a:t>    young people to get involved,</a:t>
            </a:r>
          </a:p>
          <a:p>
            <a:r>
              <a:rPr lang="en-US" dirty="0"/>
              <a:t>    art activities – bringing the vision to life! </a:t>
            </a:r>
          </a:p>
          <a:p>
            <a:pPr marL="342900" indent="-342900">
              <a:buFont typeface="Arial" panose="020B0604020202020204" pitchFamily="34" charset="0"/>
              <a:buChar char="•"/>
            </a:pPr>
            <a:endParaRPr lang="en-US" dirty="0"/>
          </a:p>
        </p:txBody>
      </p:sp>
      <p:pic>
        <p:nvPicPr>
          <p:cNvPr id="5" name="Picture 4" descr="A picture containing website&#10;&#10;Description automatically generated">
            <a:extLst>
              <a:ext uri="{FF2B5EF4-FFF2-40B4-BE49-F238E27FC236}">
                <a16:creationId xmlns:a16="http://schemas.microsoft.com/office/drawing/2014/main" id="{A240BCC6-CF12-F346-958E-30DE44A49581}"/>
              </a:ext>
            </a:extLst>
          </p:cNvPr>
          <p:cNvPicPr>
            <a:picLocks noChangeAspect="1"/>
          </p:cNvPicPr>
          <p:nvPr/>
        </p:nvPicPr>
        <p:blipFill>
          <a:blip r:embed="rId3"/>
          <a:stretch>
            <a:fillRect/>
          </a:stretch>
        </p:blipFill>
        <p:spPr>
          <a:xfrm>
            <a:off x="8363600" y="878796"/>
            <a:ext cx="3338249" cy="4471701"/>
          </a:xfrm>
          <a:prstGeom prst="rect">
            <a:avLst/>
          </a:prstGeom>
        </p:spPr>
      </p:pic>
    </p:spTree>
    <p:extLst>
      <p:ext uri="{BB962C8B-B14F-4D97-AF65-F5344CB8AC3E}">
        <p14:creationId xmlns:p14="http://schemas.microsoft.com/office/powerpoint/2010/main" val="3375243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1A3D9-A031-E74C-8AC7-DF7F458B4E40}"/>
              </a:ext>
            </a:extLst>
          </p:cNvPr>
          <p:cNvSpPr>
            <a:spLocks noGrp="1"/>
          </p:cNvSpPr>
          <p:nvPr>
            <p:ph type="title"/>
          </p:nvPr>
        </p:nvSpPr>
        <p:spPr>
          <a:xfrm>
            <a:off x="675401" y="94229"/>
            <a:ext cx="10515600" cy="1148053"/>
          </a:xfrm>
        </p:spPr>
        <p:txBody>
          <a:bodyPr/>
          <a:lstStyle/>
          <a:p>
            <a:r>
              <a:rPr lang="en-US" dirty="0"/>
              <a:t> Where to go for more information? </a:t>
            </a:r>
          </a:p>
        </p:txBody>
      </p:sp>
      <p:pic>
        <p:nvPicPr>
          <p:cNvPr id="4" name="Picture 3">
            <a:hlinkClick r:id="rId3"/>
            <a:extLst>
              <a:ext uri="{FF2B5EF4-FFF2-40B4-BE49-F238E27FC236}">
                <a16:creationId xmlns:a16="http://schemas.microsoft.com/office/drawing/2014/main" id="{A5D4F45F-FCB5-6C40-BA9F-07026ADE7B53}"/>
              </a:ext>
            </a:extLst>
          </p:cNvPr>
          <p:cNvPicPr>
            <a:picLocks noChangeAspect="1"/>
          </p:cNvPicPr>
          <p:nvPr/>
        </p:nvPicPr>
        <p:blipFill>
          <a:blip r:embed="rId4"/>
          <a:stretch>
            <a:fillRect/>
          </a:stretch>
        </p:blipFill>
        <p:spPr>
          <a:xfrm>
            <a:off x="1253544" y="1330507"/>
            <a:ext cx="8406129" cy="4555792"/>
          </a:xfrm>
          <a:prstGeom prst="rect">
            <a:avLst/>
          </a:prstGeom>
        </p:spPr>
      </p:pic>
      <p:sp>
        <p:nvSpPr>
          <p:cNvPr id="3" name="TextBox 2">
            <a:extLst>
              <a:ext uri="{FF2B5EF4-FFF2-40B4-BE49-F238E27FC236}">
                <a16:creationId xmlns:a16="http://schemas.microsoft.com/office/drawing/2014/main" id="{28A3F05B-B0AA-A044-B3BB-EB6567CEEBBC}"/>
              </a:ext>
            </a:extLst>
          </p:cNvPr>
          <p:cNvSpPr txBox="1"/>
          <p:nvPr/>
        </p:nvSpPr>
        <p:spPr>
          <a:xfrm>
            <a:off x="6263879" y="1007342"/>
            <a:ext cx="5252720" cy="646331"/>
          </a:xfrm>
          <a:prstGeom prst="rect">
            <a:avLst/>
          </a:prstGeom>
          <a:noFill/>
        </p:spPr>
        <p:txBody>
          <a:bodyPr wrap="none" rtlCol="0">
            <a:spAutoFit/>
          </a:bodyPr>
          <a:lstStyle/>
          <a:p>
            <a:r>
              <a:rPr lang="en-US" dirty="0">
                <a:hlinkClick r:id="rId3"/>
              </a:rPr>
              <a:t>https://conversations.casey.vic.gov.au/shape-your-city</a:t>
            </a:r>
            <a:endParaRPr lang="en-US" dirty="0"/>
          </a:p>
          <a:p>
            <a:endParaRPr lang="en-US" dirty="0"/>
          </a:p>
        </p:txBody>
      </p:sp>
      <p:sp>
        <p:nvSpPr>
          <p:cNvPr id="6" name="Doughnut 5">
            <a:extLst>
              <a:ext uri="{FF2B5EF4-FFF2-40B4-BE49-F238E27FC236}">
                <a16:creationId xmlns:a16="http://schemas.microsoft.com/office/drawing/2014/main" id="{5666ECDC-27F4-4347-9931-7E538230A692}"/>
              </a:ext>
            </a:extLst>
          </p:cNvPr>
          <p:cNvSpPr/>
          <p:nvPr/>
        </p:nvSpPr>
        <p:spPr>
          <a:xfrm>
            <a:off x="3626004" y="4315522"/>
            <a:ext cx="4358269" cy="1659002"/>
          </a:xfrm>
          <a:prstGeom prst="donut">
            <a:avLst>
              <a:gd name="adj" fmla="val 4266"/>
            </a:avLst>
          </a:prstGeom>
          <a:solidFill>
            <a:schemeClr val="accent3"/>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Left Arrow 8">
            <a:extLst>
              <a:ext uri="{FF2B5EF4-FFF2-40B4-BE49-F238E27FC236}">
                <a16:creationId xmlns:a16="http://schemas.microsoft.com/office/drawing/2014/main" id="{BD3A2974-1F8B-4F45-BEE7-80DBD8948B80}"/>
              </a:ext>
            </a:extLst>
          </p:cNvPr>
          <p:cNvSpPr/>
          <p:nvPr/>
        </p:nvSpPr>
        <p:spPr>
          <a:xfrm>
            <a:off x="7984273" y="5166343"/>
            <a:ext cx="3445727" cy="361150"/>
          </a:xfrm>
          <a:prstGeom prst="lef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5614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B69C-E888-1E49-97BC-69EEB819AD48}"/>
              </a:ext>
            </a:extLst>
          </p:cNvPr>
          <p:cNvSpPr>
            <a:spLocks noGrp="1"/>
          </p:cNvSpPr>
          <p:nvPr>
            <p:ph type="title"/>
          </p:nvPr>
        </p:nvSpPr>
        <p:spPr/>
        <p:txBody>
          <a:bodyPr/>
          <a:lstStyle/>
          <a:p>
            <a:r>
              <a:rPr lang="en-US" dirty="0"/>
              <a:t>How will your voice be used?</a:t>
            </a:r>
          </a:p>
        </p:txBody>
      </p:sp>
      <p:sp>
        <p:nvSpPr>
          <p:cNvPr id="3" name="Text Placeholder 2">
            <a:extLst>
              <a:ext uri="{FF2B5EF4-FFF2-40B4-BE49-F238E27FC236}">
                <a16:creationId xmlns:a16="http://schemas.microsoft.com/office/drawing/2014/main" id="{A40514D0-987E-D54D-842F-10DF4A309A50}"/>
              </a:ext>
            </a:extLst>
          </p:cNvPr>
          <p:cNvSpPr>
            <a:spLocks noGrp="1"/>
          </p:cNvSpPr>
          <p:nvPr>
            <p:ph type="body" sz="half" idx="2"/>
          </p:nvPr>
        </p:nvSpPr>
        <p:spPr/>
        <p:txBody>
          <a:bodyPr/>
          <a:lstStyle/>
          <a:p>
            <a:pPr marL="342900" indent="-342900">
              <a:buFont typeface="Arial" panose="020B0604020202020204" pitchFamily="34" charset="0"/>
              <a:buChar char="•"/>
            </a:pPr>
            <a:r>
              <a:rPr lang="en-AU" dirty="0"/>
              <a:t>The current phase of Shape your City will close on 30 October 2020. </a:t>
            </a:r>
          </a:p>
          <a:p>
            <a:pPr marL="342900" indent="-342900">
              <a:buFont typeface="Arial" panose="020B0604020202020204" pitchFamily="34" charset="0"/>
              <a:buChar char="•"/>
            </a:pPr>
            <a:r>
              <a:rPr lang="en-AU" dirty="0"/>
              <a:t>After that time, the project team will prepare a summary report of what we've heard across the community and identify key areas that require further engagement with you. </a:t>
            </a:r>
          </a:p>
          <a:p>
            <a:pPr marL="342900" indent="-342900">
              <a:buFont typeface="Arial" panose="020B0604020202020204" pitchFamily="34" charset="0"/>
              <a:buChar char="•"/>
            </a:pPr>
            <a:r>
              <a:rPr lang="en-AU" dirty="0"/>
              <a:t>You'll be able to access the summary report on Casey Conversations (</a:t>
            </a:r>
            <a:r>
              <a:rPr lang="en-AU" b="1" dirty="0"/>
              <a:t>conversations.casey.vic.gov.au)</a:t>
            </a:r>
            <a:r>
              <a:rPr lang="en-AU" dirty="0"/>
              <a:t> as well as through other Council communication channels.</a:t>
            </a:r>
            <a:endParaRPr lang="en-US" dirty="0"/>
          </a:p>
        </p:txBody>
      </p:sp>
    </p:spTree>
    <p:extLst>
      <p:ext uri="{BB962C8B-B14F-4D97-AF65-F5344CB8AC3E}">
        <p14:creationId xmlns:p14="http://schemas.microsoft.com/office/powerpoint/2010/main" val="750908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35F2E-88DC-A545-89AA-8C9F977CF9E6}"/>
              </a:ext>
            </a:extLst>
          </p:cNvPr>
          <p:cNvSpPr>
            <a:spLocks noGrp="1"/>
          </p:cNvSpPr>
          <p:nvPr>
            <p:ph type="title"/>
          </p:nvPr>
        </p:nvSpPr>
        <p:spPr/>
        <p:txBody>
          <a:bodyPr/>
          <a:lstStyle/>
          <a:p>
            <a:r>
              <a:rPr lang="en-US" dirty="0"/>
              <a:t>Close </a:t>
            </a:r>
          </a:p>
        </p:txBody>
      </p:sp>
      <p:sp>
        <p:nvSpPr>
          <p:cNvPr id="3" name="Text Placeholder 2">
            <a:extLst>
              <a:ext uri="{FF2B5EF4-FFF2-40B4-BE49-F238E27FC236}">
                <a16:creationId xmlns:a16="http://schemas.microsoft.com/office/drawing/2014/main" id="{AA1A096A-2F52-974E-AABB-7FA3AFF6DC16}"/>
              </a:ext>
            </a:extLst>
          </p:cNvPr>
          <p:cNvSpPr>
            <a:spLocks noGrp="1"/>
          </p:cNvSpPr>
          <p:nvPr>
            <p:ph type="body" sz="half" idx="2"/>
          </p:nvPr>
        </p:nvSpPr>
        <p:spPr/>
        <p:txBody>
          <a:bodyPr/>
          <a:lstStyle/>
          <a:p>
            <a:pPr marL="342900" indent="-342900">
              <a:buFont typeface="Arial" panose="020B0604020202020204" pitchFamily="34" charset="0"/>
              <a:buChar char="•"/>
            </a:pPr>
            <a:r>
              <a:rPr lang="en-US" dirty="0"/>
              <a:t> Are there any Questions? </a:t>
            </a:r>
          </a:p>
          <a:p>
            <a:endParaRPr lang="en-US" dirty="0"/>
          </a:p>
          <a:p>
            <a:r>
              <a:rPr lang="en-US" i="1" dirty="0">
                <a:highlight>
                  <a:srgbClr val="FFFF00"/>
                </a:highlight>
              </a:rPr>
              <a:t>If you can’t answer some of the questions please take them on notice and advise you’ll get back to them with a response. Then simply ask us (the project team) in the Q&amp;A section on the Ambassador Hub, and we’ll help find the answer. </a:t>
            </a:r>
          </a:p>
        </p:txBody>
      </p:sp>
    </p:spTree>
    <p:extLst>
      <p:ext uri="{BB962C8B-B14F-4D97-AF65-F5344CB8AC3E}">
        <p14:creationId xmlns:p14="http://schemas.microsoft.com/office/powerpoint/2010/main" val="1873517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5073879"/>
      </p:ext>
    </p:extLst>
  </p:cSld>
  <p:clrMapOvr>
    <a:masterClrMapping/>
  </p:clrMapOvr>
</p:sld>
</file>

<file path=ppt/theme/theme1.xml><?xml version="1.0" encoding="utf-8"?>
<a:theme xmlns:a="http://schemas.openxmlformats.org/drawingml/2006/main" name="Office Theme">
  <a:themeElements>
    <a:clrScheme name="Shape Your City 1">
      <a:dk1>
        <a:srgbClr val="363535"/>
      </a:dk1>
      <a:lt1>
        <a:srgbClr val="FFFFFF"/>
      </a:lt1>
      <a:dk2>
        <a:srgbClr val="405770"/>
      </a:dk2>
      <a:lt2>
        <a:srgbClr val="F4F6F0"/>
      </a:lt2>
      <a:accent1>
        <a:srgbClr val="405770"/>
      </a:accent1>
      <a:accent2>
        <a:srgbClr val="58BDDB"/>
      </a:accent2>
      <a:accent3>
        <a:srgbClr val="F49170"/>
      </a:accent3>
      <a:accent4>
        <a:srgbClr val="45B9A3"/>
      </a:accent4>
      <a:accent5>
        <a:srgbClr val="86C7CC"/>
      </a:accent5>
      <a:accent6>
        <a:srgbClr val="B5D283"/>
      </a:accent6>
      <a:hlink>
        <a:srgbClr val="405770"/>
      </a:hlink>
      <a:folHlink>
        <a:srgbClr val="F4917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YourCity_PowerPoint Pres Template" id="{E11A358A-6193-8E45-9442-999B040F6BF9}" vid="{A7635259-DF0C-D64D-B657-B45046AACA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4D2E46C8510A648B4814C76B1C28144" ma:contentTypeVersion="12" ma:contentTypeDescription="Create a new document." ma:contentTypeScope="" ma:versionID="8a2c6b971d8bca8b947c9c982c8e9260">
  <xsd:schema xmlns:xsd="http://www.w3.org/2001/XMLSchema" xmlns:xs="http://www.w3.org/2001/XMLSchema" xmlns:p="http://schemas.microsoft.com/office/2006/metadata/properties" xmlns:ns2="0654ad01-20bc-4674-bc5f-c2867a68f144" xmlns:ns3="5c065dcf-1a44-48ed-a739-82a6883c4792" targetNamespace="http://schemas.microsoft.com/office/2006/metadata/properties" ma:root="true" ma:fieldsID="c050207a619140464693710d1d8215f2" ns2:_="" ns3:_="">
    <xsd:import namespace="0654ad01-20bc-4674-bc5f-c2867a68f144"/>
    <xsd:import namespace="5c065dcf-1a44-48ed-a739-82a6883c479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DateTaken" minOccurs="0"/>
                <xsd:element ref="ns2:MediaServiceLocation"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54ad01-20bc-4674-bc5f-c2867a68f1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c065dcf-1a44-48ed-a739-82a6883c479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ECAE16-F33F-420F-80B9-D67957678D9A}">
  <ds:schemaRefs>
    <ds:schemaRef ds:uri="0654ad01-20bc-4674-bc5f-c2867a68f144"/>
    <ds:schemaRef ds:uri="5c065dcf-1a44-48ed-a739-82a6883c47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E88A40E-D0C8-4716-A93B-55317080FA93}">
  <ds:schemaRefs>
    <ds:schemaRef ds:uri="0654ad01-20bc-4674-bc5f-c2867a68f144"/>
    <ds:schemaRef ds:uri="5c065dcf-1a44-48ed-a739-82a6883c47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39B5F1C-AAA8-4974-8715-9914D16497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822</TotalTime>
  <Words>1175</Words>
  <Application>Microsoft Macintosh PowerPoint</Application>
  <PresentationFormat>Widescreen</PresentationFormat>
  <Paragraphs>105</Paragraphs>
  <Slides>12</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Gotham Black</vt:lpstr>
      <vt:lpstr>Helvetica Light</vt:lpstr>
      <vt:lpstr>Office Theme</vt:lpstr>
      <vt:lpstr> </vt:lpstr>
      <vt:lpstr>Your voice matters. Make it count.   Help shape the future of our City. </vt:lpstr>
      <vt:lpstr>Agenda </vt:lpstr>
      <vt:lpstr>What is the ‘Shape your City’ Program?</vt:lpstr>
      <vt:lpstr>Why is Council engaging the community? </vt:lpstr>
      <vt:lpstr>What does Council need help with?  </vt:lpstr>
      <vt:lpstr>My role as an Ambassador </vt:lpstr>
      <vt:lpstr>How can you get involved?</vt:lpstr>
      <vt:lpstr> Where to go for more information? </vt:lpstr>
      <vt:lpstr>How will your voice be used?</vt:lpstr>
      <vt:lpstr>Close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host a  ‘Shape your City’ Conversation</dc:title>
  <dc:creator>Anna Kelderman</dc:creator>
  <cp:lastModifiedBy>Beverley de Kretser</cp:lastModifiedBy>
  <cp:revision>593</cp:revision>
  <dcterms:created xsi:type="dcterms:W3CDTF">2020-09-14T02:46:12Z</dcterms:created>
  <dcterms:modified xsi:type="dcterms:W3CDTF">2020-09-30T06:55:11Z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0x01010054D2E46C8510A648B4814C76B1C28144</vt:lpwstr>
  </property>
</Properties>
</file>