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71" r:id="rId5"/>
    <p:sldId id="313" r:id="rId6"/>
    <p:sldId id="272" r:id="rId7"/>
    <p:sldId id="314" r:id="rId8"/>
    <p:sldId id="273" r:id="rId9"/>
    <p:sldId id="315" r:id="rId10"/>
    <p:sldId id="285" r:id="rId11"/>
    <p:sldId id="316" r:id="rId12"/>
    <p:sldId id="286" r:id="rId13"/>
    <p:sldId id="317" r:id="rId14"/>
    <p:sldId id="287" r:id="rId15"/>
    <p:sldId id="318" r:id="rId16"/>
    <p:sldId id="289" r:id="rId17"/>
    <p:sldId id="319" r:id="rId18"/>
    <p:sldId id="306" r:id="rId19"/>
    <p:sldId id="320" r:id="rId20"/>
    <p:sldId id="290" r:id="rId21"/>
    <p:sldId id="321" r:id="rId22"/>
    <p:sldId id="291" r:id="rId23"/>
    <p:sldId id="322" r:id="rId24"/>
    <p:sldId id="308" r:id="rId25"/>
    <p:sldId id="323" r:id="rId26"/>
    <p:sldId id="292" r:id="rId27"/>
    <p:sldId id="324" r:id="rId28"/>
    <p:sldId id="309" r:id="rId29"/>
    <p:sldId id="325" r:id="rId30"/>
    <p:sldId id="293" r:id="rId31"/>
    <p:sldId id="326" r:id="rId32"/>
    <p:sldId id="310" r:id="rId33"/>
    <p:sldId id="327" r:id="rId34"/>
    <p:sldId id="294" r:id="rId35"/>
    <p:sldId id="328" r:id="rId36"/>
    <p:sldId id="311" r:id="rId37"/>
    <p:sldId id="329" r:id="rId38"/>
    <p:sldId id="312" r:id="rId39"/>
    <p:sldId id="330" r:id="rId40"/>
    <p:sldId id="288" r:id="rId41"/>
    <p:sldId id="331" r:id="rId42"/>
    <p:sldId id="296" r:id="rId43"/>
    <p:sldId id="332" r:id="rId44"/>
    <p:sldId id="295" r:id="rId45"/>
    <p:sldId id="333" r:id="rId46"/>
    <p:sldId id="301" r:id="rId47"/>
    <p:sldId id="334" r:id="rId48"/>
    <p:sldId id="297" r:id="rId49"/>
    <p:sldId id="335" r:id="rId50"/>
    <p:sldId id="298" r:id="rId51"/>
    <p:sldId id="336" r:id="rId52"/>
    <p:sldId id="307" r:id="rId53"/>
    <p:sldId id="337" r:id="rId54"/>
    <p:sldId id="302" r:id="rId55"/>
    <p:sldId id="338" r:id="rId56"/>
    <p:sldId id="303" r:id="rId57"/>
    <p:sldId id="339" r:id="rId58"/>
    <p:sldId id="304" r:id="rId59"/>
    <p:sldId id="340" r:id="rId60"/>
    <p:sldId id="305" r:id="rId61"/>
    <p:sldId id="341" r:id="rId62"/>
    <p:sldId id="284" r:id="rId63"/>
    <p:sldId id="342"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33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BBDB25-454D-D9B0-04CA-2CBF2C98CCBF}" v="76" dt="2020-09-16T03:33:30.917"/>
    <p1510:client id="{09D041FB-6100-5244-1C7C-52469488ADC9}" v="58" dt="2020-09-16T05:05:11.732"/>
    <p1510:client id="{1221757D-B815-C2EA-53A2-6FC36AB4CC55}" v="68" dt="2020-09-16T03:40:46.613"/>
    <p1510:client id="{15A45D89-A9A4-43C8-3536-44079EFE7127}" v="131" dt="2020-09-16T02:20:54.676"/>
    <p1510:client id="{15EEB8E7-3C57-C919-3221-CB3DD4CE90B7}" v="88" dt="2020-09-16T04:54:42.298"/>
    <p1510:client id="{17AA8140-388D-6851-DDC9-3D370B1B68D9}" v="187" dt="2020-09-15T10:56:28.541"/>
    <p1510:client id="{17C02E82-B0F5-758F-6F27-F5F8FCFB5B2B}" v="216" dt="2020-09-18T08:08:27.122"/>
    <p1510:client id="{2056ED3B-CD75-0A86-CFC4-BE9FD35B1FA1}" v="111" dt="2020-09-16T02:37:15.265"/>
    <p1510:client id="{269DAECD-6CFA-FEEB-A10E-C5CF4CBF6ECA}" v="317" dt="2020-09-16T01:01:01.818"/>
    <p1510:client id="{4ADD7C40-8409-E5B7-13CD-A26AC6461C4E}" v="583" dt="2020-09-16T00:42:00.621"/>
    <p1510:client id="{516B2F29-D5F5-3ED2-ABE5-C458E5841174}" v="79" dt="2020-09-15T08:51:50.434"/>
    <p1510:client id="{542C7BD1-AB91-CF49-8224-4F54232297D5}" v="103" dt="2020-09-16T03:53:14.154"/>
    <p1510:client id="{55506CA5-13FF-56F6-0705-E01F1176EEC2}" v="158" dt="2020-09-16T01:56:06.802"/>
    <p1510:client id="{55F8509C-0ABB-F483-5601-0DDB47BD9291}" v="10" dt="2020-09-17T22:24:49.738"/>
    <p1510:client id="{5D4D7685-A9B1-8F51-6F69-EEF03AFC47FD}" v="65" dt="2020-09-15T09:42:27.383"/>
    <p1510:client id="{5FC3B8AF-774E-8E62-DD2A-183B61102D3C}" v="96" dt="2020-09-16T05:13:58.859"/>
    <p1510:client id="{61A2D26A-AFF7-AEC8-1D23-D3E46F6946CF}" v="103" dt="2020-09-17T22:30:47.305"/>
    <p1510:client id="{6B22A0B2-F958-9386-97E3-7A77457B3295}" v="109" dt="2020-09-16T03:45:42.815"/>
    <p1510:client id="{71D17A7F-92D8-6B01-43AF-21A2289751C0}" v="11" dt="2020-09-16T04:25:15.524"/>
    <p1510:client id="{7BA87C30-D986-B118-0152-6BD44D73F549}" v="16" dt="2020-09-15T08:17:45.561"/>
    <p1510:client id="{7DCEDA7C-7F23-C871-2C31-CD874BA752C9}" v="15" dt="2020-09-17T22:34:46.847"/>
    <p1510:client id="{7E6A7907-CA38-3B2C-0587-40F843C27F72}" v="112" dt="2020-09-16T04:31:46.614"/>
    <p1510:client id="{7F94601A-8D66-913B-44BD-CFCB647E8816}" v="4" dt="2020-09-17T22:21:07.717"/>
    <p1510:client id="{8E556E06-CFE3-7AD7-43DC-05BBD4E1D886}" v="372" dt="2020-09-15T11:04:45.619"/>
    <p1510:client id="{94F8A8C5-C1D5-D9FE-2F7E-492CF22167A6}" v="40" dt="2020-09-16T03:24:56.236"/>
    <p1510:client id="{991106D6-1CC2-1AFD-86B7-747DAB5BBB7A}" v="147" dt="2020-09-17T23:05:21.701"/>
    <p1510:client id="{A715D567-D605-AA9B-FC4B-1475E0C9CD85}" v="158" dt="2020-09-15T09:04:25.719"/>
    <p1510:client id="{B2EBAD1E-CAB9-AC62-6E2A-675112CB6C11}" v="67" dt="2020-09-16T02:06:32.470"/>
    <p1510:client id="{B38F96A4-0B3B-FF65-9047-A6881F0E62C2}" v="196" dt="2020-09-15T10:29:27.793"/>
    <p1510:client id="{BED8A875-29CA-E54B-D919-9D5F2632787B}" v="83" dt="2020-09-15T07:45:53.333"/>
    <p1510:client id="{C3506764-8188-1F49-10D1-AE569C530D5E}" v="5" dt="2020-09-16T02:02:56.248"/>
    <p1510:client id="{C5AB16E4-E91F-93BC-560D-6E1C8961865C}" v="71" dt="2020-09-15T07:55:02.742"/>
    <p1510:client id="{E1FC702B-52A0-BEED-AA4F-988201BDFED2}" v="25" dt="2020-09-16T04:50:51.863"/>
    <p1510:client id="{E8A1DE4A-52C4-565D-79FA-EB3DDFC7D737}" v="14" dt="2020-09-15T09:17:57.770"/>
    <p1510:client id="{E92555C5-4FAB-BF43-A22B-A234A3E17C00}" v="140" dt="2020-09-15T09:50:12.104"/>
    <p1510:client id="{EF526DCD-4568-68F5-0AFD-8CA5D59E33C6}" v="87" dt="2020-09-16T02:12:39.703"/>
    <p1510:client id="{F69BD009-E1B8-0F3B-86C4-8D7292A16BE6}" v="16" dt="2020-09-15T08:16:09.056"/>
    <p1510:client id="{FE5A2231-69B6-F63D-782D-C5232FB159C8}" v="40" dt="2020-09-18T07:23:54.7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11"/>
    <p:restoredTop sz="94694"/>
  </p:normalViewPr>
  <p:slideViewPr>
    <p:cSldViewPr snapToGrid="0">
      <p:cViewPr varScale="1">
        <p:scale>
          <a:sx n="103" d="100"/>
          <a:sy n="103" d="100"/>
        </p:scale>
        <p:origin x="114" y="21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xml"/><Relationship Id="rId4" Type="http://schemas.openxmlformats.org/officeDocument/2006/relationships/image" Target="../media/image9.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0.emf"/><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2.emf"/><Relationship Id="rId1" Type="http://schemas.openxmlformats.org/officeDocument/2006/relationships/slideMaster" Target="../slideMasters/slideMaster1.xml"/><Relationship Id="rId6" Type="http://schemas.openxmlformats.org/officeDocument/2006/relationships/image" Target="../media/image8.emf"/><Relationship Id="rId5" Type="http://schemas.openxmlformats.org/officeDocument/2006/relationships/image" Target="../media/image13.emf"/><Relationship Id="rId4" Type="http://schemas.openxmlformats.org/officeDocument/2006/relationships/image" Target="../media/image11.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Master" Target="../slideMasters/slideMaster1.xml"/><Relationship Id="rId4" Type="http://schemas.openxmlformats.org/officeDocument/2006/relationships/image" Target="../media/image16.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095556-C9A9-A64D-8D56-5D39A723AFD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9F32AE72-F604-9E48-89FB-F118F502ABA0}"/>
              </a:ext>
            </a:extLst>
          </p:cNvPr>
          <p:cNvPicPr>
            <a:picLocks noChangeAspect="1"/>
          </p:cNvPicPr>
          <p:nvPr userDrawn="1"/>
        </p:nvPicPr>
        <p:blipFill>
          <a:blip r:embed="rId3"/>
          <a:stretch>
            <a:fillRect/>
          </a:stretch>
        </p:blipFill>
        <p:spPr>
          <a:xfrm>
            <a:off x="722311" y="730251"/>
            <a:ext cx="8318500" cy="3911600"/>
          </a:xfrm>
          <a:prstGeom prst="rect">
            <a:avLst/>
          </a:prstGeom>
        </p:spPr>
      </p:pic>
      <p:sp>
        <p:nvSpPr>
          <p:cNvPr id="7" name="Title 1">
            <a:extLst>
              <a:ext uri="{FF2B5EF4-FFF2-40B4-BE49-F238E27FC236}">
                <a16:creationId xmlns:a16="http://schemas.microsoft.com/office/drawing/2014/main" id="{4D033BA4-F3BD-2E42-8405-BC74C331D1E8}"/>
              </a:ext>
            </a:extLst>
          </p:cNvPr>
          <p:cNvSpPr>
            <a:spLocks noGrp="1"/>
          </p:cNvSpPr>
          <p:nvPr>
            <p:ph type="title"/>
          </p:nvPr>
        </p:nvSpPr>
        <p:spPr>
          <a:xfrm>
            <a:off x="1185863" y="1030146"/>
            <a:ext cx="7333104" cy="2789499"/>
          </a:xfrm>
        </p:spPr>
        <p:txBody>
          <a:bodyPr anchor="ctr">
            <a:normAutofit/>
          </a:bodyPr>
          <a:lstStyle>
            <a:lvl1pPr>
              <a:defRPr sz="5000">
                <a:solidFill>
                  <a:schemeClr val="bg2"/>
                </a:solidFill>
              </a:defRPr>
            </a:lvl1pPr>
          </a:lstStyle>
          <a:p>
            <a:r>
              <a:rPr lang="en-GB"/>
              <a:t>Click to edit Master title style</a:t>
            </a:r>
            <a:endParaRPr lang="en-US"/>
          </a:p>
        </p:txBody>
      </p:sp>
      <p:pic>
        <p:nvPicPr>
          <p:cNvPr id="8" name="Picture 7">
            <a:extLst>
              <a:ext uri="{FF2B5EF4-FFF2-40B4-BE49-F238E27FC236}">
                <a16:creationId xmlns:a16="http://schemas.microsoft.com/office/drawing/2014/main" id="{1B14A38A-AF3B-1C4C-A903-A0B1CC2A9C14}"/>
              </a:ext>
            </a:extLst>
          </p:cNvPr>
          <p:cNvPicPr>
            <a:picLocks noChangeAspect="1"/>
          </p:cNvPicPr>
          <p:nvPr userDrawn="1"/>
        </p:nvPicPr>
        <p:blipFill>
          <a:blip r:embed="rId4"/>
          <a:stretch>
            <a:fillRect/>
          </a:stretch>
        </p:blipFill>
        <p:spPr>
          <a:xfrm>
            <a:off x="8651873" y="854076"/>
            <a:ext cx="3035300" cy="3263900"/>
          </a:xfrm>
          <a:prstGeom prst="rect">
            <a:avLst/>
          </a:prstGeom>
        </p:spPr>
      </p:pic>
    </p:spTree>
    <p:extLst>
      <p:ext uri="{BB962C8B-B14F-4D97-AF65-F5344CB8AC3E}">
        <p14:creationId xmlns:p14="http://schemas.microsoft.com/office/powerpoint/2010/main" val="2629556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9D97B141-B606-3B48-A2DA-240142F9A984}"/>
              </a:ext>
            </a:extLst>
          </p:cNvPr>
          <p:cNvSpPr>
            <a:spLocks noGrp="1"/>
          </p:cNvSpPr>
          <p:nvPr>
            <p:ph type="title"/>
          </p:nvPr>
        </p:nvSpPr>
        <p:spPr>
          <a:xfrm>
            <a:off x="969690" y="548008"/>
            <a:ext cx="10515600" cy="1148053"/>
          </a:xfrm>
          <a:prstGeom prst="rect">
            <a:avLst/>
          </a:prstGeom>
        </p:spPr>
        <p:txBody>
          <a:bodyPr vert="horz" lIns="91440" tIns="45720" rIns="91440" bIns="45720" rtlCol="0" anchor="ctr">
            <a:normAutofit/>
          </a:bodyPr>
          <a:lstStyle>
            <a:lvl1pPr>
              <a:defRPr sz="4000"/>
            </a:lvl1pPr>
          </a:lstStyle>
          <a:p>
            <a:r>
              <a:rPr lang="en-GB"/>
              <a:t>Click to edit Master title style</a:t>
            </a:r>
            <a:endParaRPr lang="en-US"/>
          </a:p>
        </p:txBody>
      </p:sp>
      <p:sp>
        <p:nvSpPr>
          <p:cNvPr id="12" name="Text Placeholder 3">
            <a:extLst>
              <a:ext uri="{FF2B5EF4-FFF2-40B4-BE49-F238E27FC236}">
                <a16:creationId xmlns:a16="http://schemas.microsoft.com/office/drawing/2014/main" id="{DD49B3C4-1857-FC4B-9860-7B249E9DEFA8}"/>
              </a:ext>
            </a:extLst>
          </p:cNvPr>
          <p:cNvSpPr>
            <a:spLocks noGrp="1"/>
          </p:cNvSpPr>
          <p:nvPr>
            <p:ph type="body" sz="half" idx="2"/>
          </p:nvPr>
        </p:nvSpPr>
        <p:spPr>
          <a:xfrm>
            <a:off x="974526" y="1714724"/>
            <a:ext cx="10536522" cy="3450422"/>
          </a:xfrm>
        </p:spPr>
        <p:txBody>
          <a:bodyPr>
            <a:normAutofit/>
          </a:bodyPr>
          <a:lstStyle>
            <a:lvl1pPr marL="0" indent="0">
              <a:buNone/>
              <a:defRPr sz="2200"/>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GB"/>
              <a:t>Click to edit Master text styles</a:t>
            </a:r>
          </a:p>
        </p:txBody>
      </p:sp>
      <p:pic>
        <p:nvPicPr>
          <p:cNvPr id="7" name="Picture 6">
            <a:extLst>
              <a:ext uri="{FF2B5EF4-FFF2-40B4-BE49-F238E27FC236}">
                <a16:creationId xmlns:a16="http://schemas.microsoft.com/office/drawing/2014/main" id="{0C66B3B7-20CB-0D49-AB48-5E96DC4F1266}"/>
              </a:ext>
            </a:extLst>
          </p:cNvPr>
          <p:cNvPicPr>
            <a:picLocks noChangeAspect="1"/>
          </p:cNvPicPr>
          <p:nvPr userDrawn="1"/>
        </p:nvPicPr>
        <p:blipFill>
          <a:blip r:embed="rId2"/>
          <a:stretch>
            <a:fillRect/>
          </a:stretch>
        </p:blipFill>
        <p:spPr>
          <a:xfrm>
            <a:off x="-16672" y="5579581"/>
            <a:ext cx="12192000" cy="1292707"/>
          </a:xfrm>
          <a:prstGeom prst="rect">
            <a:avLst/>
          </a:prstGeom>
        </p:spPr>
      </p:pic>
      <p:pic>
        <p:nvPicPr>
          <p:cNvPr id="11" name="Picture 10">
            <a:extLst>
              <a:ext uri="{FF2B5EF4-FFF2-40B4-BE49-F238E27FC236}">
                <a16:creationId xmlns:a16="http://schemas.microsoft.com/office/drawing/2014/main" id="{B71F4B0B-1AE6-C145-B281-AFC859AE281D}"/>
              </a:ext>
            </a:extLst>
          </p:cNvPr>
          <p:cNvPicPr>
            <a:picLocks noChangeAspect="1"/>
          </p:cNvPicPr>
          <p:nvPr userDrawn="1"/>
        </p:nvPicPr>
        <p:blipFill>
          <a:blip r:embed="rId3"/>
          <a:stretch>
            <a:fillRect/>
          </a:stretch>
        </p:blipFill>
        <p:spPr>
          <a:xfrm>
            <a:off x="8729662" y="5990466"/>
            <a:ext cx="3048000" cy="660400"/>
          </a:xfrm>
          <a:prstGeom prst="rect">
            <a:avLst/>
          </a:prstGeom>
        </p:spPr>
      </p:pic>
      <p:pic>
        <p:nvPicPr>
          <p:cNvPr id="13" name="Picture 12">
            <a:extLst>
              <a:ext uri="{FF2B5EF4-FFF2-40B4-BE49-F238E27FC236}">
                <a16:creationId xmlns:a16="http://schemas.microsoft.com/office/drawing/2014/main" id="{E4BBF9AF-26F7-DE43-8FD0-4ACC59BCE6E6}"/>
              </a:ext>
            </a:extLst>
          </p:cNvPr>
          <p:cNvPicPr>
            <a:picLocks noChangeAspect="1"/>
          </p:cNvPicPr>
          <p:nvPr userDrawn="1"/>
        </p:nvPicPr>
        <p:blipFill>
          <a:blip r:embed="rId4"/>
          <a:stretch>
            <a:fillRect/>
          </a:stretch>
        </p:blipFill>
        <p:spPr>
          <a:xfrm>
            <a:off x="244474" y="5373688"/>
            <a:ext cx="1397000" cy="1498600"/>
          </a:xfrm>
          <a:prstGeom prst="rect">
            <a:avLst/>
          </a:prstGeom>
        </p:spPr>
      </p:pic>
    </p:spTree>
    <p:extLst>
      <p:ext uri="{BB962C8B-B14F-4D97-AF65-F5344CB8AC3E}">
        <p14:creationId xmlns:p14="http://schemas.microsoft.com/office/powerpoint/2010/main" val="914970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D49E598-09E2-4B48-B2A8-1D71616493F9}"/>
              </a:ext>
            </a:extLst>
          </p:cNvPr>
          <p:cNvPicPr>
            <a:picLocks noChangeAspect="1"/>
          </p:cNvPicPr>
          <p:nvPr userDrawn="1"/>
        </p:nvPicPr>
        <p:blipFill>
          <a:blip r:embed="rId2"/>
          <a:stretch>
            <a:fillRect/>
          </a:stretch>
        </p:blipFill>
        <p:spPr>
          <a:xfrm>
            <a:off x="-16672" y="5576650"/>
            <a:ext cx="12192000" cy="1292707"/>
          </a:xfrm>
          <a:prstGeom prst="rect">
            <a:avLst/>
          </a:prstGeom>
        </p:spPr>
      </p:pic>
      <p:pic>
        <p:nvPicPr>
          <p:cNvPr id="10" name="Picture 9">
            <a:extLst>
              <a:ext uri="{FF2B5EF4-FFF2-40B4-BE49-F238E27FC236}">
                <a16:creationId xmlns:a16="http://schemas.microsoft.com/office/drawing/2014/main" id="{D8BD7067-B88E-7A41-B68F-F2951487B153}"/>
              </a:ext>
            </a:extLst>
          </p:cNvPr>
          <p:cNvPicPr>
            <a:picLocks noChangeAspect="1"/>
          </p:cNvPicPr>
          <p:nvPr userDrawn="1"/>
        </p:nvPicPr>
        <p:blipFill>
          <a:blip r:embed="rId3"/>
          <a:stretch>
            <a:fillRect/>
          </a:stretch>
        </p:blipFill>
        <p:spPr>
          <a:xfrm>
            <a:off x="244474" y="5359400"/>
            <a:ext cx="1397000" cy="1498600"/>
          </a:xfrm>
          <a:prstGeom prst="rect">
            <a:avLst/>
          </a:prstGeom>
        </p:spPr>
      </p:pic>
      <p:pic>
        <p:nvPicPr>
          <p:cNvPr id="6" name="Picture 5">
            <a:extLst>
              <a:ext uri="{FF2B5EF4-FFF2-40B4-BE49-F238E27FC236}">
                <a16:creationId xmlns:a16="http://schemas.microsoft.com/office/drawing/2014/main" id="{95AD1425-0F11-A24E-B10A-E319B0454C65}"/>
              </a:ext>
            </a:extLst>
          </p:cNvPr>
          <p:cNvPicPr>
            <a:picLocks noChangeAspect="1"/>
          </p:cNvPicPr>
          <p:nvPr userDrawn="1"/>
        </p:nvPicPr>
        <p:blipFill>
          <a:blip r:embed="rId4"/>
          <a:stretch>
            <a:fillRect/>
          </a:stretch>
        </p:blipFill>
        <p:spPr>
          <a:xfrm>
            <a:off x="8729662" y="5988003"/>
            <a:ext cx="3048000" cy="660400"/>
          </a:xfrm>
          <a:prstGeom prst="rect">
            <a:avLst/>
          </a:prstGeom>
        </p:spPr>
      </p:pic>
      <p:sp>
        <p:nvSpPr>
          <p:cNvPr id="13" name="Title Placeholder 1">
            <a:extLst>
              <a:ext uri="{FF2B5EF4-FFF2-40B4-BE49-F238E27FC236}">
                <a16:creationId xmlns:a16="http://schemas.microsoft.com/office/drawing/2014/main" id="{3DD2B51A-FB60-D046-8A1F-C451A9615917}"/>
              </a:ext>
            </a:extLst>
          </p:cNvPr>
          <p:cNvSpPr>
            <a:spLocks noGrp="1"/>
          </p:cNvSpPr>
          <p:nvPr>
            <p:ph type="title"/>
          </p:nvPr>
        </p:nvSpPr>
        <p:spPr>
          <a:xfrm>
            <a:off x="969690" y="548008"/>
            <a:ext cx="10515600" cy="1148053"/>
          </a:xfrm>
          <a:prstGeom prst="rect">
            <a:avLst/>
          </a:prstGeom>
        </p:spPr>
        <p:txBody>
          <a:bodyPr vert="horz" lIns="91440" tIns="45720" rIns="91440" bIns="45720" rtlCol="0" anchor="ctr">
            <a:normAutofit/>
          </a:bodyPr>
          <a:lstStyle>
            <a:lvl1pPr>
              <a:defRPr sz="4000">
                <a:solidFill>
                  <a:schemeClr val="accent3"/>
                </a:solidFill>
              </a:defRPr>
            </a:lvl1pPr>
          </a:lstStyle>
          <a:p>
            <a:r>
              <a:rPr lang="en-GB"/>
              <a:t>Click to edit Master title style</a:t>
            </a:r>
            <a:endParaRPr lang="en-US"/>
          </a:p>
        </p:txBody>
      </p:sp>
      <p:sp>
        <p:nvSpPr>
          <p:cNvPr id="14" name="Text Placeholder 3">
            <a:extLst>
              <a:ext uri="{FF2B5EF4-FFF2-40B4-BE49-F238E27FC236}">
                <a16:creationId xmlns:a16="http://schemas.microsoft.com/office/drawing/2014/main" id="{B286A6FD-6DF6-394A-970E-8B4958F0C8F7}"/>
              </a:ext>
            </a:extLst>
          </p:cNvPr>
          <p:cNvSpPr>
            <a:spLocks noGrp="1"/>
          </p:cNvSpPr>
          <p:nvPr>
            <p:ph type="body" sz="half" idx="2"/>
          </p:nvPr>
        </p:nvSpPr>
        <p:spPr>
          <a:xfrm>
            <a:off x="974526" y="1714724"/>
            <a:ext cx="10536522" cy="3450422"/>
          </a:xfrm>
        </p:spPr>
        <p:txBody>
          <a:bodyPr>
            <a:normAutofit/>
          </a:bodyPr>
          <a:lstStyle>
            <a:lvl1pPr marL="0" indent="0">
              <a:buNone/>
              <a:defRPr sz="2200"/>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GB"/>
              <a:t>Click to edit Master text styles</a:t>
            </a:r>
          </a:p>
        </p:txBody>
      </p:sp>
    </p:spTree>
    <p:extLst>
      <p:ext uri="{BB962C8B-B14F-4D97-AF65-F5344CB8AC3E}">
        <p14:creationId xmlns:p14="http://schemas.microsoft.com/office/powerpoint/2010/main" val="1175700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7227D36-4844-874C-BD4E-FFB6FC4DD0FA}"/>
              </a:ext>
            </a:extLst>
          </p:cNvPr>
          <p:cNvPicPr>
            <a:picLocks noChangeAspect="1"/>
          </p:cNvPicPr>
          <p:nvPr userDrawn="1"/>
        </p:nvPicPr>
        <p:blipFill>
          <a:blip r:embed="rId2"/>
          <a:stretch>
            <a:fillRect/>
          </a:stretch>
        </p:blipFill>
        <p:spPr>
          <a:xfrm>
            <a:off x="0" y="0"/>
            <a:ext cx="4279900" cy="6858000"/>
          </a:xfrm>
          <a:prstGeom prst="rect">
            <a:avLst/>
          </a:prstGeom>
        </p:spPr>
      </p:pic>
      <p:pic>
        <p:nvPicPr>
          <p:cNvPr id="8" name="Picture 7">
            <a:extLst>
              <a:ext uri="{FF2B5EF4-FFF2-40B4-BE49-F238E27FC236}">
                <a16:creationId xmlns:a16="http://schemas.microsoft.com/office/drawing/2014/main" id="{8848087A-C4EA-7241-BC91-313397A90E17}"/>
              </a:ext>
            </a:extLst>
          </p:cNvPr>
          <p:cNvPicPr>
            <a:picLocks noChangeAspect="1"/>
          </p:cNvPicPr>
          <p:nvPr userDrawn="1"/>
        </p:nvPicPr>
        <p:blipFill>
          <a:blip r:embed="rId3"/>
          <a:stretch>
            <a:fillRect/>
          </a:stretch>
        </p:blipFill>
        <p:spPr>
          <a:xfrm>
            <a:off x="1196975" y="4479926"/>
            <a:ext cx="1397000" cy="1498600"/>
          </a:xfrm>
          <a:prstGeom prst="rect">
            <a:avLst/>
          </a:prstGeom>
        </p:spPr>
      </p:pic>
      <p:pic>
        <p:nvPicPr>
          <p:cNvPr id="14" name="Picture 13">
            <a:extLst>
              <a:ext uri="{FF2B5EF4-FFF2-40B4-BE49-F238E27FC236}">
                <a16:creationId xmlns:a16="http://schemas.microsoft.com/office/drawing/2014/main" id="{470F5D6E-C52A-104E-BAE5-1453A998E62A}"/>
              </a:ext>
            </a:extLst>
          </p:cNvPr>
          <p:cNvPicPr>
            <a:picLocks noChangeAspect="1"/>
          </p:cNvPicPr>
          <p:nvPr userDrawn="1"/>
        </p:nvPicPr>
        <p:blipFill>
          <a:blip r:embed="rId4"/>
          <a:stretch>
            <a:fillRect/>
          </a:stretch>
        </p:blipFill>
        <p:spPr>
          <a:xfrm>
            <a:off x="286795" y="6042888"/>
            <a:ext cx="2844800" cy="635000"/>
          </a:xfrm>
          <a:prstGeom prst="rect">
            <a:avLst/>
          </a:prstGeom>
        </p:spPr>
      </p:pic>
      <p:sp>
        <p:nvSpPr>
          <p:cNvPr id="11" name="Title 1">
            <a:extLst>
              <a:ext uri="{FF2B5EF4-FFF2-40B4-BE49-F238E27FC236}">
                <a16:creationId xmlns:a16="http://schemas.microsoft.com/office/drawing/2014/main" id="{5C4BB696-CD37-EF45-9A33-DCE7B688EFB4}"/>
              </a:ext>
            </a:extLst>
          </p:cNvPr>
          <p:cNvSpPr>
            <a:spLocks noGrp="1"/>
          </p:cNvSpPr>
          <p:nvPr>
            <p:ph type="title" hasCustomPrompt="1"/>
          </p:nvPr>
        </p:nvSpPr>
        <p:spPr>
          <a:xfrm>
            <a:off x="4514848" y="739592"/>
            <a:ext cx="7036686" cy="5626484"/>
          </a:xfrm>
        </p:spPr>
        <p:txBody>
          <a:bodyPr anchor="t">
            <a:normAutofit/>
          </a:bodyPr>
          <a:lstStyle>
            <a:lvl1pPr algn="l">
              <a:defRPr sz="2400" b="0" i="0">
                <a:solidFill>
                  <a:schemeClr val="tx1"/>
                </a:solidFill>
                <a:latin typeface="Helvetica Light" panose="020B0403020202020204" pitchFamily="34" charset="0"/>
              </a:defRPr>
            </a:lvl1pPr>
          </a:lstStyle>
          <a:p>
            <a:r>
              <a:rPr lang="en-GB"/>
              <a:t>Click to add text</a:t>
            </a:r>
            <a:endParaRPr lang="en-US"/>
          </a:p>
        </p:txBody>
      </p:sp>
      <p:sp>
        <p:nvSpPr>
          <p:cNvPr id="3" name="Text Placeholder 2">
            <a:extLst>
              <a:ext uri="{FF2B5EF4-FFF2-40B4-BE49-F238E27FC236}">
                <a16:creationId xmlns:a16="http://schemas.microsoft.com/office/drawing/2014/main" id="{A374A9D3-D7C5-AC49-90BF-A9E340DF82F7}"/>
              </a:ext>
            </a:extLst>
          </p:cNvPr>
          <p:cNvSpPr>
            <a:spLocks noGrp="1"/>
          </p:cNvSpPr>
          <p:nvPr>
            <p:ph type="body" sz="quarter" idx="10" hasCustomPrompt="1"/>
          </p:nvPr>
        </p:nvSpPr>
        <p:spPr>
          <a:xfrm>
            <a:off x="566738" y="556107"/>
            <a:ext cx="2963540" cy="2846388"/>
          </a:xfrm>
        </p:spPr>
        <p:txBody>
          <a:bodyPr>
            <a:noAutofit/>
          </a:bodyPr>
          <a:lstStyle>
            <a:lvl1pPr marL="0" indent="0">
              <a:buNone/>
              <a:defRPr sz="3800" b="1" i="0">
                <a:solidFill>
                  <a:schemeClr val="accent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add title</a:t>
            </a:r>
          </a:p>
        </p:txBody>
      </p:sp>
    </p:spTree>
    <p:extLst>
      <p:ext uri="{BB962C8B-B14F-4D97-AF65-F5344CB8AC3E}">
        <p14:creationId xmlns:p14="http://schemas.microsoft.com/office/powerpoint/2010/main" val="2662962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0FBB3A5-116E-FB43-A964-FD2189CC5AB4}"/>
              </a:ext>
            </a:extLst>
          </p:cNvPr>
          <p:cNvPicPr>
            <a:picLocks noChangeAspect="1"/>
          </p:cNvPicPr>
          <p:nvPr userDrawn="1"/>
        </p:nvPicPr>
        <p:blipFill>
          <a:blip r:embed="rId2"/>
          <a:stretch>
            <a:fillRect/>
          </a:stretch>
        </p:blipFill>
        <p:spPr>
          <a:xfrm>
            <a:off x="-1" y="-4389"/>
            <a:ext cx="4282633" cy="6876857"/>
          </a:xfrm>
          <a:prstGeom prst="rect">
            <a:avLst/>
          </a:prstGeom>
        </p:spPr>
      </p:pic>
      <p:sp>
        <p:nvSpPr>
          <p:cNvPr id="15" name="Text Placeholder 2">
            <a:extLst>
              <a:ext uri="{FF2B5EF4-FFF2-40B4-BE49-F238E27FC236}">
                <a16:creationId xmlns:a16="http://schemas.microsoft.com/office/drawing/2014/main" id="{B6E797E9-FF35-3444-8269-3DF27B32729A}"/>
              </a:ext>
            </a:extLst>
          </p:cNvPr>
          <p:cNvSpPr>
            <a:spLocks noGrp="1"/>
          </p:cNvSpPr>
          <p:nvPr>
            <p:ph type="body" sz="quarter" idx="10" hasCustomPrompt="1"/>
          </p:nvPr>
        </p:nvSpPr>
        <p:spPr>
          <a:xfrm>
            <a:off x="566738" y="556107"/>
            <a:ext cx="2963540" cy="2846388"/>
          </a:xfrm>
        </p:spPr>
        <p:txBody>
          <a:bodyPr>
            <a:noAutofit/>
          </a:bodyPr>
          <a:lstStyle>
            <a:lvl1pPr marL="0" indent="0">
              <a:buNone/>
              <a:defRPr sz="3800" b="1" i="0">
                <a:solidFill>
                  <a:schemeClr val="accent3"/>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add title</a:t>
            </a:r>
          </a:p>
        </p:txBody>
      </p:sp>
      <p:pic>
        <p:nvPicPr>
          <p:cNvPr id="8" name="Picture 7">
            <a:extLst>
              <a:ext uri="{FF2B5EF4-FFF2-40B4-BE49-F238E27FC236}">
                <a16:creationId xmlns:a16="http://schemas.microsoft.com/office/drawing/2014/main" id="{8848087A-C4EA-7241-BC91-313397A90E17}"/>
              </a:ext>
            </a:extLst>
          </p:cNvPr>
          <p:cNvPicPr>
            <a:picLocks noChangeAspect="1"/>
          </p:cNvPicPr>
          <p:nvPr userDrawn="1"/>
        </p:nvPicPr>
        <p:blipFill>
          <a:blip r:embed="rId3"/>
          <a:stretch>
            <a:fillRect/>
          </a:stretch>
        </p:blipFill>
        <p:spPr>
          <a:xfrm>
            <a:off x="1196975" y="4479926"/>
            <a:ext cx="1397000" cy="1498600"/>
          </a:xfrm>
          <a:prstGeom prst="rect">
            <a:avLst/>
          </a:prstGeom>
        </p:spPr>
      </p:pic>
      <p:pic>
        <p:nvPicPr>
          <p:cNvPr id="14" name="Picture 13">
            <a:extLst>
              <a:ext uri="{FF2B5EF4-FFF2-40B4-BE49-F238E27FC236}">
                <a16:creationId xmlns:a16="http://schemas.microsoft.com/office/drawing/2014/main" id="{470F5D6E-C52A-104E-BAE5-1453A998E62A}"/>
              </a:ext>
            </a:extLst>
          </p:cNvPr>
          <p:cNvPicPr>
            <a:picLocks noChangeAspect="1"/>
          </p:cNvPicPr>
          <p:nvPr userDrawn="1"/>
        </p:nvPicPr>
        <p:blipFill>
          <a:blip r:embed="rId4"/>
          <a:stretch>
            <a:fillRect/>
          </a:stretch>
        </p:blipFill>
        <p:spPr>
          <a:xfrm>
            <a:off x="286795" y="6042888"/>
            <a:ext cx="2844800" cy="635000"/>
          </a:xfrm>
          <a:prstGeom prst="rect">
            <a:avLst/>
          </a:prstGeom>
        </p:spPr>
      </p:pic>
      <p:pic>
        <p:nvPicPr>
          <p:cNvPr id="3" name="Picture 2">
            <a:extLst>
              <a:ext uri="{FF2B5EF4-FFF2-40B4-BE49-F238E27FC236}">
                <a16:creationId xmlns:a16="http://schemas.microsoft.com/office/drawing/2014/main" id="{B4C05CEF-DD39-0D4F-AB81-800077F1A1B7}"/>
              </a:ext>
            </a:extLst>
          </p:cNvPr>
          <p:cNvPicPr>
            <a:picLocks noChangeAspect="1"/>
          </p:cNvPicPr>
          <p:nvPr userDrawn="1"/>
        </p:nvPicPr>
        <p:blipFill>
          <a:blip r:embed="rId5"/>
          <a:stretch>
            <a:fillRect/>
          </a:stretch>
        </p:blipFill>
        <p:spPr>
          <a:xfrm>
            <a:off x="286795" y="6036852"/>
            <a:ext cx="2844800" cy="635000"/>
          </a:xfrm>
          <a:prstGeom prst="rect">
            <a:avLst/>
          </a:prstGeom>
        </p:spPr>
      </p:pic>
      <p:pic>
        <p:nvPicPr>
          <p:cNvPr id="11" name="Picture 10">
            <a:extLst>
              <a:ext uri="{FF2B5EF4-FFF2-40B4-BE49-F238E27FC236}">
                <a16:creationId xmlns:a16="http://schemas.microsoft.com/office/drawing/2014/main" id="{49E36555-CED2-D440-B0AF-55F6F40ADFB6}"/>
              </a:ext>
            </a:extLst>
          </p:cNvPr>
          <p:cNvPicPr>
            <a:picLocks noChangeAspect="1"/>
          </p:cNvPicPr>
          <p:nvPr userDrawn="1"/>
        </p:nvPicPr>
        <p:blipFill>
          <a:blip r:embed="rId6"/>
          <a:stretch>
            <a:fillRect/>
          </a:stretch>
        </p:blipFill>
        <p:spPr>
          <a:xfrm>
            <a:off x="1196975" y="4477033"/>
            <a:ext cx="1397000" cy="1498600"/>
          </a:xfrm>
          <a:prstGeom prst="rect">
            <a:avLst/>
          </a:prstGeom>
        </p:spPr>
      </p:pic>
      <p:sp>
        <p:nvSpPr>
          <p:cNvPr id="12" name="Title 1">
            <a:extLst>
              <a:ext uri="{FF2B5EF4-FFF2-40B4-BE49-F238E27FC236}">
                <a16:creationId xmlns:a16="http://schemas.microsoft.com/office/drawing/2014/main" id="{52D64A82-783F-9F43-961F-10C52654CE42}"/>
              </a:ext>
            </a:extLst>
          </p:cNvPr>
          <p:cNvSpPr>
            <a:spLocks noGrp="1"/>
          </p:cNvSpPr>
          <p:nvPr>
            <p:ph type="title" hasCustomPrompt="1"/>
          </p:nvPr>
        </p:nvSpPr>
        <p:spPr>
          <a:xfrm>
            <a:off x="4514848" y="739592"/>
            <a:ext cx="7036686" cy="5626484"/>
          </a:xfrm>
        </p:spPr>
        <p:txBody>
          <a:bodyPr anchor="t">
            <a:normAutofit/>
          </a:bodyPr>
          <a:lstStyle>
            <a:lvl1pPr algn="l">
              <a:defRPr sz="2400" b="0" i="0">
                <a:solidFill>
                  <a:schemeClr val="tx1"/>
                </a:solidFill>
                <a:latin typeface="Helvetica Light" panose="020B0403020202020204" pitchFamily="34" charset="0"/>
              </a:defRPr>
            </a:lvl1pPr>
          </a:lstStyle>
          <a:p>
            <a:r>
              <a:rPr lang="en-GB"/>
              <a:t>Click to add text</a:t>
            </a:r>
            <a:endParaRPr lang="en-US"/>
          </a:p>
        </p:txBody>
      </p:sp>
    </p:spTree>
    <p:extLst>
      <p:ext uri="{BB962C8B-B14F-4D97-AF65-F5344CB8AC3E}">
        <p14:creationId xmlns:p14="http://schemas.microsoft.com/office/powerpoint/2010/main" val="3811206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F468135-ECAB-7340-8558-5C59343AB8FC}"/>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EE219DF-68C1-D349-B50B-748F1CE416E6}"/>
              </a:ext>
            </a:extLst>
          </p:cNvPr>
          <p:cNvPicPr>
            <a:picLocks noChangeAspect="1"/>
          </p:cNvPicPr>
          <p:nvPr userDrawn="1"/>
        </p:nvPicPr>
        <p:blipFill>
          <a:blip r:embed="rId2"/>
          <a:stretch>
            <a:fillRect/>
          </a:stretch>
        </p:blipFill>
        <p:spPr>
          <a:xfrm>
            <a:off x="997966" y="1585722"/>
            <a:ext cx="4508500" cy="4381500"/>
          </a:xfrm>
          <a:prstGeom prst="rect">
            <a:avLst/>
          </a:prstGeom>
        </p:spPr>
      </p:pic>
      <p:pic>
        <p:nvPicPr>
          <p:cNvPr id="9" name="Picture 8">
            <a:extLst>
              <a:ext uri="{FF2B5EF4-FFF2-40B4-BE49-F238E27FC236}">
                <a16:creationId xmlns:a16="http://schemas.microsoft.com/office/drawing/2014/main" id="{433E4639-1F0B-7D4A-82A6-7D182DF282AA}"/>
              </a:ext>
            </a:extLst>
          </p:cNvPr>
          <p:cNvPicPr>
            <a:picLocks noChangeAspect="1"/>
          </p:cNvPicPr>
          <p:nvPr userDrawn="1"/>
        </p:nvPicPr>
        <p:blipFill>
          <a:blip r:embed="rId3"/>
          <a:stretch>
            <a:fillRect/>
          </a:stretch>
        </p:blipFill>
        <p:spPr>
          <a:xfrm>
            <a:off x="5961634" y="1117600"/>
            <a:ext cx="5232400" cy="4622800"/>
          </a:xfrm>
          <a:prstGeom prst="rect">
            <a:avLst/>
          </a:prstGeom>
        </p:spPr>
      </p:pic>
      <p:sp>
        <p:nvSpPr>
          <p:cNvPr id="14" name="Text Placeholder 2">
            <a:extLst>
              <a:ext uri="{FF2B5EF4-FFF2-40B4-BE49-F238E27FC236}">
                <a16:creationId xmlns:a16="http://schemas.microsoft.com/office/drawing/2014/main" id="{215C7B81-0BFB-9942-98C4-27F9994CFB2D}"/>
              </a:ext>
            </a:extLst>
          </p:cNvPr>
          <p:cNvSpPr>
            <a:spLocks noGrp="1"/>
          </p:cNvSpPr>
          <p:nvPr>
            <p:ph type="body" sz="quarter" idx="10"/>
          </p:nvPr>
        </p:nvSpPr>
        <p:spPr>
          <a:xfrm>
            <a:off x="1362456" y="1902773"/>
            <a:ext cx="3922776" cy="3121779"/>
          </a:xfrm>
        </p:spPr>
        <p:txBody>
          <a:bodyPr anchor="ctr">
            <a:noAutofit/>
          </a:bodyPr>
          <a:lstStyle>
            <a:lvl1pPr marL="0" indent="0">
              <a:buNone/>
              <a:defRPr sz="4000" b="1" i="0">
                <a:solidFill>
                  <a:schemeClr val="accent3"/>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
        <p:nvSpPr>
          <p:cNvPr id="15" name="Text Placeholder 2">
            <a:extLst>
              <a:ext uri="{FF2B5EF4-FFF2-40B4-BE49-F238E27FC236}">
                <a16:creationId xmlns:a16="http://schemas.microsoft.com/office/drawing/2014/main" id="{5D08D3FC-E488-BC46-B13B-1824843C713C}"/>
              </a:ext>
            </a:extLst>
          </p:cNvPr>
          <p:cNvSpPr>
            <a:spLocks noGrp="1"/>
          </p:cNvSpPr>
          <p:nvPr>
            <p:ph type="body" sz="quarter" idx="11"/>
          </p:nvPr>
        </p:nvSpPr>
        <p:spPr>
          <a:xfrm>
            <a:off x="6233158" y="1462101"/>
            <a:ext cx="4596385" cy="3353649"/>
          </a:xfrm>
        </p:spPr>
        <p:txBody>
          <a:bodyPr anchor="ctr">
            <a:noAutofit/>
          </a:bodyPr>
          <a:lstStyle>
            <a:lvl1pPr marL="0" indent="0">
              <a:buNone/>
              <a:defRPr sz="4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pic>
        <p:nvPicPr>
          <p:cNvPr id="13" name="Picture 12">
            <a:extLst>
              <a:ext uri="{FF2B5EF4-FFF2-40B4-BE49-F238E27FC236}">
                <a16:creationId xmlns:a16="http://schemas.microsoft.com/office/drawing/2014/main" id="{AF2ED37E-B63D-4A4B-A755-9E0F5FBB5E1D}"/>
              </a:ext>
            </a:extLst>
          </p:cNvPr>
          <p:cNvPicPr>
            <a:picLocks noChangeAspect="1"/>
          </p:cNvPicPr>
          <p:nvPr userDrawn="1"/>
        </p:nvPicPr>
        <p:blipFill>
          <a:blip r:embed="rId4"/>
          <a:stretch>
            <a:fillRect/>
          </a:stretch>
        </p:blipFill>
        <p:spPr>
          <a:xfrm>
            <a:off x="8848284" y="5989743"/>
            <a:ext cx="3060700" cy="647700"/>
          </a:xfrm>
          <a:prstGeom prst="rect">
            <a:avLst/>
          </a:prstGeom>
        </p:spPr>
      </p:pic>
    </p:spTree>
    <p:extLst>
      <p:ext uri="{BB962C8B-B14F-4D97-AF65-F5344CB8AC3E}">
        <p14:creationId xmlns:p14="http://schemas.microsoft.com/office/powerpoint/2010/main" val="1341258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63DC0BA2-A0C6-7D4B-B569-4199EDA522DE}"/>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1166629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3F99326D-FCFC-DD48-B79D-2E36E791854E}"/>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3610289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B7237B9B-AE60-B54E-A748-5B7AC5827743}"/>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1447227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CE738884-B54A-3841-BE8F-52DAAEE1690A}"/>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2041205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98AEEA16-8EAD-0B4C-A0C2-9BA355E4920E}"/>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4901115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88F8D687-D458-2446-9713-D247A3DD379B}"/>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123978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2"/>
          <a:stretch>
            <a:fillRect/>
          </a:stretch>
        </p:blipFill>
        <p:spPr>
          <a:xfrm>
            <a:off x="9042400" y="6166002"/>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3"/>
          <a:stretch>
            <a:fillRect/>
          </a:stretch>
        </p:blipFill>
        <p:spPr>
          <a:xfrm>
            <a:off x="-105948" y="5578768"/>
            <a:ext cx="1371600" cy="1371600"/>
          </a:xfrm>
          <a:prstGeom prst="rect">
            <a:avLst/>
          </a:prstGeom>
        </p:spPr>
      </p:pic>
    </p:spTree>
    <p:extLst>
      <p:ext uri="{BB962C8B-B14F-4D97-AF65-F5344CB8AC3E}">
        <p14:creationId xmlns:p14="http://schemas.microsoft.com/office/powerpoint/2010/main" val="12412425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3877AEE-CF65-6344-ABA4-C6F8DCD48E03}"/>
              </a:ext>
            </a:extLst>
          </p:cNvPr>
          <p:cNvSpPr/>
          <p:nvPr userDrawn="1"/>
        </p:nvSpPr>
        <p:spPr>
          <a:xfrm>
            <a:off x="0" y="4051140"/>
            <a:ext cx="12192000" cy="2841585"/>
          </a:xfrm>
          <a:prstGeom prst="rect">
            <a:avLst/>
          </a:prstGeom>
          <a:solidFill>
            <a:srgbClr val="2333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D5D9D03-8074-C344-87B4-37733D20C51B}"/>
              </a:ext>
            </a:extLst>
          </p:cNvPr>
          <p:cNvPicPr>
            <a:picLocks noChangeAspect="1"/>
          </p:cNvPicPr>
          <p:nvPr userDrawn="1"/>
        </p:nvPicPr>
        <p:blipFill>
          <a:blip r:embed="rId2"/>
          <a:stretch>
            <a:fillRect/>
          </a:stretch>
        </p:blipFill>
        <p:spPr>
          <a:xfrm>
            <a:off x="0" y="0"/>
            <a:ext cx="12192000" cy="4445000"/>
          </a:xfrm>
          <a:prstGeom prst="rect">
            <a:avLst/>
          </a:prstGeom>
        </p:spPr>
      </p:pic>
      <p:pic>
        <p:nvPicPr>
          <p:cNvPr id="7" name="Picture 6">
            <a:extLst>
              <a:ext uri="{FF2B5EF4-FFF2-40B4-BE49-F238E27FC236}">
                <a16:creationId xmlns:a16="http://schemas.microsoft.com/office/drawing/2014/main" id="{BF75EA7C-461E-4742-AB09-DC0BCFDD12AA}"/>
              </a:ext>
            </a:extLst>
          </p:cNvPr>
          <p:cNvPicPr>
            <a:picLocks noChangeAspect="1"/>
          </p:cNvPicPr>
          <p:nvPr userDrawn="1"/>
        </p:nvPicPr>
        <p:blipFill>
          <a:blip r:embed="rId3"/>
          <a:stretch>
            <a:fillRect/>
          </a:stretch>
        </p:blipFill>
        <p:spPr>
          <a:xfrm>
            <a:off x="861991" y="711844"/>
            <a:ext cx="7366000" cy="2159000"/>
          </a:xfrm>
          <a:prstGeom prst="rect">
            <a:avLst/>
          </a:prstGeom>
        </p:spPr>
      </p:pic>
    </p:spTree>
    <p:extLst>
      <p:ext uri="{BB962C8B-B14F-4D97-AF65-F5344CB8AC3E}">
        <p14:creationId xmlns:p14="http://schemas.microsoft.com/office/powerpoint/2010/main" val="3630679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489FD1-71B8-B44F-8460-87D95AAAB8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44B4198-5ED4-6049-9796-3F77DC69E4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24921552"/>
      </p:ext>
    </p:extLst>
  </p:cSld>
  <p:clrMap bg1="lt1" tx1="dk1" bg2="lt2" tx2="dk2" accent1="accent1" accent2="accent2" accent3="accent3" accent4="accent4" accent5="accent5" accent6="accent6" hlink="hlink" folHlink="folHlink"/>
  <p:sldLayoutIdLst>
    <p:sldLayoutId id="2147483655" r:id="rId1"/>
    <p:sldLayoutId id="2147483662" r:id="rId2"/>
    <p:sldLayoutId id="2147483663" r:id="rId3"/>
    <p:sldLayoutId id="2147483664" r:id="rId4"/>
    <p:sldLayoutId id="2147483665" r:id="rId5"/>
    <p:sldLayoutId id="2147483666" r:id="rId6"/>
    <p:sldLayoutId id="2147483656" r:id="rId7"/>
    <p:sldLayoutId id="2147483657" r:id="rId8"/>
    <p:sldLayoutId id="2147483658" r:id="rId9"/>
    <p:sldLayoutId id="2147483659" r:id="rId10"/>
    <p:sldLayoutId id="2147483660" r:id="rId11"/>
    <p:sldLayoutId id="2147483661" r:id="rId12"/>
    <p:sldLayoutId id="2147483668" r:id="rId13"/>
    <p:sldLayoutId id="2147483667" r:id="rId14"/>
  </p:sldLayoutIdLst>
  <p:txStyles>
    <p:title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casey.vic.gov.au/sites/default/files/2019-12/Walk%20and%20Ride%20Strategy.pdf" TargetMode="Externa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hyperlink" Target="https://www.casey.vic.gov.au/sites/default/files/2019-12/Walk%20and%20Ride%20Strategy.pdf" TargetMode="Externa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casey.vic.gov.au/sites/default/files/2018-09/Emissions-Management-Plan-2018-22-Attachment-A.pdf" TargetMode="External"/><Relationship Id="rId2" Type="http://schemas.openxmlformats.org/officeDocument/2006/relationships/hyperlink" Target="https://www.casey.vic.gov.au/sites/default/files-public/2018-10/Rethink-you-Waste-Strategy-2016_2022.pdf" TargetMode="External"/><Relationship Id="rId1" Type="http://schemas.openxmlformats.org/officeDocument/2006/relationships/slideLayout" Target="../slideLayouts/slideLayout3.xml"/><Relationship Id="rId4" Type="http://schemas.openxmlformats.org/officeDocument/2006/relationships/hyperlink" Target="https://www.casey.vic.gov.au/sites/default/files/2018-09/Casey-s-Biodiversity-Strategy-15-05-2018%20(1).pdf"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casey.vic.gov.au/sites/default/files/2018-09/Emissions-Management-Plan-2018-22-Attachment-A.pdf" TargetMode="External"/><Relationship Id="rId2" Type="http://schemas.openxmlformats.org/officeDocument/2006/relationships/hyperlink" Target="https://www.casey.vic.gov.au/sites/default/files-public/2018-10/Rethink-you-Waste-Strategy-2016_2022.pdf" TargetMode="External"/><Relationship Id="rId1" Type="http://schemas.openxmlformats.org/officeDocument/2006/relationships/slideLayout" Target="../slideLayouts/slideLayout3.xml"/><Relationship Id="rId4" Type="http://schemas.openxmlformats.org/officeDocument/2006/relationships/hyperlink" Target="https://www.casey.vic.gov.au/sites/default/files/2018-09/Casey-s-Biodiversity-Strategy-15-05-2018%20(1).pdf"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casey.vic.gov.au/sites/default/files-public/user-files/Waste%20&amp;%20environment/Guides/Climate_Change_booklet.pdf" TargetMode="External"/><Relationship Id="rId2" Type="http://schemas.openxmlformats.org/officeDocument/2006/relationships/hyperlink" Target="https://www.seccca.org.au/"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casey.vic.gov.au/sites/default/files-public/user-files/Waste%20&amp;%20environment/Guides/Climate_Change_booklet.pdf" TargetMode="External"/><Relationship Id="rId2" Type="http://schemas.openxmlformats.org/officeDocument/2006/relationships/hyperlink" Target="https://www.seccca.org.au/"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mailto:communityengagement@casey.vic.gov.au" TargetMode="External"/><Relationship Id="rId2" Type="http://schemas.openxmlformats.org/officeDocument/2006/relationships/hyperlink" Target="https://conversations.casey.vic.gov.au/shape-your-city" TargetMode="Externa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hyperlink" Target="mailto:communityengagement@casey.vic.gov.au" TargetMode="External"/><Relationship Id="rId2" Type="http://schemas.openxmlformats.org/officeDocument/2006/relationships/hyperlink" Target="https://conversations.casey.vic.gov.au/shape-your-city" TargetMode="Externa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759ED-EB1D-0842-86B1-062C12DF4C24}"/>
              </a:ext>
            </a:extLst>
          </p:cNvPr>
          <p:cNvSpPr>
            <a:spLocks noGrp="1"/>
          </p:cNvSpPr>
          <p:nvPr>
            <p:ph type="title"/>
          </p:nvPr>
        </p:nvSpPr>
        <p:spPr/>
        <p:txBody>
          <a:bodyPr/>
          <a:lstStyle/>
          <a:p>
            <a:r>
              <a:rPr lang="en-US"/>
              <a:t>How to host a </a:t>
            </a:r>
            <a:br>
              <a:rPr lang="en-US"/>
            </a:br>
            <a:r>
              <a:rPr lang="en-US"/>
              <a:t>‘Shape your City’ Conversation</a:t>
            </a:r>
          </a:p>
        </p:txBody>
      </p:sp>
    </p:spTree>
    <p:extLst>
      <p:ext uri="{BB962C8B-B14F-4D97-AF65-F5344CB8AC3E}">
        <p14:creationId xmlns:p14="http://schemas.microsoft.com/office/powerpoint/2010/main" val="3620984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759ED-EB1D-0842-86B1-062C12DF4C24}"/>
              </a:ext>
            </a:extLst>
          </p:cNvPr>
          <p:cNvSpPr>
            <a:spLocks noGrp="1"/>
          </p:cNvSpPr>
          <p:nvPr>
            <p:ph type="title"/>
          </p:nvPr>
        </p:nvSpPr>
        <p:spPr>
          <a:xfrm>
            <a:off x="1185863" y="1030146"/>
            <a:ext cx="7333104" cy="2789499"/>
          </a:xfrm>
        </p:spPr>
        <p:txBody>
          <a:bodyPr/>
          <a:lstStyle/>
          <a:p>
            <a:r>
              <a:rPr lang="pa-IN" dirty="0"/>
              <a:t>ਇੱਕ </a:t>
            </a:r>
            <a:r>
              <a:rPr lang="en-US" dirty="0"/>
              <a:t>‘</a:t>
            </a:r>
            <a:r>
              <a:rPr lang="pa-IN" dirty="0"/>
              <a:t>ਆਪਣੇ ਸ਼ਹਿਰ ਨੂੰ ਆਕਾਰ ਦਿਓ</a:t>
            </a:r>
            <a:r>
              <a:rPr lang="en-US" dirty="0"/>
              <a:t>’</a:t>
            </a:r>
            <a:r>
              <a:rPr lang="pa-IN" dirty="0"/>
              <a:t> ਗੱਲਬਾਤ ਦੀ ਮੇਜ਼ਬਾਨੀ ਕਿਵੇਂ ਕਰੀਏ</a:t>
            </a:r>
          </a:p>
        </p:txBody>
      </p:sp>
    </p:spTree>
    <p:extLst>
      <p:ext uri="{BB962C8B-B14F-4D97-AF65-F5344CB8AC3E}">
        <p14:creationId xmlns:p14="http://schemas.microsoft.com/office/powerpoint/2010/main" val="2209325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en-US"/>
              <a:t>Welcome</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p:txBody>
          <a:bodyPr>
            <a:normAutofit fontScale="62500" lnSpcReduction="20000"/>
          </a:bodyPr>
          <a:lstStyle/>
          <a:p>
            <a:pPr>
              <a:lnSpc>
                <a:spcPct val="120000"/>
              </a:lnSpc>
              <a:spcAft>
                <a:spcPts val="1200"/>
              </a:spcAft>
            </a:pPr>
            <a:r>
              <a:rPr lang="en-AU"/>
              <a:t>Welcome and thank you for considering hosting a “Shape your City” conversation– your voice matters, and we’re excited you are exploring one of many ways your voice, and that of others, can be heard to help best shape the future of Casey. </a:t>
            </a:r>
          </a:p>
          <a:p>
            <a:pPr>
              <a:lnSpc>
                <a:spcPct val="120000"/>
              </a:lnSpc>
              <a:spcAft>
                <a:spcPts val="1200"/>
              </a:spcAft>
            </a:pPr>
            <a:r>
              <a:rPr lang="en-AU"/>
              <a:t>By hosting a conversation, you can be assured we’re not just listening to your conversation outcomes but looking at ways we can use them to build a better future for the City of Casey. We’ll also openly share how your conversations are being used in our planning and future thinking and will communicate this through key Council channels including Casey Conversations, the City of Casey’s online collaboration space.</a:t>
            </a:r>
          </a:p>
          <a:p>
            <a:pPr>
              <a:lnSpc>
                <a:spcPct val="120000"/>
              </a:lnSpc>
              <a:spcAft>
                <a:spcPts val="1200"/>
              </a:spcAft>
            </a:pPr>
            <a:r>
              <a:rPr lang="en-AU"/>
              <a:t>If you are reading this you might be thinking about how to host a conversation with others - be it friends, family, work colleagues, your parents’ group, sports or book club, or any other group you might want to involve.</a:t>
            </a:r>
          </a:p>
          <a:p>
            <a:pPr>
              <a:lnSpc>
                <a:spcPct val="120000"/>
              </a:lnSpc>
              <a:spcAft>
                <a:spcPts val="1200"/>
              </a:spcAft>
            </a:pPr>
            <a:r>
              <a:rPr lang="en-AU"/>
              <a:t>Hosting is very easy. It’s a good excuse to connect with people you know and get a sense of what others think on how to shape our City for the future.  It’s also a great opportunity to use your collective wisdom to work through helping us develop a 10 -year vision for the city and ensure key council plans are responsive and delivering what’s valued and needed now and into the future. </a:t>
            </a:r>
            <a:endParaRPr lang="en-US"/>
          </a:p>
        </p:txBody>
      </p:sp>
    </p:spTree>
    <p:extLst>
      <p:ext uri="{BB962C8B-B14F-4D97-AF65-F5344CB8AC3E}">
        <p14:creationId xmlns:p14="http://schemas.microsoft.com/office/powerpoint/2010/main" val="3462105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a:xfrm>
            <a:off x="969690" y="548008"/>
            <a:ext cx="10515600" cy="1148053"/>
          </a:xfrm>
        </p:spPr>
        <p:txBody>
          <a:bodyPr/>
          <a:lstStyle/>
          <a:p>
            <a:r>
              <a:rPr lang="pa-IN"/>
              <a:t>ਸਵਾਗਤ ਹੈ</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450422"/>
          </a:xfrm>
        </p:spPr>
        <p:txBody>
          <a:bodyPr>
            <a:normAutofit fontScale="55000" lnSpcReduction="20000"/>
          </a:bodyPr>
          <a:lstStyle/>
          <a:p>
            <a:pPr>
              <a:lnSpc>
                <a:spcPct val="120000"/>
              </a:lnSpc>
              <a:spcAft>
                <a:spcPts val="1200"/>
              </a:spcAft>
            </a:pPr>
            <a:r>
              <a:rPr lang="pa-IN"/>
              <a:t>ਸਵਾਗਤ ਹੈ ਅਤੇ "ਆਪਣੇ ਸ਼ਹਿਰ ਨੂੰ ਆਕਾਰ ਦਿਓ" ਗੱਲਬਾਤ - ਤੁਹਾਡੀ ਆਵਾਜ਼ ਮਾਇਨੇ ਰੱਖਦੀ ਹੈ ਦੀ ਮੇਜ਼ਬਾਨੀ ਕਰਨ ਲਈ ਤੁਹਾਡਾ ਧੰਨਵਾਦ, ਅਤੇ ਅਸੀਂ ਖੁਸ਼ ਹਾਂ ਕਿ ਤੁਸੀਂ ਆਪਣੀ, ਅਤੇ ਹੋਰਾਂ ਦੀ ਆਵਾਜ਼ ਨੂੰ, ਕੇਸੀ ਦੇ ਭਵਿੱਖ ਨੂੰ ਬਿਹਤਰ ਬਣਾਉਣ ਵਿੱਚ ਸਹਾਇਤਾ ਲਈ ਸੁਣਿਆ ਜਾ ਸਕੇ ਲਈ ਬਹੁਤ ਸਾਰੇ ਤਰੀਕਿਆਂ ਵਿੱਚੋਂ ਇੱਕ ਦੀ ਪੜਚੋਲ ਕਰ ਰਹੇ ਹੋ। </a:t>
            </a:r>
          </a:p>
          <a:p>
            <a:pPr>
              <a:lnSpc>
                <a:spcPct val="120000"/>
              </a:lnSpc>
              <a:spcAft>
                <a:spcPts val="1200"/>
              </a:spcAft>
            </a:pPr>
            <a:r>
              <a:rPr lang="pa-IN"/>
              <a:t>ਇੱਕ ਗੱਲਬਾਤ ਦੀ ਮੇਜ਼ਬਾਨੀ ਕਰਕੇ, ਤੁਸੀਂ ਭਰੋਸਾ ਕਰ ਸਕਦੇ ਹੋ ਕਿ ਅਸੀਂ ਨਾ ਸਿਰਫ ਤੁਹਾਡੀ ਗੱਲਬਾਤ ਦੇ ਨਤੀਜੇ ਸੁਣ ਰਹੇ ਹਾਂ ਬਲਕਿ ਅਸੀਂ ਉਨ੍ਹਾਂ ਤਰੀਕਿਆਂ ਵੱਲ ਵੇਖ ਰਹੇ ਹਾਂ ਜਿਨ੍ਹਾਂ ਦੀ ਵਰਤੋਂ ਕਰਕੇ ਅਸੀਂ ਕੇਸੀ ਦੇ ਸ਼ਹਿਰ ਲਈ ਵਧੀਆ ਭਵਿੱਖ ਬਣਾਉਣ ਲਈ ਕਰ ਸਕਦੇ ਹਾਂ। ਅਸੀਂ ਖੁੱਲੇ ਤੌਰ 'ਤੇ ਇਹ ਵੀ ਸਾਂਝਾ ਕਰਾਂਗੇ ਕਿ ਤੁਹਾਡੀ ਗੱਲਬਾਤ ਸਾਡੀ ਯੋਜਨਾਬੰਦੀ ਅਤੇ ਭਵਿੱਖ ਦੀ ਸੋਚ ਵਿੱਚ ਕਿਵੇਂ ਵਰਤੀ ਜਾ ਰਹੀ ਹੈ ਅਤੇ ਇਸ ਨੂੰ ਕੇਸੀ ਕਨਵਰਸੇਸ਼ਨਜ਼, ਕੇਸੀ ਦੇ ਸ਼ਹਿਰ ਦੇ ਆਨਲਾਈਨ ਸਹਿਯੋਗ ਸਪੇਸ ਸਮੇਤ ਕੌਂਸਲ ਦੇ ਪ੍ਰਮੁੱਖ ਚੈਨਲਾਂ ਦੁਆਰਾ ਸੰਚਾਰਿਤ ਕਰਾਂਗੇ।</a:t>
            </a:r>
          </a:p>
          <a:p>
            <a:pPr>
              <a:lnSpc>
                <a:spcPct val="120000"/>
              </a:lnSpc>
              <a:spcAft>
                <a:spcPts val="1200"/>
              </a:spcAft>
            </a:pPr>
            <a:r>
              <a:rPr lang="pa-IN"/>
              <a:t>ਜੇ ਤੁਸੀਂ ਇਸ ਨੂੰ ਪੜ੍ਹ ਰਹੇ ਹੋ ਤਾਂ ਤੁਸੀਂ ਸ਼ਾਇਦ ਇਹ ਸੋਚ ਰਹੇ ਹੋਵੋਗੇ ਕਿ ਦੂਜਿਆਂ ਨਾਲ ਗੱਲਬਾਤ ਦੀ ਮੇਜ਼ਬਾਨੀ ਕਿਵੇਂ ਕੀਤੀ ਜਾਵੇ - ਇਹ ਦੋਸਤ, ਪਰਿਵਾਰ, ਕੰਮ ਦੇ ਸਹਿਯੋਗੀ, ਤੁਹਾਡੇ ਮਾਪਿਆਂ ਦਾ ਸਮੂਹ, ਖੇਡਾਂ ਜਾਂ ਬੁੱਕ ਕਲੱਬ, ਜਾਂ ਕੋਈ ਹੋਰ ਸਮੂਹ ਹੋ ਸਕਦੇ ਹਨ ਜਿਨ੍ਹਾਂ ਨੂੰ ਤੁਸੀਂ ਸ਼ਾਮਲ ਕਰਨਾ ਚਾਹੁੰਦੇ ਹੋ।</a:t>
            </a:r>
          </a:p>
          <a:p>
            <a:pPr>
              <a:lnSpc>
                <a:spcPct val="120000"/>
              </a:lnSpc>
              <a:spcAft>
                <a:spcPts val="1200"/>
              </a:spcAft>
            </a:pPr>
            <a:r>
              <a:rPr lang="pa-IN"/>
              <a:t>ਮੇਜ਼ਬਾਨੀ ਕਰਨਾ ਬਹੁਤ ਆਸਾਨ ਹੈ। ਇਹ ਜਿਨ੍ਹਾਂ ਲੋਕਾਂ ਨੂੰ ਤੁਸੀਂ ਜਾਣਦੇ ਹੋ ਨਾਲ ਜੁੜਨ ਅਤੇ ਇਸ ਗੱਲ ਦਾ ਅਹਿਸਾਸ ਪ੍ਰਾਪਤ ਕਰਨ ਦਾ ਇੱਕ ਚੰਗਾ ਬਹਾਨਾ ਹੈ ਕਿ ਬਾਕੀ ਲੋਕ ਭਵਿੱਖ ਲਈ ਸਾਡੇ ਸ਼ਹਿਰ ਨੂੰ ਕਿਵੇਂ ਆਕਾਰ ਦੇਣਾ ਹੈ ਬਾਰੇ ਕੀ ਸੋਚਦੇ ਹਨ।  ਇਹ ਸਾਡੀ ਸਮੂਹਿਕ ਬੁੱਧੀ ਦੀ ਵਰਤੋਂ ਸ਼ਹਿਰ ਦੇ ਲਈ 10-ਸਾਲਾ ਦ੍ਰਿਸ਼ਟੀਕੋਣ ਵਿਕਸਤ ਕਰਨ ਵਿੱਚ ਸਹਾਇਤਾ ਕਰਨ ਅਤੇ ਇਹ ਸੁਨਿਸ਼ਚਿਤ ਕਰਨ ਦਾ ਵੀ ਸ਼ਾਨਦਾਰ ਮੌਕਾ ਹੈ ਕਿ ਕੌਂਸਲ ਦੀਆਂ ਪ੍ਰਮੁੱਖ ਯੋਜਨਾਵਾਂ ਜਵਾਬਦੇਹ ਹੋਣ ਅਤੇ ਨਤੀਜੇ ਦੇ ਰਹੀਆਂ ਹੋਣ ਜੋ ਮਹੱਤਵਪੂਰਣ ਹਨ ਅਤੇ ਹੁਣ ਅਤੇ ਭਵਿੱਖ ਵਿੱਚ ਲੋੜੀਂਦੀਆਂ ਹਨ। </a:t>
            </a:r>
          </a:p>
        </p:txBody>
      </p:sp>
    </p:spTree>
    <p:extLst>
      <p:ext uri="{BB962C8B-B14F-4D97-AF65-F5344CB8AC3E}">
        <p14:creationId xmlns:p14="http://schemas.microsoft.com/office/powerpoint/2010/main" val="292690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p:txBody>
          <a:bodyPr/>
          <a:lstStyle/>
          <a:p>
            <a:r>
              <a:rPr lang="en-US"/>
              <a:t>Whilst it might be harder right now…</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p:txBody>
          <a:bodyPr/>
          <a:lstStyle/>
          <a:p>
            <a:pPr>
              <a:lnSpc>
                <a:spcPct val="100000"/>
              </a:lnSpc>
              <a:spcAft>
                <a:spcPts val="1200"/>
              </a:spcAft>
            </a:pPr>
            <a:r>
              <a:rPr lang="en-AU" sz="1400" dirty="0"/>
              <a:t>Our current COVID-19 restrictions definitely make ‘hosting’ a conversation a little tricky at the moment, but you can use online communication tools like Zoom, Facetime, Microsoft teams and other channels you might already be using to catch up with friends, family or networks. You can make it even simpler and just do a phone call with a friend, or a teleconference with a couple of friends or colleagues.</a:t>
            </a:r>
          </a:p>
          <a:p>
            <a:pPr>
              <a:lnSpc>
                <a:spcPct val="100000"/>
              </a:lnSpc>
              <a:spcAft>
                <a:spcPts val="1200"/>
              </a:spcAft>
            </a:pPr>
            <a:r>
              <a:rPr lang="en-AU" sz="1400" dirty="0"/>
              <a:t>Hosting a conversation is simple, easy, convenient and controlled. You pick the time, the people you want to join the conversation and your preferred way to communicate, in line with COVID –19 restrictions. Then simply discuss and record your responses to the questions.</a:t>
            </a:r>
          </a:p>
          <a:p>
            <a:pPr>
              <a:lnSpc>
                <a:spcPct val="100000"/>
              </a:lnSpc>
              <a:spcAft>
                <a:spcPts val="1200"/>
              </a:spcAft>
            </a:pPr>
            <a:r>
              <a:rPr lang="en-AU" sz="1400" dirty="0"/>
              <a:t>There is a printable answer form at the back of this document or you’ll see on page 19 the various ways you can submit your feedback.</a:t>
            </a:r>
          </a:p>
          <a:p>
            <a:endParaRPr lang="en-US" dirty="0"/>
          </a:p>
        </p:txBody>
      </p:sp>
    </p:spTree>
    <p:extLst>
      <p:ext uri="{BB962C8B-B14F-4D97-AF65-F5344CB8AC3E}">
        <p14:creationId xmlns:p14="http://schemas.microsoft.com/office/powerpoint/2010/main" val="4174035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515600" cy="1148053"/>
          </a:xfrm>
        </p:spPr>
        <p:txBody>
          <a:bodyPr>
            <a:normAutofit fontScale="90000"/>
          </a:bodyPr>
          <a:lstStyle/>
          <a:p>
            <a:r>
              <a:rPr lang="pa-IN"/>
              <a:t>ਹਾਲਾਂਕਿ ਇਸ ਸਮੇਂ ਸ਼ਾਇਦ ਇਹ ਔਖਾ ਹੋ ਸਕਦਾ ਹੈ…</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714724"/>
            <a:ext cx="10536522" cy="3450422"/>
          </a:xfrm>
        </p:spPr>
        <p:txBody>
          <a:bodyPr/>
          <a:lstStyle/>
          <a:p>
            <a:pPr>
              <a:lnSpc>
                <a:spcPct val="100000"/>
              </a:lnSpc>
              <a:spcAft>
                <a:spcPts val="1200"/>
              </a:spcAft>
            </a:pPr>
            <a:r>
              <a:rPr lang="pa-IN" sz="1400"/>
              <a:t>ਸਾਡੀਆਂ ਮੌਜੂਦਾ COVID-19 ਪਾਬੰਦੀਆਂ ਫਿਲਹਾਲ ਗੱਲਬਾਤ ਦੀ 'ਮੇਜ਼ਬਾਨੀ' ਕਰਨਾ ਥੋੜ੍ਹਾ ਜਿਹਾ ਮੁਸ਼ਕਲ ਬਣਾਉਂਦੀਆਂ ਹਨ, ਪਰ ਤੁਸੀਂ ਆਨਲਾਈਨ ਸੰਚਾਰ ਸਾਧਨਾਂ ਦੀ ਵਰਤੋਂ ਕਰ ਸਕਦੇ ਹੋ ਜਿਵੇਂ ਕਿ ਜ਼ੂਮ, ਫੇਸਟਾਈਮ, ਮਾਈਕਰੋਸੌਫਟ ਟੀਮਜ਼ ਅਤੇ ਹੋਰ ਚੈਨਲ ਜੋ ਤੁਸੀਂ ਪਹਿਲਾਂ ਹੀ ਦੋਸਤਾਂ, ਪਰਿਵਾਰ ਜਾਂ ਨੈੱਟਵਰਕਾਂ ਨਾਲ ਜੁੜਨ ਲਈ ਵਰਤ ਰਹੇ ਹੋ। ਤੁਸੀਂ ਇਸ ਨੂੰ ਹੋਰ ਵੀ ਸੌਖਾ ਬਣਾ ਸਕਦੇ ਹੋ ਅਤੇ ਸਿਰਫ ਕਿਸੇ ਦੋਸਤ ਨਾਲ ਇੱਕ ਫੋਨ ਕਾਲ, ਜਾਂ ਕੁਝ ਦੋਸਤਾਂ ਜਾਂ ਸਹਿਕਰਮੀਆਂ ਨਾਲ ਇੱਕ ਟੈਲੀਕਾਨਫਰੰਸ ਕਰ ਸਕਦੇ ਹੋ।</a:t>
            </a:r>
          </a:p>
          <a:p>
            <a:pPr>
              <a:lnSpc>
                <a:spcPct val="100000"/>
              </a:lnSpc>
              <a:spcAft>
                <a:spcPts val="1200"/>
              </a:spcAft>
            </a:pPr>
            <a:r>
              <a:rPr lang="pa-IN" sz="1400"/>
              <a:t>ਗੱਲਬਾਤ ਦੀ ਮੇਜ਼ਬਾਨੀ ਕਰਨੀ ਸਧਾਰਣ, ਅਸਾਨ, ਸੁਵਿਧਾਜਨਕ ਅਤੇ ਨਿਯੰਤ੍ਰਿਤ ਹੈ। ਤੁਸੀਂ ਆਪਣਾ ਸਮਾਂ ਜਿਨ੍ਹਾਂ ਲੋਕਾਂ ਨੂੰ ਤੁਸੀਂ ਗੱਲਬਾਤ ਵਿੱਚ ਸ਼ਾਮਲ ਕਰਨਾ ਚਾਹੁੰਦੇ ਹੋ ਅਤੇ ਸੰਪਰਕ ਕਰਨ ਦਾ ਤੁਹਾਡਾ ਤਰਜੀਹ ਤਰੀਕਾ, COVID –19 ਪਾਬੰਦੀਆਂ ਦੇ ਅਨੁਸਾਰ ਚੁਣਦੇ ਹੋ। ਫਿਰ ਪ੍ਰਸ਼ਨਾਂ ਦੇ ਆਪਣੇ ਜਵਾਬਾਂ ਦੀ ਚਰਚਾ ਕਰੋ ਅਤੇ ਰਿਕਾਰਡ ਕਰੋ।</a:t>
            </a:r>
          </a:p>
          <a:p>
            <a:pPr>
              <a:lnSpc>
                <a:spcPct val="100000"/>
              </a:lnSpc>
              <a:spcAft>
                <a:spcPts val="1200"/>
              </a:spcAft>
            </a:pPr>
            <a:r>
              <a:rPr lang="pa-IN" sz="1400"/>
              <a:t>ਇਸ ਦਸਤਾਵੇਜ਼ ਦੇ ਪਿਛਲੇ ਪਾਸੇ ਇੱਕ ਪ੍ਰਿੰਟ ਕਰਨ ਯੋਗ ਉੱਤਰ ਫਾਰਮ ਹੈ ਜਾਂ ਤੁਸੀਂ ਪੰਨਾ 19 'ਤੇ ਵੱਖੋ ਵੱਖਰੇ ਢੰਗ ਦੇਖੋਗੇ ਜਿਨ੍ਹਾਂ ਨਾਲ ਤੁਸੀਂ ਆਪਣਾ ਫੀਡਬੈਕ ਜਮ੍ਹਾਂ ਕਰ ਸਕਦੇ ਹੋ।</a:t>
            </a:r>
          </a:p>
          <a:p>
            <a:endParaRPr lang="en-US" dirty="0"/>
          </a:p>
        </p:txBody>
      </p:sp>
    </p:spTree>
    <p:extLst>
      <p:ext uri="{BB962C8B-B14F-4D97-AF65-F5344CB8AC3E}">
        <p14:creationId xmlns:p14="http://schemas.microsoft.com/office/powerpoint/2010/main" val="1450323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en-US"/>
              <a:t>Getting Started</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543076"/>
          </a:xfrm>
        </p:spPr>
        <p:txBody>
          <a:bodyPr>
            <a:noAutofit/>
          </a:bodyPr>
          <a:lstStyle/>
          <a:p>
            <a:pPr>
              <a:lnSpc>
                <a:spcPct val="120000"/>
              </a:lnSpc>
              <a:spcAft>
                <a:spcPts val="600"/>
              </a:spcAft>
            </a:pPr>
            <a:r>
              <a:rPr lang="en-AU" sz="1400"/>
              <a:t>We’ve put together some steps and support to get your “Shape Your City” conversation underway- so let’s get started.</a:t>
            </a:r>
          </a:p>
          <a:p>
            <a:pPr>
              <a:lnSpc>
                <a:spcPct val="120000"/>
              </a:lnSpc>
              <a:spcBef>
                <a:spcPts val="400"/>
              </a:spcBef>
              <a:spcAft>
                <a:spcPts val="600"/>
              </a:spcAft>
            </a:pPr>
            <a:r>
              <a:rPr lang="en-AU" sz="1600" b="1">
                <a:solidFill>
                  <a:schemeClr val="accent2"/>
                </a:solidFill>
                <a:latin typeface="Gotham Black" panose="02000603030000020004" pitchFamily="2" charset="77"/>
                <a:ea typeface="+mj-ea"/>
                <a:cs typeface="+mj-cs"/>
              </a:rPr>
              <a:t>Invite people to join</a:t>
            </a:r>
          </a:p>
          <a:p>
            <a:pPr>
              <a:lnSpc>
                <a:spcPct val="120000"/>
              </a:lnSpc>
              <a:spcBef>
                <a:spcPts val="400"/>
              </a:spcBef>
              <a:spcAft>
                <a:spcPts val="600"/>
              </a:spcAft>
            </a:pPr>
            <a:r>
              <a:rPr lang="en-AU" sz="1400"/>
              <a:t>The first step to hosting a conversation is to invite the people you want to involve.  There’s no limit to the number of people you can invite, but as the host keep in mind you’ll need to facilitate the conversation and collate the responses, so make sure it’s manageable. </a:t>
            </a:r>
          </a:p>
          <a:p>
            <a:pPr>
              <a:lnSpc>
                <a:spcPct val="120000"/>
              </a:lnSpc>
              <a:spcBef>
                <a:spcPts val="400"/>
              </a:spcBef>
              <a:spcAft>
                <a:spcPts val="600"/>
              </a:spcAft>
            </a:pPr>
            <a:r>
              <a:rPr lang="en-AU" sz="1400"/>
              <a:t>Whether you’re inviting one or many, we’ve provided some text you might want to use to invite people to join your conversation: </a:t>
            </a:r>
          </a:p>
          <a:p>
            <a:pPr lvl="1">
              <a:lnSpc>
                <a:spcPct val="120000"/>
              </a:lnSpc>
              <a:spcAft>
                <a:spcPts val="600"/>
              </a:spcAft>
            </a:pPr>
            <a:r>
              <a:rPr lang="en-AU" sz="1400" i="1"/>
              <a:t>Your voice matters, so please join a conversation to help shape the future of the City of Casey. [I’m/We’re] hosting a Shape Your City Conversation via [insert your communication channel I.e. phone, zoom etc.] on [Insert date and time]. </a:t>
            </a:r>
            <a:endParaRPr lang="en-AU" sz="1400"/>
          </a:p>
          <a:p>
            <a:pPr lvl="1">
              <a:lnSpc>
                <a:spcPct val="120000"/>
              </a:lnSpc>
              <a:spcAft>
                <a:spcPts val="600"/>
              </a:spcAft>
            </a:pPr>
            <a:r>
              <a:rPr lang="en-AU" sz="1400" i="1"/>
              <a:t>This ‘Conversation’ is part of the Shape Your City program. It’s a chance for us to help inform the City of Casey’s 10-year vision and future council plans for the services, facilities and infrastructure we need and value. Please RSVP by [Insert date].</a:t>
            </a:r>
            <a:endParaRPr lang="en-US" sz="1400"/>
          </a:p>
        </p:txBody>
      </p:sp>
    </p:spTree>
    <p:extLst>
      <p:ext uri="{BB962C8B-B14F-4D97-AF65-F5344CB8AC3E}">
        <p14:creationId xmlns:p14="http://schemas.microsoft.com/office/powerpoint/2010/main" val="2376731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a:xfrm>
            <a:off x="969690" y="548008"/>
            <a:ext cx="10515600" cy="1148053"/>
          </a:xfrm>
        </p:spPr>
        <p:txBody>
          <a:bodyPr/>
          <a:lstStyle/>
          <a:p>
            <a:r>
              <a:rPr lang="pa-IN"/>
              <a:t>ਸ਼ੁਰੂ ਕਰਨਾ</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543076"/>
          </a:xfrm>
        </p:spPr>
        <p:txBody>
          <a:bodyPr>
            <a:noAutofit/>
          </a:bodyPr>
          <a:lstStyle/>
          <a:p>
            <a:pPr>
              <a:lnSpc>
                <a:spcPct val="120000"/>
              </a:lnSpc>
              <a:spcAft>
                <a:spcPts val="600"/>
              </a:spcAft>
            </a:pPr>
            <a:r>
              <a:rPr lang="pa-IN" sz="1400"/>
              <a:t>ਤੁਹਾਡੀ "ਆਪਣੇ ਸ਼ਹਿਰ ਨੂੰ ਆਕਾਰ ਦਿਓ" ਗੱਲਬਾਤ ਦੀ ਸ਼ੁਰੂਆਤ ਕਰਨ ਲਈ ਅਸੀਂ ਕੁਝ ਕਦਮ ਅਤੇ ਸਹਾਇਤਾ ਇਕੱਠੇ ਰੱਖੇ ਹਨ - ਤਾਂ ਆਓ ਸ਼ੁਰੂ ਕਰੀਏ।</a:t>
            </a:r>
          </a:p>
          <a:p>
            <a:pPr>
              <a:lnSpc>
                <a:spcPct val="120000"/>
              </a:lnSpc>
              <a:spcBef>
                <a:spcPts val="400"/>
              </a:spcBef>
              <a:spcAft>
                <a:spcPts val="600"/>
              </a:spcAft>
            </a:pPr>
            <a:r>
              <a:rPr lang="pa-IN" sz="1600" b="1">
                <a:solidFill>
                  <a:schemeClr val="accent2"/>
                </a:solidFill>
                <a:latin typeface="Gotham Black" panose="02000603030000020004" pitchFamily="2" charset="77"/>
                <a:ea typeface="+mj-ea"/>
                <a:cs typeface="+mj-cs"/>
              </a:rPr>
              <a:t>ਲੋਕਾਂ ਨੂੰ ਸ਼ਾਮਲ ਹੋਣ ਲਈ ਸੱਦਾ ਦਿਓ</a:t>
            </a:r>
          </a:p>
          <a:p>
            <a:pPr>
              <a:lnSpc>
                <a:spcPct val="120000"/>
              </a:lnSpc>
              <a:spcBef>
                <a:spcPts val="400"/>
              </a:spcBef>
              <a:spcAft>
                <a:spcPts val="600"/>
              </a:spcAft>
            </a:pPr>
            <a:r>
              <a:rPr lang="pa-IN" sz="1400"/>
              <a:t>ਗੱਲਬਾਤ ਦੀ ਮੇਜ਼ਬਾਨੀ ਕਰਨ ਦਾ ਪਹਿਲਾ ਕਦਮ ਉਹ ਲੋਕਾਂ ਨੂੰ ਸੱਦਾ ਦੇਣਾ ਹੈ ਜਿਨ੍ਹਾਂ ਨੂੰ ਤੁਸੀਂ ਸ਼ਾਮਲ ਕਰਨਾ ਚਾਹੁੰਦੇ ਹੋ।  ਤੁਸੀਂ ਕਿੰਨੇ ਲੋਕਾਂ ਨੂੰ ਬੁਲਾਉਣਾ ਹੈ ਇਸਦੀ ਕੋਈ ਸੀਮਾ ਨਹੀਂ ਹੈ, ਪਰ ਮੇਜ਼ਬਾਨ ਹੋਣ ਦੇ ਤੌਰ ਤੇ ਧਿਆਨ ਵਿੱਚ ਰੱਖੋ ਕਿ ਤੁਹਾਨੂੰ ਗੱਲਬਾਤ ਨੂੰ ਸੁਵਿਧਾਜਨਕ ਬਣਾਉਣ ਅਤੇ ਜਵਾਬਾਂ ਨੂੰ ਇਕੱਤਰ ਕਰਨ ਦੀ ਜ਼ਰੂਰਤ ਹੋਏਗੀ, ਇਸ ਲਈ ਇਹ ਸੁਨਿਸ਼ਚਿਤ ਕਰੋ ਕਿ ਇਸਦਾ ਪ੍ਰਬੰਧਨ ਕੀਤਾ ਹੋਵੇ। </a:t>
            </a:r>
          </a:p>
          <a:p>
            <a:pPr>
              <a:lnSpc>
                <a:spcPct val="120000"/>
              </a:lnSpc>
              <a:spcBef>
                <a:spcPts val="400"/>
              </a:spcBef>
              <a:spcAft>
                <a:spcPts val="600"/>
              </a:spcAft>
            </a:pPr>
            <a:r>
              <a:rPr lang="pa-IN" sz="1400"/>
              <a:t>ਭਾਵੇਂ ਤੁਸੀਂ ਇੱਕ ਜਣੇ ਨੂੰ ਸੱਦਾ ਦੇ ਰਹੇ ਹੋ ਜਾਂ ਕਈਆਂ ਨੂੰ, ਅਸੀਂ ਕੁਝ ਅਜਿਹਾ ਟੈਕਸਟ ਪ੍ਰਦਾਨ ਕੀਤਾ ਹੈ ਜੋ ਤੁਸੀਂ ਲੋਕਾਂ ਨੂੰ ਆਪਣੀ ਗੱਲਬਾਤ ਵਿੱਚ ਸ਼ਾਮਲ ਹੋਣ ਲਈ ਸੱਦਾ ਦੇਣ ਲਈ ਵਰਤਣਾ ਚਾਹੋਂਗੇ: </a:t>
            </a:r>
          </a:p>
          <a:p>
            <a:pPr lvl="1">
              <a:lnSpc>
                <a:spcPct val="120000"/>
              </a:lnSpc>
              <a:spcAft>
                <a:spcPts val="600"/>
              </a:spcAft>
            </a:pPr>
            <a:r>
              <a:rPr lang="pa-IN" sz="1400" i="1"/>
              <a:t>ਤੁਹਾਡੀ ਆਵਾਜ਼ ਮਾਇਨੇ ਰੱਖਦੀ ਹੈ, ਇਸ ਲਈ ਕਿਰਪਾ ਕਰਕੇ ਕੇਸੀ ਦੇ ਸ਼ਹਿਰ ਦੇ ਭਵਿੱਖ ਨੂੰ ਆਕਾਰ ਦੇਣ ਵਿੱਚ ਸਹਾਇਤਾ ਲਈ ਗੱਲਬਾਤ ਵਿਚ ਸ਼ਾਮਲ ਹੋਵੋ। [ਮੈਂ /ਅਸੀਂ] [ਮਿਤੀ ਅਤੇ ਸਮਾਂ ਦਾਖਲ ਕਰੋ] ਨੂੰ [ਆਪਣੇ ਸੰਚਾਰ ਚੈਨਲ ਨੂੰ ਦਾਖਲ ਕਰੋ ਅਰਥਾਤ ਫੋਨ, ਜ਼ੂਮ ਆਦਿ] ਰਾਹੀਂ ਗੱਲਬਾਤ ਦੀ ਮੇਜ਼ਬਾਨੀ ਕਰ ਰਿਹਾ/ਰਹੇ ਹਾਂ। </a:t>
            </a:r>
          </a:p>
          <a:p>
            <a:pPr lvl="1">
              <a:lnSpc>
                <a:spcPct val="120000"/>
              </a:lnSpc>
              <a:spcAft>
                <a:spcPts val="600"/>
              </a:spcAft>
            </a:pPr>
            <a:r>
              <a:rPr lang="pa-IN" sz="1400" i="1"/>
              <a:t>ਇਹ ‘ਗੱਲਬਾਤ’ ਆਪਣੇ ਸ਼ਹਿਰ ਨੂੰ ਆਕਾਰ ਦਿਓ ਪ੍ਰੋਗਰਾਮ ਦਾ ਹਿੱਸਾ ਹੈ। ਸਾਡੇ ਲਈ ਇਹ ਕੇਸੀ ਦੇ 10 ਸਾਲਾਂ ਦੇ ਦ੍ਰਿਸ਼ਟੀਕੋਣ ਅਤੇ ਸੇਵਾਵਾਂ, ਸਹੂਲਤਾਂ ਅਤੇ ਬੁਨਿਆਦੀ ਢਾਂਚੇ ਲਈ ਜਿਸਦੀ ਸਾਨੂੰ ਲੋੜ ਹੈ ਅਤੇ ਮਹੱਤਵ ਹੈ ਬਾਰੇ ਭਵਿੱਖ ਦੀਆਂ ਕੌਂਸਲ ਯੋਜਨਾਵਾਂ ਬਾਰੇ ਸ਼ਹਿਰ ਨੂੰ ਸੂਚਿਤ ਕਰਨ ਵਿੱਚ ਸਹਾਇਤਾ ਦਾ ਇੱਕ ਮੌਕਾ ਹੈ। ਕਿਰਪਾ ਕਰਕੇ [ਮਿਤੀ ਦਾਖਲ ਕਰੋ]ਤੱਕ RSVP ਕਰੋ।</a:t>
            </a:r>
          </a:p>
        </p:txBody>
      </p:sp>
    </p:spTree>
    <p:extLst>
      <p:ext uri="{BB962C8B-B14F-4D97-AF65-F5344CB8AC3E}">
        <p14:creationId xmlns:p14="http://schemas.microsoft.com/office/powerpoint/2010/main" val="2271270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201893" cy="1148053"/>
          </a:xfrm>
        </p:spPr>
        <p:txBody>
          <a:bodyPr>
            <a:noAutofit/>
          </a:bodyPr>
          <a:lstStyle/>
          <a:p>
            <a:r>
              <a:rPr lang="en-US"/>
              <a:t>Promote your conversation</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696061"/>
            <a:ext cx="10536522" cy="4966891"/>
          </a:xfrm>
        </p:spPr>
        <p:txBody>
          <a:bodyPr>
            <a:noAutofit/>
          </a:bodyPr>
          <a:lstStyle/>
          <a:p>
            <a:pPr>
              <a:lnSpc>
                <a:spcPct val="120000"/>
              </a:lnSpc>
              <a:spcAft>
                <a:spcPts val="600"/>
              </a:spcAft>
            </a:pPr>
            <a:r>
              <a:rPr lang="en-AU" sz="1400"/>
              <a:t>If you are part of an organisation, service provider or group that sends out a regular communication such as newsletters, email updates or social media posts you might want to include some information on your ‘Shape your City’ Conversation. We’ve provided some text below you might want to use:</a:t>
            </a:r>
          </a:p>
          <a:p>
            <a:pPr>
              <a:lnSpc>
                <a:spcPct val="120000"/>
              </a:lnSpc>
              <a:spcAft>
                <a:spcPts val="600"/>
              </a:spcAft>
            </a:pPr>
            <a:r>
              <a:rPr lang="en-AU" sz="1600" b="1">
                <a:solidFill>
                  <a:schemeClr val="accent3"/>
                </a:solidFill>
                <a:latin typeface="Gotham Black" panose="02000603030000020004" pitchFamily="2" charset="77"/>
                <a:ea typeface="+mj-ea"/>
                <a:cs typeface="+mj-cs"/>
              </a:rPr>
              <a:t>Help shape your City</a:t>
            </a:r>
          </a:p>
          <a:p>
            <a:pPr lvl="1">
              <a:lnSpc>
                <a:spcPct val="120000"/>
              </a:lnSpc>
              <a:spcAft>
                <a:spcPts val="600"/>
              </a:spcAft>
            </a:pPr>
            <a:r>
              <a:rPr lang="en-AU" sz="1400" i="1"/>
              <a:t>The City of Casey is inviting all community members to help develop a 10-year vision for our City and provide a voice and suggestions on the plans that impact future services and infrastructure for where we work, live and play. Whether it’s parks and playgrounds, the arts, community services, local roads or major infrastructure – it's our chance to help shape Casey’s future.</a:t>
            </a:r>
          </a:p>
          <a:p>
            <a:pPr lvl="1">
              <a:lnSpc>
                <a:spcPct val="120000"/>
              </a:lnSpc>
              <a:spcAft>
                <a:spcPts val="600"/>
              </a:spcAft>
            </a:pPr>
            <a:r>
              <a:rPr lang="en-AU" sz="1400" i="1"/>
              <a:t>There are lots of ways to make your voice matter including our upcoming ‘Shape your City’ Conversation on [insert date]. If you can’t make it, you can respond individually online through Casey Conversations (the City of Casey’s collaboration space) or by participating in one of the Online Dialogue sessions or other Shape your City activities.</a:t>
            </a:r>
          </a:p>
          <a:p>
            <a:pPr>
              <a:lnSpc>
                <a:spcPct val="100000"/>
              </a:lnSpc>
              <a:spcAft>
                <a:spcPts val="1200"/>
              </a:spcAft>
            </a:pPr>
            <a:endParaRPr lang="en-US" sz="1400"/>
          </a:p>
        </p:txBody>
      </p:sp>
    </p:spTree>
    <p:extLst>
      <p:ext uri="{BB962C8B-B14F-4D97-AF65-F5344CB8AC3E}">
        <p14:creationId xmlns:p14="http://schemas.microsoft.com/office/powerpoint/2010/main" val="97248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201893" cy="1148053"/>
          </a:xfrm>
        </p:spPr>
        <p:txBody>
          <a:bodyPr>
            <a:noAutofit/>
          </a:bodyPr>
          <a:lstStyle/>
          <a:p>
            <a:r>
              <a:rPr lang="pa-IN"/>
              <a:t>ਆਪਣੀ ਗੱਲਬਾਤ ਦਾ ਪ੍ਰਚਾਰ ਕਰੋ</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696061"/>
            <a:ext cx="10536522" cy="4966891"/>
          </a:xfrm>
        </p:spPr>
        <p:txBody>
          <a:bodyPr>
            <a:noAutofit/>
          </a:bodyPr>
          <a:lstStyle/>
          <a:p>
            <a:pPr>
              <a:lnSpc>
                <a:spcPct val="120000"/>
              </a:lnSpc>
              <a:spcAft>
                <a:spcPts val="600"/>
              </a:spcAft>
            </a:pPr>
            <a:r>
              <a:rPr lang="pa-IN" sz="1400"/>
              <a:t>ਜੇ ਤੁਸੀਂ ਕਿਸੇ ਸੰਗਠਨ, ਸੇਵਾ ਪ੍ਰਦਾਤਾ ਜਾਂ ਸਮੂਹ ਦਾ ਹਿੱਸਾ ਹੋ ਜੋ ਨਿਯਮਿਤ ਸੰਚਾਰ ਭੇਜਦੇ ਹਨ ਜਿਵੇਂ ਕਿ ਨਿਊਜ਼ਲੈਟਰ, ਈਮੇਲ ਅਪਡੇਟਾਂ ਜਾਂ ਸੋਸ਼ਲ ਮੀਡੀਆ ਪੋਸਟਾਂ, ਤੁਸੀਂ ਆਪਣੀ 'ਆਪਣੇ ਸ਼ਹਿਰ ਨੂੰ ਆਕਾਰ ਦਿਓ' ਗੱਲਬਾਤ 'ਤੇ ਕੁਝ ਜਾਣਕਾਰੀ ਸ਼ਾਮਲ ਕਰਨੀ ਚਾਹ ਸਕਦੇ ਹੋ। ਅਸੀਂ ਹੇਠਾਂ ਕੁਝ ਟੈਕਸਟ ਪ੍ਰਦਾਨ ਕੀਤਾ ਹੈ ਜੋ ਤੁਸੀਂ ਵਰਤਣਾ ਚਾਹੋਂਗੇ:</a:t>
            </a:r>
          </a:p>
          <a:p>
            <a:pPr>
              <a:lnSpc>
                <a:spcPct val="120000"/>
              </a:lnSpc>
              <a:spcAft>
                <a:spcPts val="600"/>
              </a:spcAft>
            </a:pPr>
            <a:r>
              <a:rPr lang="pa-IN" sz="1600" b="1">
                <a:solidFill>
                  <a:schemeClr val="accent3"/>
                </a:solidFill>
                <a:latin typeface="Gotham Black" panose="02000603030000020004" pitchFamily="2" charset="77"/>
                <a:ea typeface="+mj-ea"/>
                <a:cs typeface="+mj-cs"/>
              </a:rPr>
              <a:t>ਆਪਣੇ ਸ਼ਹਿਰ ਨੂੰ ਆਕਾਰ ਦੇਣ ਵਿੱਚ ਸਹਾਇਤਾ ਕਰੋ</a:t>
            </a:r>
          </a:p>
          <a:p>
            <a:pPr lvl="1">
              <a:lnSpc>
                <a:spcPct val="120000"/>
              </a:lnSpc>
              <a:spcAft>
                <a:spcPts val="600"/>
              </a:spcAft>
            </a:pPr>
            <a:r>
              <a:rPr lang="pa-IN" sz="1400" i="1"/>
              <a:t>ਕੇਸੀ ਦੇ ਸ਼ਹਿਰ ਸਮੂਹ ਕਮਿਊਨਿਟੀ ਮੈਂਬਰਾਂ ਨੂੰ ਸਾਡੇ ਸ਼ਹਿਰ ਲਈ 10-ਸਾਲਾ ਦ੍ਰਿਸ਼ਟੀਕੋਣ ਵਿਕਸਿਤ ਕਰਨ ਵਿੱਚ ਸਹਾਇਤਾ ਅਤੇ ਜਿਥੇ ਅਸੀਂ ਕੰਮ ਕਰਦੇ, ਰਹਿੰਦੇ ਅਤੇ ਖੇਡਦੇ ਹਾਂ ਲਈ ਭਵਿੱਖ ਦੀਆਂ ਸੇਵਾਵਾਂ ਅਤੇ ਬੁਨਿਆਦੀ ਢਾਂਚੇ ਨੂੰ ਪ੍ਰਭਾਵਤ ਕਰਨ ਵਾਲੀਆਂ ਯੋਜਨਾਵਾਂ 'ਤੇ ਇੱਕ ਆਵਾਜ਼ ਅਤੇ ਸੁਝਾਅ ਪ੍ਰਦਾਨ ਕਰਨ ਦਾ ਸੱਦਾ ਦੇ ਰਿਹਾ ਹੈ। ਚਾਹੇ ਇਹ ਪਾਰਕ ਅਤੇ ਖੇਡ ਦੇ ਮੈਦਾਨ ਹੋਣ, ਆਰਟਸ, ਕਮਿਊਨਿਟੀ ਸੇਵਾਵਾਂ, ਸਥਾਨਕ ਸੜਕਾਂ ਜਾਂ ਮੁੱਖ ਢਾਂਚਾ - ਇਹ ਸਾਡੇ ਲਈ ਕੇਸੀ ਦੇ ਭਵਿੱਖ ਨੂੰ ਰੂਪ ਦੇਣ ਵਿੱਚ ਸਹਾਇਤਾ ਕਰਨ ਦਾ ਮੌਕਾ ਹੈ।</a:t>
            </a:r>
          </a:p>
          <a:p>
            <a:pPr lvl="1">
              <a:lnSpc>
                <a:spcPct val="120000"/>
              </a:lnSpc>
              <a:spcAft>
                <a:spcPts val="600"/>
              </a:spcAft>
            </a:pPr>
            <a:r>
              <a:rPr lang="pa-IN" sz="1400" i="1"/>
              <a:t>ਤੁਹਾਡੀ ਆਵਾਜ਼ ਨੂੰ ਮਾਇਨੇ ਰਖਾਉਣ ਦੇ ਬਹੁਤ ਸਾਰੇ ਤਰੀਕੇ ਹਨ ਜਿਨ੍ਹਾਂ ਵਿੱਚ [ਮਿਤੀ ਦਰਜ ਕਰੋ] ਨੂੰ ਆਉਣ ਵਾਲੀ ਸਾਡੀ 'ਆਪਣੇ ਸ਼ਹਿਰ ਨੂੰ ਰੂਪ ਦਿਓ' ਗੱਲਬਾਤ ਸ਼ਾਮਲ ਹੈ। ਜੇ ਤੁਸੀਂ ਇਸ ਵਿੱਚ ਨਹੀਂ ਪਹੁੰਚ ਸਕਦੇ, ਤਾਂ ਤੁਸੀਂ ਕੇਸੀ ਕਨਵਰਸੇਸ਼ਨਜ਼ (ਕੇਸੀ ਸ਼ਹਿਰ ਦੇ ਆਨਲਾਈਨ ਸਹਿਯੋਗ ਸਪੇਸ) ਜਾਂ ਇਕ ਆਨਲਾਈਨ ਡਾਇਲਾਗ ਸੈਸ਼ਨ ਵਿਚ ਹਿੱਸਾ ਲੈ ਕੇ ਜਾਂ ਹੋਰ ਆਪਣੇ ਸ਼ਹਿਰ ਨੂੰ ਰੂਪ ਦਿਓ ਗਤੀਵਿਧੀਆਂ ਵਿੱਚ ਹਿੱਸਾ ਲੈ ਕੇ ਵਿਅਕਤੀਗਤ ਤੌਰ ਤੇ ਆਨਲਾਈਨ ਜਵਾਬ ਦੇ ਸਕਦੇ ਹੋ।</a:t>
            </a:r>
          </a:p>
          <a:p>
            <a:pPr>
              <a:lnSpc>
                <a:spcPct val="100000"/>
              </a:lnSpc>
              <a:spcAft>
                <a:spcPts val="1200"/>
              </a:spcAft>
            </a:pPr>
            <a:endParaRPr lang="en-US" sz="1400" dirty="0"/>
          </a:p>
        </p:txBody>
      </p:sp>
    </p:spTree>
    <p:extLst>
      <p:ext uri="{BB962C8B-B14F-4D97-AF65-F5344CB8AC3E}">
        <p14:creationId xmlns:p14="http://schemas.microsoft.com/office/powerpoint/2010/main" val="448508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en-AU"/>
              <a:t>Host your conversation</a:t>
            </a:r>
            <a:endParaRPr lang="en-US"/>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682224"/>
          </a:xfrm>
        </p:spPr>
        <p:txBody>
          <a:bodyPr>
            <a:noAutofit/>
          </a:bodyPr>
          <a:lstStyle/>
          <a:p>
            <a:pPr>
              <a:lnSpc>
                <a:spcPct val="100000"/>
              </a:lnSpc>
              <a:spcAft>
                <a:spcPts val="1200"/>
              </a:spcAft>
            </a:pPr>
            <a:r>
              <a:rPr lang="en-AU" sz="1400"/>
              <a:t>The final step is to host your conversation. You can do this over the phone with friends, in your home with your family, at work, via online platforms such as Zoom/Teams/FaceTime or over the fence with your neighbours (at an appropriate distance of course!).</a:t>
            </a:r>
          </a:p>
          <a:p>
            <a:pPr>
              <a:lnSpc>
                <a:spcPct val="100000"/>
              </a:lnSpc>
              <a:spcAft>
                <a:spcPts val="1200"/>
              </a:spcAft>
            </a:pPr>
            <a:r>
              <a:rPr lang="en-AU" sz="1400"/>
              <a:t>To guide you through this we have provided three questions which consider Casey generally (i.e. the whole community/Council area) and some key themes to discuss in your conversation. At a minimum we encourage you to cover all the general questions, but you might be much more interested in some and that’s ok too.  </a:t>
            </a:r>
          </a:p>
          <a:p>
            <a:pPr>
              <a:lnSpc>
                <a:spcPct val="100000"/>
              </a:lnSpc>
              <a:spcAft>
                <a:spcPts val="1200"/>
              </a:spcAft>
            </a:pPr>
            <a:r>
              <a:rPr lang="en-AU" sz="1400"/>
              <a:t>The themed questions give you an opportunity to concentrate on an area or areas of most interest. You can cover all, some, one or none of the themed questions in your conversation.  </a:t>
            </a:r>
          </a:p>
          <a:p>
            <a:pPr>
              <a:lnSpc>
                <a:spcPct val="100000"/>
              </a:lnSpc>
              <a:spcAft>
                <a:spcPts val="1200"/>
              </a:spcAft>
            </a:pPr>
            <a:r>
              <a:rPr lang="en-AU" sz="1400"/>
              <a:t>You should be able to complete the discussion in about 45 minutes if you are powering through, or take longer if you are really passionate about something! </a:t>
            </a:r>
          </a:p>
          <a:p>
            <a:pPr>
              <a:lnSpc>
                <a:spcPct val="100000"/>
              </a:lnSpc>
              <a:spcAft>
                <a:spcPts val="1200"/>
              </a:spcAft>
            </a:pPr>
            <a:endParaRPr lang="en-AU" sz="1400"/>
          </a:p>
        </p:txBody>
      </p:sp>
    </p:spTree>
    <p:extLst>
      <p:ext uri="{BB962C8B-B14F-4D97-AF65-F5344CB8AC3E}">
        <p14:creationId xmlns:p14="http://schemas.microsoft.com/office/powerpoint/2010/main" val="3742861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a:xfrm>
            <a:off x="969690" y="548008"/>
            <a:ext cx="10515600" cy="1148053"/>
          </a:xfrm>
        </p:spPr>
        <p:txBody>
          <a:bodyPr/>
          <a:lstStyle/>
          <a:p>
            <a:r>
              <a:rPr lang="pa-IN"/>
              <a:t>ਆਪਣੀ ਗੱਲਬਾਤ ਦੀ ਮੇਜ਼ਬਾਨੀ ਕਰੋ</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682224"/>
          </a:xfrm>
        </p:spPr>
        <p:txBody>
          <a:bodyPr>
            <a:noAutofit/>
          </a:bodyPr>
          <a:lstStyle/>
          <a:p>
            <a:pPr>
              <a:lnSpc>
                <a:spcPct val="100000"/>
              </a:lnSpc>
              <a:spcAft>
                <a:spcPts val="1200"/>
              </a:spcAft>
            </a:pPr>
            <a:r>
              <a:rPr lang="pa-IN" sz="1400"/>
              <a:t>ਆਖਰੀ ਕਦਮ ਆਪਣੀ ਗੱਲਬਾਤ ਦੀ ਮੇਜ਼ਬਾਨੀ ਕਰਨਾ ਹੈ। ਤੁਸੀਂ ਦੋਸਤਾਂ ਨਾਲ ਫੋਨ 'ਤੇ, ਆਪਣੇ ਘਰ ਵਿੱਚ, ਆਪਣੇ ਪਰਿਵਾਰ ਨਾਲ, ਕੰਮ ਤੇ, ਆਨਲਾਈਨ ਪਲੇਟਫਾਰਮਾਂ ਜਿਵੇਂ ਕਿ ਜ਼ੂਮ/ਟੀਮਜ਼/ਫੇਸਟਾਈਮ ਰਾਹੀਂ ਜਾਂ ਆਪਣੇ ਗੁਆਂਢੀਆਂ ਨਾਲ ਵਾੜ ਉੱਤੋਂ (ਉਚਿਤ ਦੂਰੀ 'ਤੇ!), ਇਹ ਕਰ ਸਕਦੇ ਹੋ।</a:t>
            </a:r>
          </a:p>
          <a:p>
            <a:pPr>
              <a:lnSpc>
                <a:spcPct val="100000"/>
              </a:lnSpc>
              <a:spcAft>
                <a:spcPts val="1200"/>
              </a:spcAft>
            </a:pPr>
            <a:r>
              <a:rPr lang="pa-IN" sz="1400"/>
              <a:t>ਇਸ ਵਿੱਚ ਤੁਹਾਡੀ ਅਗਵਾਈ ਕਰਨ ਲਈ ਅਸੀਂ ਤਿੰਨ ਪ੍ਰਸ਼ਨ ਜੋ ਕੇਸੀ ਨੂੰ ਜਨਰਲ ਤੌਰ 'ਤੇ ਦੇਖਦੇ ਹਨ (ਅਰਥਾਤ ਸਮੁੱਚਾ ਕਮਿਊਨਿਟੀ/ਕੌਂਸਲ ਖੇਤਰ) ਅਤੇ ਤੁਹਾਡੀ ਗੱਲਬਾਤ ਵਿਚ ਵਿਚਾਰ ਕਰਨ ਲਈ ਕੁਝ ਮੁੱਖ ਥੀਮ ਪ੍ਰਦਾਨ ਕੀਤੇ ਹਨ। ਅਸੀਂ ਤੁਹਾਨੂੰ ਘੱਟੋ-ਘੱਟ ਸਾਰੇ ਜਨਰਲ ਪ੍ਰਸ਼ਨਾਂ ਨੂੰ ਕਵਰ ਕਰਨ ਲਈ ਉਤਸ਼ਾਹਿਤ ਕਰਦੇ ਹਾਂ, ਪਰ ਤੁਹਾਡੀ ਕੁਝ ਸਵਾਲਾਂ ਵਿੱਚ ਵਧੇਰੇ ਦਿਲਚਸਪੀ ਹੋ ਸਕਦੀ ਹੈ ਅਤੇ ਉਹ ਵੀ ਠੀਕ ਹੈ।  </a:t>
            </a:r>
          </a:p>
          <a:p>
            <a:pPr>
              <a:lnSpc>
                <a:spcPct val="100000"/>
              </a:lnSpc>
              <a:spcAft>
                <a:spcPts val="1200"/>
              </a:spcAft>
            </a:pPr>
            <a:r>
              <a:rPr lang="pa-IN" sz="1400"/>
              <a:t>ਥੀਮਡ ਪ੍ਰਸ਼ਨ ਤੁਹਾਨੂੰ ਜ਼ਿਆਦਾ ਦਿਲਚਸਪੀ ਵਾਲੇ ਖੇਤਰ ਜਾਂ ਖੇਤਰਾਂ 'ਤੇ ਧਿਆਨ ਕੇਂਦ੍ਰਤ ਕਰਨ ਦਾ ਮੌਕਾ ਦਿੰਦੇ ਹਨ। ਤੁਸੀਂ ਆਪਣੀ ਗੱਲਬਾਤ ਵਿੱਚ ਸਾਰੇ, ਕੁਝ, ਇੱਕ ਜਾਂ ਸਿਫ਼ਰ ਥੀਮਡ ਪ੍ਰਸ਼ਨਾਂ ਨੂੰ ਕਵਰ ਕਰ ਸਕਦੇ ਹੋ।  </a:t>
            </a:r>
          </a:p>
          <a:p>
            <a:pPr>
              <a:lnSpc>
                <a:spcPct val="100000"/>
              </a:lnSpc>
              <a:spcAft>
                <a:spcPts val="1200"/>
              </a:spcAft>
            </a:pPr>
            <a:r>
              <a:rPr lang="pa-IN" sz="1400"/>
              <a:t>ਜੇ ਤੁਸੀਂ ਜ਼ੋਰ ਲਾਵੋਂ ਤਾਂ ਤੁਸੀਂ ਲੱਗਭਗ 45 ਮਿੰਟਾਂ ਵਿੱਚ ਵਿਚਾਰ-ਵਟਾਂਦਰੇ ਨੂੰ ਪੂਰਾ ਕਰਨ ਦੇ ਯੋਗ ਹੋਵੋਂਗੇ, ਜਾਂ ਜੇ ਤੁਸੀਂ ਕਿਸੇ ਚੀਜ਼ ਬਾਰੇ ਸੱਚਮੁੱਚ ਉਤਸ਼ਾਹੀ ਹੋ ਤਾਂ ਜ਼ਿਆਦਾ ਸਮਾਂ ਲੱਗ ਸਕਦਾ ਹੈ! </a:t>
            </a:r>
          </a:p>
          <a:p>
            <a:pPr>
              <a:lnSpc>
                <a:spcPct val="100000"/>
              </a:lnSpc>
              <a:spcAft>
                <a:spcPts val="1200"/>
              </a:spcAft>
            </a:pPr>
            <a:endParaRPr lang="en-AU" sz="1400"/>
          </a:p>
        </p:txBody>
      </p:sp>
    </p:spTree>
    <p:extLst>
      <p:ext uri="{BB962C8B-B14F-4D97-AF65-F5344CB8AC3E}">
        <p14:creationId xmlns:p14="http://schemas.microsoft.com/office/powerpoint/2010/main" val="369339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en-US">
                <a:solidFill>
                  <a:schemeClr val="accent3"/>
                </a:solidFill>
              </a:rPr>
              <a:t>Now onto the questions…</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p:txBody>
          <a:bodyPr>
            <a:noAutofit/>
          </a:bodyPr>
          <a:lstStyle/>
          <a:p>
            <a:pPr>
              <a:lnSpc>
                <a:spcPct val="100000"/>
              </a:lnSpc>
              <a:spcAft>
                <a:spcPts val="1200"/>
              </a:spcAft>
            </a:pPr>
            <a:r>
              <a:rPr lang="en-AU" sz="1600" b="1">
                <a:solidFill>
                  <a:schemeClr val="accent3"/>
                </a:solidFill>
                <a:latin typeface="Gotham Black" panose="02000603030000020004" pitchFamily="2" charset="77"/>
                <a:ea typeface="+mj-ea"/>
                <a:cs typeface="+mj-cs"/>
              </a:rPr>
              <a:t>ABOUT CASEY GENERALLY</a:t>
            </a:r>
          </a:p>
          <a:p>
            <a:pPr>
              <a:lnSpc>
                <a:spcPct val="120000"/>
              </a:lnSpc>
              <a:spcBef>
                <a:spcPts val="400"/>
              </a:spcBef>
              <a:spcAft>
                <a:spcPts val="600"/>
              </a:spcAft>
            </a:pPr>
            <a:r>
              <a:rPr lang="en-AU" sz="1400"/>
              <a:t>Try your best to discuss all of the general questions. As a guide spend at least five minutes discussing each one before you decide on your final responses to the question. If you can’t cover them all that’s ok too - but it would be really great to have your responses to all of them. Any feedback is valued. </a:t>
            </a:r>
          </a:p>
          <a:p>
            <a:pPr>
              <a:lnSpc>
                <a:spcPct val="120000"/>
              </a:lnSpc>
              <a:spcBef>
                <a:spcPts val="400"/>
              </a:spcBef>
              <a:spcAft>
                <a:spcPts val="600"/>
              </a:spcAft>
            </a:pPr>
            <a:endParaRPr lang="en-AU" sz="1400" i="1"/>
          </a:p>
          <a:p>
            <a:pPr marL="342900" indent="-342900">
              <a:lnSpc>
                <a:spcPct val="120000"/>
              </a:lnSpc>
              <a:spcBef>
                <a:spcPts val="400"/>
              </a:spcBef>
              <a:spcAft>
                <a:spcPts val="600"/>
              </a:spcAft>
              <a:buFont typeface="+mj-lt"/>
              <a:buAutoNum type="arabicPeriod"/>
            </a:pPr>
            <a:r>
              <a:rPr lang="en-AU" sz="1400"/>
              <a:t>Thinking ahead ten years, to 2030, what is one sentence that you would like to be able to use to describe the place you live and why is that important to you? </a:t>
            </a:r>
          </a:p>
          <a:p>
            <a:pPr marL="342900" indent="-342900">
              <a:lnSpc>
                <a:spcPct val="120000"/>
              </a:lnSpc>
              <a:spcBef>
                <a:spcPts val="400"/>
              </a:spcBef>
              <a:spcAft>
                <a:spcPts val="600"/>
              </a:spcAft>
              <a:buFont typeface="+mj-lt"/>
              <a:buAutoNum type="arabicPeriod"/>
            </a:pPr>
            <a:r>
              <a:rPr lang="en-AU" sz="1400"/>
              <a:t>What are some things that make you feel less connected to the place you live or that you think are not working and what can Casey do to solve that challenge? </a:t>
            </a:r>
          </a:p>
          <a:p>
            <a:pPr marL="342900" indent="-342900">
              <a:lnSpc>
                <a:spcPct val="120000"/>
              </a:lnSpc>
              <a:spcBef>
                <a:spcPts val="400"/>
              </a:spcBef>
              <a:spcAft>
                <a:spcPts val="600"/>
              </a:spcAft>
              <a:buFont typeface="+mj-lt"/>
              <a:buAutoNum type="arabicPeriod"/>
            </a:pPr>
            <a:r>
              <a:rPr lang="en-AU" sz="1400"/>
              <a:t>What would give you more confidence in Council as your local governing body? </a:t>
            </a:r>
            <a:endParaRPr lang="en-US" sz="1400"/>
          </a:p>
        </p:txBody>
      </p:sp>
    </p:spTree>
    <p:extLst>
      <p:ext uri="{BB962C8B-B14F-4D97-AF65-F5344CB8AC3E}">
        <p14:creationId xmlns:p14="http://schemas.microsoft.com/office/powerpoint/2010/main" val="1032929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a:xfrm>
            <a:off x="969690" y="548008"/>
            <a:ext cx="10515600" cy="1148053"/>
          </a:xfrm>
        </p:spPr>
        <p:txBody>
          <a:bodyPr/>
          <a:lstStyle/>
          <a:p>
            <a:r>
              <a:rPr lang="pa-IN">
                <a:solidFill>
                  <a:schemeClr val="accent3"/>
                </a:solidFill>
              </a:rPr>
              <a:t>ਹੁਣ ਪ੍ਰਸ਼ਨਾਂ 'ਤੇ…</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450422"/>
          </a:xfrm>
        </p:spPr>
        <p:txBody>
          <a:bodyPr>
            <a:noAutofit/>
          </a:bodyPr>
          <a:lstStyle/>
          <a:p>
            <a:pPr>
              <a:lnSpc>
                <a:spcPct val="100000"/>
              </a:lnSpc>
              <a:spcAft>
                <a:spcPts val="1200"/>
              </a:spcAft>
            </a:pPr>
            <a:r>
              <a:rPr lang="pa-IN" sz="1600" b="1">
                <a:solidFill>
                  <a:schemeClr val="accent3"/>
                </a:solidFill>
                <a:latin typeface="Gotham Black" panose="02000603030000020004" pitchFamily="2" charset="77"/>
                <a:ea typeface="+mj-ea"/>
                <a:cs typeface="+mj-cs"/>
              </a:rPr>
              <a:t>ਆਮ ਤੌਰ ਤੇ ਕੇਸੀ ਬਾਰੇ</a:t>
            </a:r>
          </a:p>
          <a:p>
            <a:pPr>
              <a:lnSpc>
                <a:spcPct val="120000"/>
              </a:lnSpc>
              <a:spcBef>
                <a:spcPts val="400"/>
              </a:spcBef>
              <a:spcAft>
                <a:spcPts val="600"/>
              </a:spcAft>
            </a:pPr>
            <a:r>
              <a:rPr lang="pa-IN" sz="1400"/>
              <a:t>ਸਾਰੇ ਜਨਰਲ ਪ੍ਰਸ਼ਨਾਂ 'ਤੇ ਵਿਚਾਰ ਕਰਨ ਦੀ ਪੂਰੀ ਕੋਸ਼ਿਸ਼ ਕਰੋ। ਇੱਕ ਗਾਈਡ ਦੇ ਤੌਰ 'ਤੇ, ਪ੍ਰਸ਼ਨ ਦੇ ਆਪਣੇ ਅੰਤਮ ਜਵਾਬਾਂ ਬਾਰੇ ਫੈਸਲਾ ਲੈਣ ਤੋਂ ਪਹਿਲਾਂ ਹਰ ਇੱਕ ਬਾਰੇ ਘੱਟੋ ਘੱਟ ਪੰਜ ਮਿੰਟ ਵਿਚਾਰ ਕਰੋ। ਜੇ ਤੁਸੀਂ ਇਨ੍ਹਾਂ ਸਾਰਿਆਂ ਨੂੰ ਕਵਰ ਨਹੀਂ ਸਕਦੇ, ਤਾਂ ਉਹ ਵੀ ਠੀਕ ਹੈ - ਪਰ ਇਨ੍ਹਾਂ ਸਾਰਿਆਂ ਪ੍ਰਤੀ ਤੁਹਾਡੇ ਜਵਾਬ ਪ੍ਰਾਪਤ ਦੇਣਾ ਬਹੁਤ ਸ਼ਾਨਦਾਰ ਹੋਵੇਗਾ। ਕੋਈ ਵੀ ਫੀਡਬੈਕ ਕੀਮਤੀ ਹੈ। </a:t>
            </a:r>
          </a:p>
          <a:p>
            <a:pPr>
              <a:lnSpc>
                <a:spcPct val="120000"/>
              </a:lnSpc>
              <a:spcBef>
                <a:spcPts val="400"/>
              </a:spcBef>
              <a:spcAft>
                <a:spcPts val="600"/>
              </a:spcAft>
            </a:pPr>
            <a:endParaRPr lang="en-AU" sz="1400" i="1"/>
          </a:p>
          <a:p>
            <a:pPr marL="342900" indent="-342900">
              <a:lnSpc>
                <a:spcPct val="120000"/>
              </a:lnSpc>
              <a:spcBef>
                <a:spcPts val="400"/>
              </a:spcBef>
              <a:spcAft>
                <a:spcPts val="600"/>
              </a:spcAft>
              <a:buFont typeface="+mj-lt"/>
              <a:buAutoNum type="arabicPeriod"/>
            </a:pPr>
            <a:r>
              <a:rPr lang="pa-IN" sz="1400"/>
              <a:t>ਦਸ ਸਾਲ ਅੱਗੇ 2030 ਬਾਰੇ ਸੋਚਦੇ ਹੋਏ, ਅਜਿਹਾ ਇੱਕ ਵਾਕ ਕੀ ਹੈ ਜੋ ਤੁਸੀਂ ਜਿਸ ਜਗ੍ਹਾ ਵਿੱਚ ਰਹਿੰਦੇ ਹੋ ਉਸਦੀ ਵਿਆਖਿਆ ਕਰਨ ਲਈ ਵਰਤਣਾ ਚਾਹੋਂਗੇ ਅਤੇ ਇਹ ਤੁਹਾਡੇ ਲਈ ਮਹੱਤਵਪੂਰਨ ਕਿਉਂ ਹੈ? </a:t>
            </a:r>
          </a:p>
          <a:p>
            <a:pPr marL="342900" indent="-342900">
              <a:lnSpc>
                <a:spcPct val="120000"/>
              </a:lnSpc>
              <a:spcBef>
                <a:spcPts val="400"/>
              </a:spcBef>
              <a:spcAft>
                <a:spcPts val="600"/>
              </a:spcAft>
              <a:buFont typeface="+mj-lt"/>
              <a:buAutoNum type="arabicPeriod"/>
            </a:pPr>
            <a:r>
              <a:rPr lang="pa-IN" sz="1400"/>
              <a:t>ਅਜਿਹੀਆਂ ਕਿਹੜੀਆਂ ਚੀਜ਼ਾਂ ਹਨ ਜੋ ਤੁਹਾਨੂੰ ਉਸ ਜਗ੍ਹਾ ਨਾਲ ਘੱਟ ਜੁੜਿਆ ਮਹਿਸੂਸ ਕਰਾਉਂਦੀਆਂ ਹਨ ਜਿੱਥੇ ਤੁਸੀਂ ਰਹਿੰਦੇ ਹੋ ਜਾਂ ਤੁਸੀਂ ਸੋਚਦੇ ਹੋ ਕਿ ਕੰਮ ਨਹੀਂ ਕਰ ਰਹੀਆਂ ਹਨ ਅਤੇ ਕੇਸੀ ਉਸ ਚੁਣੌਤੀ ਨੂੰ ਸੁਲਝਾਉਣ ਲਈ ਕੀ ਕਰ ਸਕਦੀ ਹੈ? </a:t>
            </a:r>
          </a:p>
          <a:p>
            <a:pPr marL="342900" indent="-342900">
              <a:lnSpc>
                <a:spcPct val="120000"/>
              </a:lnSpc>
              <a:spcBef>
                <a:spcPts val="400"/>
              </a:spcBef>
              <a:spcAft>
                <a:spcPts val="600"/>
              </a:spcAft>
              <a:buFont typeface="+mj-lt"/>
              <a:buAutoNum type="arabicPeriod"/>
            </a:pPr>
            <a:r>
              <a:rPr lang="pa-IN" sz="1400"/>
              <a:t>ਕਿਹੜੀ ਚੀਜ਼ ਤੁਹਾਡੀ ਸਥਾਨਕ ਗਵਰਨਿੰਗ ਬਾਡੀ ਵਜੋਂ ਕੌਂਸਲ ਵਿੱਚ ਤੁਹਾਡਾ ਵਿਸ਼ਵਾਸ ਵਧਾਵੇਗੀ? </a:t>
            </a:r>
          </a:p>
        </p:txBody>
      </p:sp>
    </p:spTree>
    <p:extLst>
      <p:ext uri="{BB962C8B-B14F-4D97-AF65-F5344CB8AC3E}">
        <p14:creationId xmlns:p14="http://schemas.microsoft.com/office/powerpoint/2010/main" val="901646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9C865-A799-4DCA-9034-DE168F96CE09}"/>
              </a:ext>
            </a:extLst>
          </p:cNvPr>
          <p:cNvSpPr>
            <a:spLocks noGrp="1"/>
          </p:cNvSpPr>
          <p:nvPr>
            <p:ph type="title"/>
          </p:nvPr>
        </p:nvSpPr>
        <p:spPr/>
        <p:txBody>
          <a:bodyPr/>
          <a:lstStyle/>
          <a:p>
            <a:r>
              <a:rPr lang="en-US" dirty="0">
                <a:latin typeface="Gotham Black"/>
              </a:rPr>
              <a:t>Things to consider</a:t>
            </a:r>
            <a:endParaRPr lang="en-US" dirty="0"/>
          </a:p>
        </p:txBody>
      </p:sp>
      <p:sp>
        <p:nvSpPr>
          <p:cNvPr id="3" name="Text Placeholder 2">
            <a:extLst>
              <a:ext uri="{FF2B5EF4-FFF2-40B4-BE49-F238E27FC236}">
                <a16:creationId xmlns:a16="http://schemas.microsoft.com/office/drawing/2014/main" id="{8C1BA4EE-1827-4580-A229-571B7ED97DAD}"/>
              </a:ext>
            </a:extLst>
          </p:cNvPr>
          <p:cNvSpPr>
            <a:spLocks noGrp="1"/>
          </p:cNvSpPr>
          <p:nvPr>
            <p:ph type="body" sz="half" idx="2"/>
          </p:nvPr>
        </p:nvSpPr>
        <p:spPr>
          <a:xfrm>
            <a:off x="974526" y="1536054"/>
            <a:ext cx="4574936" cy="3450422"/>
          </a:xfrm>
        </p:spPr>
        <p:txBody>
          <a:bodyPr vert="horz" lIns="91440" tIns="45720" rIns="91440" bIns="45720" rtlCol="0" anchor="t">
            <a:normAutofit/>
          </a:bodyPr>
          <a:lstStyle/>
          <a:p>
            <a:r>
              <a:rPr lang="en-AU" sz="1400" b="1" dirty="0">
                <a:latin typeface="Times New Roman" pitchFamily="18" charset="0"/>
                <a:cs typeface="Times New Roman" pitchFamily="18" charset="0"/>
              </a:rPr>
              <a:t>Thinking ahead ten years, to 2030, what is one sentence that you would like to be able to use to describe the place you live and why is that important to you? </a:t>
            </a:r>
          </a:p>
          <a:p>
            <a:pPr marL="285750" indent="-285750">
              <a:lnSpc>
                <a:spcPct val="100000"/>
              </a:lnSpc>
              <a:spcBef>
                <a:spcPts val="400"/>
              </a:spcBef>
              <a:buChar char="•"/>
            </a:pPr>
            <a:r>
              <a:rPr lang="en-AU" sz="1200" dirty="0">
                <a:latin typeface="Times New Roman" pitchFamily="18" charset="0"/>
                <a:cs typeface="Times New Roman" pitchFamily="18" charset="0"/>
              </a:rPr>
              <a:t>Casey's population will grow by about 100,000 over the next ten years, about a 20% increase, with the most rapid growth being at Clyde, Clyde North, Junction Village and Botanic Ridge</a:t>
            </a:r>
          </a:p>
          <a:p>
            <a:pPr marL="285750" indent="-285750">
              <a:lnSpc>
                <a:spcPct val="100000"/>
              </a:lnSpc>
              <a:spcBef>
                <a:spcPts val="400"/>
              </a:spcBef>
              <a:buChar char="•"/>
            </a:pPr>
            <a:r>
              <a:rPr lang="en-AU" sz="1200" dirty="0">
                <a:latin typeface="Times New Roman" pitchFamily="18" charset="0"/>
                <a:cs typeface="Times New Roman" pitchFamily="18" charset="0"/>
              </a:rPr>
              <a:t>The number of people aged 65 years and over years will increase by 50% for the same period, whereas the population of 0-10-year </a:t>
            </a:r>
            <a:r>
              <a:rPr lang="en-AU" sz="1200" dirty="0" err="1">
                <a:latin typeface="Times New Roman" pitchFamily="18" charset="0"/>
                <a:cs typeface="Times New Roman" pitchFamily="18" charset="0"/>
              </a:rPr>
              <a:t>olds</a:t>
            </a:r>
            <a:r>
              <a:rPr lang="en-AU" sz="1200" dirty="0">
                <a:latin typeface="Times New Roman" pitchFamily="18" charset="0"/>
                <a:cs typeface="Times New Roman" pitchFamily="18" charset="0"/>
              </a:rPr>
              <a:t> will increase by around 26%.</a:t>
            </a:r>
          </a:p>
          <a:p>
            <a:pPr marL="285750" indent="-285750">
              <a:lnSpc>
                <a:spcPct val="100000"/>
              </a:lnSpc>
              <a:spcBef>
                <a:spcPts val="400"/>
              </a:spcBef>
              <a:buChar char="•"/>
            </a:pPr>
            <a:r>
              <a:rPr lang="en-AU" sz="1200" dirty="0">
                <a:latin typeface="Times New Roman" pitchFamily="18" charset="0"/>
                <a:cs typeface="Times New Roman" pitchFamily="18" charset="0"/>
              </a:rPr>
              <a:t>38% of Casey population was born overseas; it's a highly multi-cultural city</a:t>
            </a:r>
          </a:p>
          <a:p>
            <a:pPr marL="285750" indent="-285750">
              <a:lnSpc>
                <a:spcPct val="100000"/>
              </a:lnSpc>
              <a:spcBef>
                <a:spcPts val="400"/>
              </a:spcBef>
              <a:buChar char="•"/>
            </a:pPr>
            <a:r>
              <a:rPr lang="en-AU" sz="1200" dirty="0">
                <a:latin typeface="Times New Roman" pitchFamily="18" charset="0"/>
                <a:cs typeface="Times New Roman" pitchFamily="18" charset="0"/>
              </a:rPr>
              <a:t>Average household size is declining, which means we need more 1-2 bed dwellings, which will help cater for our ageing population</a:t>
            </a:r>
          </a:p>
          <a:p>
            <a:pPr marL="285750" indent="-285750">
              <a:buChar char="•"/>
            </a:pPr>
            <a:endParaRPr lang="en-AU" sz="1200" dirty="0">
              <a:latin typeface="Times New Roman" pitchFamily="18" charset="0"/>
              <a:cs typeface="Times New Roman" pitchFamily="18" charset="0"/>
            </a:endParaRPr>
          </a:p>
          <a:p>
            <a:pPr marL="285750" indent="-285750">
              <a:buChar char="•"/>
            </a:pPr>
            <a:endParaRPr lang="en-AU" sz="1200" dirty="0">
              <a:latin typeface="Times New Roman" pitchFamily="18" charset="0"/>
              <a:cs typeface="Times New Roman" pitchFamily="18" charset="0"/>
            </a:endParaRPr>
          </a:p>
          <a:p>
            <a:pPr marL="285750" indent="-285750">
              <a:buChar char="•"/>
            </a:pPr>
            <a:endParaRPr lang="en-AU" sz="1200" dirty="0">
              <a:latin typeface="Times New Roman" pitchFamily="18" charset="0"/>
              <a:cs typeface="Times New Roman" pitchFamily="18" charset="0"/>
            </a:endParaRPr>
          </a:p>
          <a:p>
            <a:pPr marL="285750" indent="-285750">
              <a:buChar char="•"/>
            </a:pPr>
            <a:endParaRPr lang="en-AU" sz="1400" dirty="0">
              <a:latin typeface="Times New Roman" pitchFamily="18" charset="0"/>
              <a:cs typeface="Times New Roman" pitchFamily="18" charset="0"/>
            </a:endParaRPr>
          </a:p>
          <a:p>
            <a:pPr marL="285750" indent="-285750">
              <a:buChar char="•"/>
            </a:pPr>
            <a:endParaRPr lang="en-AU" sz="1400" dirty="0">
              <a:latin typeface="Times New Roman" pitchFamily="18" charset="0"/>
              <a:cs typeface="Times New Roman" pitchFamily="18" charset="0"/>
            </a:endParaRPr>
          </a:p>
          <a:p>
            <a:pPr marL="285750" indent="-285750">
              <a:buChar char="•"/>
            </a:pPr>
            <a:endParaRPr lang="en-AU" sz="1400" dirty="0">
              <a:latin typeface="Times New Roman" pitchFamily="18" charset="0"/>
              <a:cs typeface="Times New Roman" pitchFamily="18" charset="0"/>
            </a:endParaRPr>
          </a:p>
          <a:p>
            <a:pPr marL="285750" indent="-285750">
              <a:buChar char="•"/>
            </a:pPr>
            <a:endParaRPr lang="en-AU" sz="1400" dirty="0">
              <a:latin typeface="Times New Roman" pitchFamily="18" charset="0"/>
              <a:cs typeface="Times New Roman" pitchFamily="18" charset="0"/>
            </a:endParaRPr>
          </a:p>
        </p:txBody>
      </p:sp>
      <p:sp>
        <p:nvSpPr>
          <p:cNvPr id="4" name="TextBox 3">
            <a:extLst>
              <a:ext uri="{FF2B5EF4-FFF2-40B4-BE49-F238E27FC236}">
                <a16:creationId xmlns:a16="http://schemas.microsoft.com/office/drawing/2014/main" id="{20F1E695-3D5C-41A0-91EC-F0EB28FE8F99}"/>
              </a:ext>
            </a:extLst>
          </p:cNvPr>
          <p:cNvSpPr txBox="1"/>
          <p:nvPr/>
        </p:nvSpPr>
        <p:spPr>
          <a:xfrm>
            <a:off x="5904272" y="1517391"/>
            <a:ext cx="5889522" cy="44832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sz="1400" b="1" dirty="0">
                <a:latin typeface="Times New Roman" pitchFamily="18" charset="0"/>
                <a:cs typeface="Times New Roman" pitchFamily="18" charset="0"/>
              </a:rPr>
              <a:t>What are some things that make you feel less connected to the place you live or that you think are not working and what can Casey do to solve that challenge? </a:t>
            </a:r>
            <a:endParaRPr lang="en-AU" sz="1200" dirty="0">
              <a:latin typeface="Times New Roman" pitchFamily="18" charset="0"/>
              <a:cs typeface="Times New Roman" pitchFamily="18" charset="0"/>
            </a:endParaRPr>
          </a:p>
          <a:p>
            <a:pPr marL="285750" indent="-285750">
              <a:spcBef>
                <a:spcPts val="400"/>
              </a:spcBef>
              <a:buFont typeface="Arial" panose="020B0604020202020204" pitchFamily="34" charset="0"/>
              <a:buChar char="•"/>
            </a:pPr>
            <a:r>
              <a:rPr lang="en-AU" sz="1200" dirty="0">
                <a:latin typeface="Times New Roman" pitchFamily="18" charset="0"/>
                <a:cs typeface="Times New Roman" pitchFamily="18" charset="0"/>
              </a:rPr>
              <a:t>For new Casey residents it can take a while to settle in and feel part of the community</a:t>
            </a:r>
          </a:p>
          <a:p>
            <a:pPr marL="285750" indent="-285750">
              <a:spcBef>
                <a:spcPts val="400"/>
              </a:spcBef>
              <a:buFont typeface="Arial" panose="020B0604020202020204" pitchFamily="34" charset="0"/>
              <a:buChar char="•"/>
            </a:pPr>
            <a:r>
              <a:rPr lang="en-AU" sz="1200" dirty="0">
                <a:latin typeface="Times New Roman" pitchFamily="18" charset="0"/>
                <a:cs typeface="Times New Roman" pitchFamily="18" charset="0"/>
              </a:rPr>
              <a:t>Young parents, migrants and elderly have been identified as being at risk, and experience loneliness</a:t>
            </a:r>
          </a:p>
          <a:p>
            <a:pPr marL="285750" indent="-285750">
              <a:spcBef>
                <a:spcPts val="400"/>
              </a:spcBef>
              <a:buFont typeface="Arial" panose="020B0604020202020204" pitchFamily="34" charset="0"/>
              <a:buChar char="•"/>
            </a:pPr>
            <a:r>
              <a:rPr lang="en-AU" sz="1200" dirty="0">
                <a:latin typeface="Times New Roman" pitchFamily="18" charset="0"/>
                <a:cs typeface="Times New Roman" pitchFamily="18" charset="0"/>
              </a:rPr>
              <a:t>More culturally inclusive events and activities for young people and families has also been suggested in previous consultation </a:t>
            </a:r>
          </a:p>
          <a:p>
            <a:pPr marL="285750" indent="-285750">
              <a:buFont typeface="Arial"/>
              <a:buChar char="•"/>
            </a:pPr>
            <a:endParaRPr lang="en-AU" sz="1200" dirty="0">
              <a:latin typeface="Times New Roman" pitchFamily="18" charset="0"/>
              <a:cs typeface="Times New Roman" pitchFamily="18" charset="0"/>
            </a:endParaRPr>
          </a:p>
          <a:p>
            <a:r>
              <a:rPr lang="en-AU" sz="1400" b="1" dirty="0">
                <a:latin typeface="Times New Roman" pitchFamily="18" charset="0"/>
                <a:cs typeface="Times New Roman" pitchFamily="18" charset="0"/>
              </a:rPr>
              <a:t>What would give you more confidence in Council as your local governing body?</a:t>
            </a:r>
            <a:endParaRPr lang="en-US" sz="1400" b="1" dirty="0">
              <a:latin typeface="Times New Roman" pitchFamily="18" charset="0"/>
              <a:cs typeface="Times New Roman" pitchFamily="18" charset="0"/>
            </a:endParaRPr>
          </a:p>
          <a:p>
            <a:pPr marL="285750" indent="-285750">
              <a:spcBef>
                <a:spcPts val="400"/>
              </a:spcBef>
              <a:buFont typeface="Arial" panose="020B0604020202020204" pitchFamily="34" charset="0"/>
              <a:buChar char="•"/>
            </a:pPr>
            <a:r>
              <a:rPr lang="en-US" sz="1200" dirty="0">
                <a:latin typeface="Times New Roman" pitchFamily="18" charset="0"/>
                <a:cs typeface="Times New Roman" pitchFamily="18" charset="0"/>
              </a:rPr>
              <a:t>Recent research found that many Casey residents did not believe Council used resident feedback, or genuinely listened, when consulted, and felt there was a lack of information as to how Council had considered their input</a:t>
            </a:r>
          </a:p>
          <a:p>
            <a:pPr marL="285750" indent="-285750">
              <a:spcBef>
                <a:spcPts val="400"/>
              </a:spcBef>
              <a:buFont typeface="Arial" panose="020B0604020202020204" pitchFamily="34" charset="0"/>
              <a:buChar char="•"/>
            </a:pPr>
            <a:r>
              <a:rPr lang="en-US" sz="1200" dirty="0">
                <a:latin typeface="Times New Roman" pitchFamily="18" charset="0"/>
                <a:cs typeface="Times New Roman" pitchFamily="18" charset="0"/>
              </a:rPr>
              <a:t>Another barrier identified was the inability to find out how/when to provide feedback</a:t>
            </a:r>
          </a:p>
          <a:p>
            <a:pPr marL="285750" indent="-285750">
              <a:spcBef>
                <a:spcPts val="400"/>
              </a:spcBef>
              <a:buFont typeface="Arial" panose="020B0604020202020204" pitchFamily="34" charset="0"/>
              <a:buChar char="•"/>
            </a:pPr>
            <a:r>
              <a:rPr lang="en-US" sz="1200" dirty="0">
                <a:latin typeface="Times New Roman" pitchFamily="18" charset="0"/>
                <a:cs typeface="Times New Roman" pitchFamily="18" charset="0"/>
              </a:rPr>
              <a:t>Others were seeking more digital, and time efficient ways to provide feedback/ input</a:t>
            </a:r>
          </a:p>
          <a:p>
            <a:pPr marL="285750" indent="-285750">
              <a:spcBef>
                <a:spcPts val="400"/>
              </a:spcBef>
              <a:buFont typeface="Arial" panose="020B0604020202020204" pitchFamily="34" charset="0"/>
              <a:buChar char="•"/>
            </a:pPr>
            <a:r>
              <a:rPr lang="en-US" sz="1200" dirty="0">
                <a:latin typeface="Times New Roman" pitchFamily="18" charset="0"/>
                <a:cs typeface="Times New Roman" pitchFamily="18" charset="0"/>
              </a:rPr>
              <a:t>Despite these concerns nearly half of respondents to a survey said they were satisfied with consultative processes run by Council</a:t>
            </a:r>
          </a:p>
          <a:p>
            <a:pPr marL="285750" indent="-285750">
              <a:buFont typeface="Arial"/>
              <a:buChar char="•"/>
            </a:pPr>
            <a:endParaRPr lang="en-AU" sz="1200" dirty="0">
              <a:latin typeface="Times New Roman" pitchFamily="18" charset="0"/>
              <a:cs typeface="Times New Roman" pitchFamily="18" charset="0"/>
            </a:endParaRPr>
          </a:p>
          <a:p>
            <a:pPr marL="285750" indent="-285750">
              <a:buFont typeface="Arial"/>
              <a:buChar char="•"/>
            </a:pPr>
            <a:endParaRPr lang="en-AU" sz="1200" dirty="0">
              <a:latin typeface="Times New Roman" pitchFamily="18" charset="0"/>
              <a:cs typeface="Times New Roman" pitchFamily="18" charset="0"/>
            </a:endParaRPr>
          </a:p>
          <a:p>
            <a:pPr marL="285750" indent="-285750">
              <a:buFont typeface="Arial"/>
              <a:buChar char="•"/>
            </a:pPr>
            <a:endParaRPr lang="en-AU" sz="1200" dirty="0">
              <a:latin typeface="Times New Roman" pitchFamily="18" charset="0"/>
              <a:cs typeface="Times New Roman" pitchFamily="18" charset="0"/>
            </a:endParaRPr>
          </a:p>
        </p:txBody>
      </p:sp>
    </p:spTree>
    <p:extLst>
      <p:ext uri="{BB962C8B-B14F-4D97-AF65-F5344CB8AC3E}">
        <p14:creationId xmlns:p14="http://schemas.microsoft.com/office/powerpoint/2010/main" val="895389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9C865-A799-4DCA-9034-DE168F96CE09}"/>
              </a:ext>
            </a:extLst>
          </p:cNvPr>
          <p:cNvSpPr>
            <a:spLocks noGrp="1"/>
          </p:cNvSpPr>
          <p:nvPr>
            <p:ph type="title"/>
          </p:nvPr>
        </p:nvSpPr>
        <p:spPr>
          <a:xfrm>
            <a:off x="969690" y="548008"/>
            <a:ext cx="10515600" cy="1148053"/>
          </a:xfrm>
        </p:spPr>
        <p:txBody>
          <a:bodyPr/>
          <a:lstStyle/>
          <a:p>
            <a:r>
              <a:rPr lang="pa-IN">
                <a:latin typeface="Gotham Black"/>
              </a:rPr>
              <a:t>ਧਿਆਨ ਵਿੱਚ ਰੱਖਣ ਵਾਲੀਆਂ ਗੱਲਾਂ</a:t>
            </a:r>
          </a:p>
        </p:txBody>
      </p:sp>
      <p:sp>
        <p:nvSpPr>
          <p:cNvPr id="3" name="Text Placeholder 2">
            <a:extLst>
              <a:ext uri="{FF2B5EF4-FFF2-40B4-BE49-F238E27FC236}">
                <a16:creationId xmlns:a16="http://schemas.microsoft.com/office/drawing/2014/main" id="{8C1BA4EE-1827-4580-A229-571B7ED97DAD}"/>
              </a:ext>
            </a:extLst>
          </p:cNvPr>
          <p:cNvSpPr>
            <a:spLocks noGrp="1"/>
          </p:cNvSpPr>
          <p:nvPr>
            <p:ph type="body" sz="half" idx="2"/>
          </p:nvPr>
        </p:nvSpPr>
        <p:spPr>
          <a:xfrm>
            <a:off x="974526" y="1536054"/>
            <a:ext cx="4574936" cy="3450422"/>
          </a:xfrm>
        </p:spPr>
        <p:txBody>
          <a:bodyPr vert="horz" lIns="91440" tIns="45720" rIns="91440" bIns="45720" rtlCol="0" anchor="t">
            <a:normAutofit/>
          </a:bodyPr>
          <a:lstStyle/>
          <a:p>
            <a:r>
              <a:rPr lang="pa-IN" sz="1400" b="1">
                <a:latin typeface="Helvetica Light"/>
              </a:rPr>
              <a:t>ਦਸ ਸਾਲ ਅੱਗੇ 2030 ਬਾਰੇ ਸੋਚਦੇ ਹੋਏ, ਅਜਿਹਾ ਇੱਕ ਵਾਕ ਕੀ ਹੈ ਜੋ ਤੁਸੀਂ ਜਿਸ ਜਗ੍ਹਾ ਵਿੱਚ ਰਹਿੰਦੇ ਹੋ ਦੀ ਵਿਆਖਿਆ ਕਰਨ ਲਈ ਵਰਤਣਾ ਚਾਹੋਂਗੇ ਅਤੇ ਇਹ ਤੁਹਾਡੇ ਲਈ ਮਹੱਤਵਪੂਰਨ ਕਿਉਂ ਹੈ? </a:t>
            </a:r>
          </a:p>
          <a:p>
            <a:pPr marL="285750" indent="-285750">
              <a:lnSpc>
                <a:spcPct val="100000"/>
              </a:lnSpc>
              <a:spcBef>
                <a:spcPts val="400"/>
              </a:spcBef>
              <a:buChar char="•"/>
            </a:pPr>
            <a:r>
              <a:rPr lang="pa-IN" sz="1200">
                <a:latin typeface="Helvetica Light"/>
              </a:rPr>
              <a:t>ਅਗਲੇ ਦਸ ਸਾਲਾਂ ਵਿੱਚ ਕੇਸੀ ਦੀ ਆਬਾਦੀ ਲਗਭਗ 100,000 ਵਧੇਗੀ, ਲਗਭਗ 20% ਦਾ ਵਾਧਾ, ਸਭ ਤੋਂ ਤੇਜ਼ੀ ਨਾਲ ਵਾਧਾ ਕਲਾਈਡ, ਕਲਾਈਡ ਨੌਰਥ, ਜੰਕਸ਼ਨ ਵਿਲੇਜ ਅਤੇ ਬੋਟੈਨਿਕ ਰਿਜ ਵਿਖੇ ਹੋਵੇਗਾ</a:t>
            </a:r>
          </a:p>
          <a:p>
            <a:pPr marL="285750" indent="-285750">
              <a:lnSpc>
                <a:spcPct val="100000"/>
              </a:lnSpc>
              <a:spcBef>
                <a:spcPts val="400"/>
              </a:spcBef>
              <a:buChar char="•"/>
            </a:pPr>
            <a:r>
              <a:rPr lang="pa-IN" sz="1200">
                <a:latin typeface="Helvetica Light"/>
              </a:rPr>
              <a:t>65 ਸਾਲ ਅਤੇ ਇਸ ਤੋਂ ਵੱਧ ਉਮਰ ਦੇ ਲੋਕਾਂ ਦੀ ਸੰਖਿਆ ਇਸ ਸਮੇਂ ਦੌਰਾਨ 50% ਵਧੇਗੀ, ਜਦ ਕਿ 0-10-ਸਾਲ ਦੇ ਬੱਚਿਆਂ ਦੀ ਆਬਾਦੀ ਲਗਭਗ 26% ਵਧੇਗੀ।</a:t>
            </a:r>
          </a:p>
          <a:p>
            <a:pPr marL="285750" indent="-285750">
              <a:lnSpc>
                <a:spcPct val="100000"/>
              </a:lnSpc>
              <a:spcBef>
                <a:spcPts val="400"/>
              </a:spcBef>
              <a:buChar char="•"/>
            </a:pPr>
            <a:r>
              <a:rPr lang="pa-IN" sz="1200">
                <a:latin typeface="Helvetica Light"/>
              </a:rPr>
              <a:t>ਕੇਸੀ ਦੀ 38% ਆਬਾਦੀ ਵਿਦੇਸ਼ਾਂ ਵਿੱਚ ਪੈਦਾ ਹੋਈ ਸੀ; ਇਹ ਇਕ ਬਹੁਤ ਹੀ ਬਹੁ-ਸਭਿਆਚਾਰਕ ਸ਼ਹਿਰ ਹੈ</a:t>
            </a:r>
          </a:p>
          <a:p>
            <a:pPr marL="285750" indent="-285750">
              <a:lnSpc>
                <a:spcPct val="100000"/>
              </a:lnSpc>
              <a:spcBef>
                <a:spcPts val="400"/>
              </a:spcBef>
              <a:buChar char="•"/>
            </a:pPr>
            <a:r>
              <a:rPr lang="pa-IN" sz="1200">
                <a:latin typeface="Helvetica Light"/>
              </a:rPr>
              <a:t>ਔਸਤਨ ਪਰਿਵਾਰ ਦਾ ਆਕਾਰ ਘਟ ਰਿਹਾ ਹੈ, ਜਿਸਦਾ ਅਰਥ ਹੈ ਕਿ ਸਾਨੂੰ ਜਿਆਦਾ 1-2 ਬਿਸਤਰਿਆਂ ਵਾਲੀਆਂ ਰਿਹਾਇਸ਼ਾਂ ਦੀ ਜ਼ਰੂਰਤ ਹੈ, ਜੋ ਸਾਡੀ ਵਧਦੀ ਉਮਰ ਵਾਲੀ ਆਬਾਦੀ ਦੀਆਂ ਲੋੜਾ ਨੂੰ ਪੂਰਾ ਕਰਨ ਵਿੱਚ ਸਹਾਇਤਾ ਕਰਨਗੀਆਂ।</a:t>
            </a:r>
          </a:p>
          <a:p>
            <a:pPr marL="285750" indent="-285750">
              <a:buChar char="•"/>
            </a:pPr>
            <a:endParaRPr lang="en-AU" sz="1200" dirty="0">
              <a:latin typeface="Helvetica Light"/>
            </a:endParaRPr>
          </a:p>
          <a:p>
            <a:pPr marL="285750" indent="-285750">
              <a:buChar char="•"/>
            </a:pPr>
            <a:endParaRPr lang="en-AU" sz="1200" dirty="0">
              <a:latin typeface="Helvetica Light"/>
            </a:endParaRPr>
          </a:p>
          <a:p>
            <a:pPr marL="285750" indent="-285750">
              <a:buChar char="•"/>
            </a:pPr>
            <a:endParaRPr lang="en-AU" sz="1200" dirty="0">
              <a:latin typeface="Helvetica Light"/>
            </a:endParaRPr>
          </a:p>
          <a:p>
            <a:pPr marL="285750" indent="-285750">
              <a:buChar char="•"/>
            </a:pPr>
            <a:endParaRPr lang="en-AU" sz="1400" dirty="0">
              <a:latin typeface="Helvetica Light"/>
            </a:endParaRPr>
          </a:p>
          <a:p>
            <a:pPr marL="285750" indent="-285750">
              <a:buChar char="•"/>
            </a:pPr>
            <a:endParaRPr lang="en-AU" sz="1400" dirty="0">
              <a:latin typeface="Helvetica Light"/>
            </a:endParaRPr>
          </a:p>
          <a:p>
            <a:pPr marL="285750" indent="-285750">
              <a:buChar char="•"/>
            </a:pPr>
            <a:endParaRPr lang="en-AU" sz="1400" dirty="0">
              <a:latin typeface="Helvetica Light"/>
            </a:endParaRPr>
          </a:p>
          <a:p>
            <a:pPr marL="285750" indent="-285750">
              <a:buChar char="•"/>
            </a:pPr>
            <a:endParaRPr lang="en-AU" sz="1400" dirty="0">
              <a:latin typeface="Helvetica Light"/>
            </a:endParaRPr>
          </a:p>
        </p:txBody>
      </p:sp>
      <p:sp>
        <p:nvSpPr>
          <p:cNvPr id="4" name="TextBox 3">
            <a:extLst>
              <a:ext uri="{FF2B5EF4-FFF2-40B4-BE49-F238E27FC236}">
                <a16:creationId xmlns:a16="http://schemas.microsoft.com/office/drawing/2014/main" id="{20F1E695-3D5C-41A0-91EC-F0EB28FE8F99}"/>
              </a:ext>
            </a:extLst>
          </p:cNvPr>
          <p:cNvSpPr txBox="1"/>
          <p:nvPr/>
        </p:nvSpPr>
        <p:spPr>
          <a:xfrm>
            <a:off x="5904272" y="1517391"/>
            <a:ext cx="5889522" cy="5037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a-IN" sz="1400" b="1">
                <a:latin typeface="Helvetica Light"/>
              </a:rPr>
              <a:t>ਅਜਿਹੀਆਂ ਕਿਹੜੀਆਂ ਚੀਜ਼ਾਂ ਹਨ ਜੋ ਤੁਹਾਨੂੰ ਉਸ ਜਗ੍ਹਾ ਨਾਲ ਘੱਟ ਜੁੜਿਆ ਮਹਿਸੂਸ ਕਰਾਉਂਦੀਆਂ ਹਨ ਜਿੱਥੇ ਤੁਸੀਂ ਰਹਿੰਦੇ ਹੋ ਜਾਂ ਤੁਸੀਂ ਸੋਚਦੇ ਹੋ ਕਿ ਕੰਮ ਨਹੀਂ ਕਰ ਰਹੀਆਂ ਹਨ ਅਤੇ ਕੇਸੀ ਉਸ ਚੁਣੌਤੀ ਨੂੰ ਸੁਲਝਾਉਣ ਲਈ ਕੀ ਕਰ ਸਕਦੀ ਹੈ? </a:t>
            </a:r>
          </a:p>
          <a:p>
            <a:pPr marL="285750" indent="-285750">
              <a:spcBef>
                <a:spcPts val="400"/>
              </a:spcBef>
              <a:buFont typeface="Arial" panose="020B0604020202020204" pitchFamily="34" charset="0"/>
              <a:buChar char="•"/>
            </a:pPr>
            <a:r>
              <a:rPr lang="pa-IN" sz="1200">
                <a:latin typeface="Helvetica Light"/>
              </a:rPr>
              <a:t>ਨਵੇਂ ਕੇਸੀ ਨਿਵਾਸੀਆਂ ਲਈ ਕਮਿਊਨਿਟੀ ਦਾ ਹਿੱਸਾ ਬਣਨ ਅਤੇ ਮਹਿਸੂਸ ਕਰਨ ਵਿੱਚ ਕੁਝ ਸਮਾਂ ਲੱਗ ਸਕਦਾ ਹੈ</a:t>
            </a:r>
          </a:p>
          <a:p>
            <a:pPr marL="285750" indent="-285750">
              <a:spcBef>
                <a:spcPts val="400"/>
              </a:spcBef>
              <a:buFont typeface="Arial" panose="020B0604020202020204" pitchFamily="34" charset="0"/>
              <a:buChar char="•"/>
            </a:pPr>
            <a:r>
              <a:rPr lang="pa-IN" sz="1200">
                <a:latin typeface="Helvetica Light"/>
              </a:rPr>
              <a:t>ਨੌਜਵਾਨ ਮਾਪਿਆਂ, ਪ੍ਰਵਾਸੀਆਂ ਅਤੇ ਬਜ਼ੁਰਗਾਂ ਦਾ ਜੋਖਮ ਵਿੱਚ ਹੋਣਾ, ਅਤੇ ਇਕੱਲਤਾ ਦਾ ਅਨੁਭਵ ਕਰਨਾ ਪਾਇਆ ਗਿਆ ਹੈ</a:t>
            </a:r>
          </a:p>
          <a:p>
            <a:pPr marL="285750" indent="-285750">
              <a:spcBef>
                <a:spcPts val="400"/>
              </a:spcBef>
              <a:buFont typeface="Arial" panose="020B0604020202020204" pitchFamily="34" charset="0"/>
              <a:buChar char="•"/>
            </a:pPr>
            <a:r>
              <a:rPr lang="pa-IN" sz="1200">
                <a:latin typeface="Helvetica Light"/>
              </a:rPr>
              <a:t>ਪਿਛਲੇ ਸਲਾਹ-ਮਸ਼ਵਰੇ ਵਿੱਚ ਜਵਾਨ ਲੋਕਾਂ ਅਤੇ ਪਰਿਵਾਰਾਂ ਲਈ ਵਧੇਰੇ ਸਭਿਆਚਾਰਕ ਤੌਰ ਤੇ ਸੰਮਲਿਤ ਸਮਾਗਮਾਂ ਅਤੇ ਗਤੀਵਿਧੀਆਂ ਦਾ ਸੁਝਾਅ ਵੀ ਦਿੱਤਾ ਗਿਆ ਹੈ </a:t>
            </a:r>
          </a:p>
          <a:p>
            <a:pPr marL="285750" indent="-285750">
              <a:buFont typeface="Arial"/>
              <a:buChar char="•"/>
            </a:pPr>
            <a:endParaRPr lang="en-AU" sz="1200" dirty="0">
              <a:latin typeface="Helvetica Light"/>
            </a:endParaRPr>
          </a:p>
          <a:p>
            <a:r>
              <a:rPr lang="pa-IN" sz="1400" b="1">
                <a:latin typeface="Helvetica Light"/>
              </a:rPr>
              <a:t>ਕਿਹੜੀ ਚੀਜ਼ ਤੁਹਾਡੀ ਸਥਾਨਕ ਗਵਰਨਿੰਗ ਬਾਡੀ ਵਜੋਂ ਕੌਂਸਲ ਵਿੱਚ ਤੁਹਾਡਾ ਵਿਸ਼ਵਾਸ ਵਧਾਵੇਗੀ?</a:t>
            </a:r>
          </a:p>
          <a:p>
            <a:pPr marL="285750" indent="-285750">
              <a:spcBef>
                <a:spcPts val="400"/>
              </a:spcBef>
              <a:buFont typeface="Arial" panose="020B0604020202020204" pitchFamily="34" charset="0"/>
              <a:buChar char="•"/>
            </a:pPr>
            <a:r>
              <a:rPr lang="pa-IN" sz="1200">
                <a:latin typeface="Helvetica Light"/>
              </a:rPr>
              <a:t>ਤਾਜ਼ਾ ਖੋਜ ਵਿਚ ਪਾਇਆ ਗਿਆ ਕਿ ਬਹੁਤ ਸਾਰੇ ਕੇਸੀ ਵਸਨੀਕਾਂ ਨਹੀਂ ਮੰਨਦੇ ਕਿ ਕੌਂਸਲ ਨਿਵਾਸੀ ਫੀਡਬੈਕ ਦੀ ਵਰਤੋਂ ਕਰਦੀ ਹੈ, ਜਾਂ ਅਸਲ ਵਿੱਚ ਸੁਣਦੀ ਹੈ, ਜਦੋਂ ਸਲਾਹ ਮਸ਼ਵਰਾ ਕੀਤਾ ਜਾਂਦਾ ਹੈ, ਅਤੇ ਮਹਿਸੂਸ ਕੀਤਾ ਕਿ ਕੌਂਸਲ ਨੇ ਉਨ੍ਹਾਂ ਦੇ ਇੰਪੁੱਟ ਨੂੰ ਕਿਵੇਂ ਵਿਚਾਰਿਆ ਵਿੱਚ ਜਾਣਕਾਰੀ ਦੀ ਘਾਟ ਹੈ</a:t>
            </a:r>
          </a:p>
          <a:p>
            <a:pPr marL="285750" indent="-285750">
              <a:spcBef>
                <a:spcPts val="400"/>
              </a:spcBef>
              <a:buFont typeface="Arial" panose="020B0604020202020204" pitchFamily="34" charset="0"/>
              <a:buChar char="•"/>
            </a:pPr>
            <a:r>
              <a:rPr lang="pa-IN" sz="1200">
                <a:latin typeface="Helvetica Light"/>
              </a:rPr>
              <a:t>ਇੱਕ ਹੋਰ ਰੁਕਾਵਟ ਜਿਸਦੀ ਪਛਾਣ ਕੀਤੀ ਗਈ ਉਹ ਇਹ ਜਾਣਨ ਵਿੱਚ ਅਸਮਰੱਥਾ ਸੀ ਕਿ ਕਿਵੇਂ/ਕਦੋਂ ਫੀਡਬੈਕ ਪ੍ਰਦਾਨ ਕੀਤਾ ਜਾਵੇ</a:t>
            </a:r>
          </a:p>
          <a:p>
            <a:pPr marL="285750" indent="-285750">
              <a:spcBef>
                <a:spcPts val="400"/>
              </a:spcBef>
              <a:buFont typeface="Arial" panose="020B0604020202020204" pitchFamily="34" charset="0"/>
              <a:buChar char="•"/>
            </a:pPr>
            <a:r>
              <a:rPr lang="pa-IN" sz="1200">
                <a:latin typeface="Helvetica Light"/>
              </a:rPr>
              <a:t>ਦੂਸਰੇ ਫੀਡਬੈਕ/ਇਨਪੁਟ ਪ੍ਰਦਾਨ ਕਰਨ ਲਈ ਵਧੇਰੇ ਡਿਜੀਟਲ ਅਤੇ ਸਮੇਂ ਦੇ ਕੁਸ਼ਲ ਤਰੀਕਿਆਂ ਦੀ ਭਾਲ ਕਰ ਰਹੇ ਸਨ</a:t>
            </a:r>
          </a:p>
          <a:p>
            <a:pPr marL="285750" indent="-285750">
              <a:spcBef>
                <a:spcPts val="400"/>
              </a:spcBef>
              <a:buFont typeface="Arial" panose="020B0604020202020204" pitchFamily="34" charset="0"/>
              <a:buChar char="•"/>
            </a:pPr>
            <a:r>
              <a:rPr lang="pa-IN" sz="1200">
                <a:latin typeface="Helvetica Light"/>
              </a:rPr>
              <a:t>ਇਨ੍ਹਾਂ ਚਿੰਤਾਵਾਂ ਦੇ ਬਾਵਜੂਦ ਇਕ ਸਰਵੇਖਣ ਦੇ ਤਕਰੀਬਨ ਅੱਧੇ ਉੱਤਰਦਾਤਾਵਾਂ ਨੇ ਕਿਹਾ ਕਿ ਉਹ ਕੌਂਸਲ ਦੁਆਰਾ ਚਲਾਈਆਂ ਸਲਾਹਕਾਰ ਪ੍ਰਕਿਰਿਆਵਾਂ ਤੋਂ ਸੰਤੁਸ਼ਟ ਹਨ</a:t>
            </a:r>
          </a:p>
          <a:p>
            <a:pPr marL="285750" indent="-285750">
              <a:buFont typeface="Arial"/>
              <a:buChar char="•"/>
            </a:pPr>
            <a:endParaRPr lang="en-AU" sz="1200" dirty="0">
              <a:latin typeface="Helvetica Light"/>
            </a:endParaRPr>
          </a:p>
          <a:p>
            <a:pPr marL="285750" indent="-285750">
              <a:buFont typeface="Arial"/>
              <a:buChar char="•"/>
            </a:pPr>
            <a:endParaRPr lang="en-AU" sz="1200" dirty="0">
              <a:latin typeface="Helvetica Light"/>
            </a:endParaRPr>
          </a:p>
          <a:p>
            <a:pPr marL="285750" indent="-285750">
              <a:buFont typeface="Arial"/>
              <a:buChar char="•"/>
            </a:pPr>
            <a:endParaRPr lang="en-AU" sz="1200" dirty="0">
              <a:latin typeface="Helvetica Light"/>
            </a:endParaRPr>
          </a:p>
        </p:txBody>
      </p:sp>
    </p:spTree>
    <p:extLst>
      <p:ext uri="{BB962C8B-B14F-4D97-AF65-F5344CB8AC3E}">
        <p14:creationId xmlns:p14="http://schemas.microsoft.com/office/powerpoint/2010/main" val="5757187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p:txBody>
          <a:bodyPr>
            <a:noAutofit/>
          </a:bodyPr>
          <a:lstStyle/>
          <a:p>
            <a:r>
              <a:rPr lang="en-US"/>
              <a:t>Theme Questions</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p:txBody>
          <a:bodyPr>
            <a:noAutofit/>
          </a:bodyPr>
          <a:lstStyle/>
          <a:p>
            <a:pPr>
              <a:lnSpc>
                <a:spcPct val="100000"/>
              </a:lnSpc>
              <a:spcAft>
                <a:spcPts val="1200"/>
              </a:spcAft>
            </a:pPr>
            <a:r>
              <a:rPr lang="en-GB" sz="1400"/>
              <a:t>Once you’ve answered the general questions you can respond to all, some, one or none of the following questions. </a:t>
            </a:r>
            <a:endParaRPr lang="en-AU" sz="1400"/>
          </a:p>
          <a:p>
            <a:pPr>
              <a:lnSpc>
                <a:spcPct val="100000"/>
              </a:lnSpc>
              <a:spcAft>
                <a:spcPts val="1200"/>
              </a:spcAft>
            </a:pPr>
            <a:r>
              <a:rPr lang="en-GB" sz="1400"/>
              <a:t>If you do discuss at least one, then start with the one you are all most passionate about. </a:t>
            </a:r>
            <a:endParaRPr lang="en-AU" sz="1400"/>
          </a:p>
          <a:p>
            <a:pPr>
              <a:lnSpc>
                <a:spcPct val="100000"/>
              </a:lnSpc>
              <a:spcAft>
                <a:spcPts val="1200"/>
              </a:spcAft>
            </a:pPr>
            <a:r>
              <a:rPr lang="en-GB" sz="1400"/>
              <a:t>In the questions you will notice the word ‘we’. When it says ‘What can </a:t>
            </a:r>
            <a:r>
              <a:rPr lang="en-GB" sz="1400" b="1"/>
              <a:t>we</a:t>
            </a:r>
            <a:r>
              <a:rPr lang="en-GB" sz="1400"/>
              <a:t> do…' it means all of us. It can include what you expect Council to do, but it also means what we can do as a community, workers and/or visitors to the City of Casey. It might also include what businesses, not-for-profits or state government could contribute. </a:t>
            </a:r>
            <a:endParaRPr lang="en-AU" sz="1400"/>
          </a:p>
          <a:p>
            <a:pPr>
              <a:lnSpc>
                <a:spcPct val="100000"/>
              </a:lnSpc>
              <a:spcAft>
                <a:spcPts val="1200"/>
              </a:spcAft>
            </a:pPr>
            <a:r>
              <a:rPr lang="en-GB" sz="1400"/>
              <a:t>Also it’s important to remember, there are things that you may raise that are outside of council control, it doesn’t mean they are not important, your insights on what’s important gives Council a much better idea of areas or issues they can influence or advocate for on your behalf. </a:t>
            </a:r>
            <a:endParaRPr lang="en-AU" sz="1400"/>
          </a:p>
          <a:p>
            <a:pPr>
              <a:lnSpc>
                <a:spcPct val="100000"/>
              </a:lnSpc>
              <a:spcAft>
                <a:spcPts val="1200"/>
              </a:spcAft>
            </a:pPr>
            <a:r>
              <a:rPr lang="en-GB" sz="1400"/>
              <a:t>Sometimes the best solutions are those that involve partnerships. We want to know what you expect of Council but we are also keen to how you as a community can help shape our city. It's a team effort!</a:t>
            </a:r>
            <a:r>
              <a:rPr lang="en-AU" sz="1400"/>
              <a:t> </a:t>
            </a:r>
            <a:endParaRPr lang="en-US" sz="1400"/>
          </a:p>
        </p:txBody>
      </p:sp>
    </p:spTree>
    <p:extLst>
      <p:ext uri="{BB962C8B-B14F-4D97-AF65-F5344CB8AC3E}">
        <p14:creationId xmlns:p14="http://schemas.microsoft.com/office/powerpoint/2010/main" val="181900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515600" cy="1148053"/>
          </a:xfrm>
        </p:spPr>
        <p:txBody>
          <a:bodyPr>
            <a:noAutofit/>
          </a:bodyPr>
          <a:lstStyle/>
          <a:p>
            <a:r>
              <a:rPr lang="pa-IN"/>
              <a:t>ਥੀਮ ਪ੍ਰਸ਼ਨ</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714724"/>
            <a:ext cx="10536522" cy="3450422"/>
          </a:xfrm>
        </p:spPr>
        <p:txBody>
          <a:bodyPr>
            <a:noAutofit/>
          </a:bodyPr>
          <a:lstStyle/>
          <a:p>
            <a:pPr>
              <a:lnSpc>
                <a:spcPct val="100000"/>
              </a:lnSpc>
              <a:spcAft>
                <a:spcPts val="1200"/>
              </a:spcAft>
            </a:pPr>
            <a:r>
              <a:rPr lang="pa-IN" sz="1400"/>
              <a:t>ਇੱਕ ਵਾਰ ਜਦੋਂ ਤੁਸੀਂ ਜਨਰਲ ਸਵਾਲਾਂ ਦੇ ਜਵਾਬ ਦੇ ਦਿੰਦੇ ਹੋ ਤੁਸੀਂ ਹੇਠਾਂ ਦਿੱਤੇ ਪ੍ਰਸ਼ਨਾਂ ਵਿੱਚੋਂ ਸਾਰੇ, ਕੁਝ, ਇੱਕ ਜਾਂ ਸਿਫ਼ਰ ਦਾ ਜਵਾਬ ਦੇ ਸਕਦੇ ਹੋ। </a:t>
            </a:r>
          </a:p>
          <a:p>
            <a:pPr>
              <a:lnSpc>
                <a:spcPct val="100000"/>
              </a:lnSpc>
              <a:spcAft>
                <a:spcPts val="1200"/>
              </a:spcAft>
            </a:pPr>
            <a:r>
              <a:rPr lang="pa-IN" sz="1400"/>
              <a:t>ਜੇ ਤੁਸੀਂ ਘੱਟੋ ਘੱਟ ਇਕ ਬਾਰ ਚਰਚਾ ਕਰਦੇ ਹੋ, ਤਾਂ ਉਸ ਤੋਂ ਸ਼ੁਰੂ ਕਰੋ ਜਿਸ ਬਾਰੇ ਤੁਸੀਂ ਸਭ ਤੋਂ ਜ਼ਿਆਦਾ ਭਾਵੁਕ ਹੋ। </a:t>
            </a:r>
          </a:p>
          <a:p>
            <a:pPr>
              <a:lnSpc>
                <a:spcPct val="100000"/>
              </a:lnSpc>
              <a:spcAft>
                <a:spcPts val="1200"/>
              </a:spcAft>
            </a:pPr>
            <a:r>
              <a:rPr lang="pa-IN" sz="1400"/>
              <a:t>ਪ੍ਰਸ਼ਨਾਂ ਵਿੱਚ ਤੁਸੀਂ ਸ਼ਬਦ ‘ਅਸੀਂ’ ਨੂੰ ਨੋਟਿਸ ਕਰੋਗੇ। ਜਦੋਂ ਇਹ ਕਿਹਾ ਗਿਆ ਹੈ ‘</a:t>
            </a:r>
            <a:r>
              <a:rPr lang="pa-IN" sz="1400" b="1"/>
              <a:t>ਅਸੀਂ</a:t>
            </a:r>
            <a:r>
              <a:rPr lang="pa-IN" sz="1400"/>
              <a:t> ਕੀ ਕਰ ਸਕਦੇ ਹਾਂ…’ ਇਸ ਦਾ ਮਤਲਬ ਸਾਡੇ ਸਾਰਿਆਂ ਤੋਂ ਹੈ। ਇਸ ਵਿੱਚ ਤੁਸੀਂ ਕੌਂਸਲ ਤੋਂ ਕੀ ਕਰਨ ਦੀ ਉਮੀਦ ਕਰਦੇ ਹੋ ਸ਼ਾਮਲ ਹੋ ਸਕਦਾ ਹੈ, ਪਰ ਇਸਦਾ ਇਹ ਅਰਥ ਵੀ ਹੈ ਕਿ ਅਸੀਂ ਇੱਕ ਕਮਿਊਨਿਟੀ, ਵਰਕਰਾਂ ਅਤੇ/ਜਾਂ ਕੇਸੀ ਸ਼ਹਿਰ ਦੇ ਵਿਜ਼ਟਰਾਂ ਵਜੋਂ ਕੀ ਕਰ ਸਕਦੇ ਹਾਂ। ਇਸ ਵਿੱਚ ਇਹ ਵੀ ਸ਼ਾਮਲ ਹੋ ਸਕਦਾ ਹੈ ਕਿ ਕਾਰੋਬਾਰ, ਗੈਰ-ਮੁਨਾਫਿਆਂ ਵਾਲੀਆਂ ਸੰਸਥਾਵਾਂ ਜਾਂ ਰਾਜ ਸਰਕਾਰ ਕੀ ਯੋਗਦਾਨ ਪਾ ਸਕਦੇ ਹਨ। </a:t>
            </a:r>
          </a:p>
          <a:p>
            <a:pPr>
              <a:lnSpc>
                <a:spcPct val="100000"/>
              </a:lnSpc>
              <a:spcAft>
                <a:spcPts val="1200"/>
              </a:spcAft>
            </a:pPr>
            <a:r>
              <a:rPr lang="pa-IN" sz="1400"/>
              <a:t>ਨਾਲ ਹੀ ਇਹ ਯਾਦ ਰੱਖਣਾ ਵੀ ਮਹੱਤਵਪੂਰਨ ਹੈ, ਕੁਝ ਚੀਜ਼ਾਂ ਹਨ ਜੋ ਤੁਸੀਂ ਅੱਗੇ ਰੱਖ ਸਕਦੇ ਹੋ ਜੋ ਕੌਂਸਲ ਦੇ ਨਿਯੰਤਰਣ ਤੋਂ ਬਾਹਰ ਹਨ, ਇਸ ਦਾ ਇਹ ਮਤਲਬ ਨਹੀਂ ਕਿ ਉਹ ਮਹੱਤਵਪੂਰਣ ਨਹੀਂ ਹਨ, ਕੀ ਮਹੱਤਵਪੂਰਣ ਹੈ ਇਸ ਬਾਰੇ ਤੁਹਾਡੀ ਜਾਣਕਾਰੀ ਕੌਂਸਲ ਨੂੰ ਉਹਨਾਂ ਖੇਤਰਾਂ ਜਾਂ ਮੁੱਦਿਆਂ ਬਾਰੇ ਵਧੇਰੇ ਬਿਹਤਰ ਅਨੁਮਾਨ ਦਿੰਦੀ ਹੈ ਜੋ ਉਹ ਪ੍ਰਭਾਵਤ ਕਰ ਸਕਣ ਜਾਂ ਤੁਹਾਡੀ ਤਰਫੋਂ ਵਕਾਲਤ ਕਰ ਸਕਣ। </a:t>
            </a:r>
          </a:p>
          <a:p>
            <a:pPr>
              <a:lnSpc>
                <a:spcPct val="100000"/>
              </a:lnSpc>
              <a:spcAft>
                <a:spcPts val="1200"/>
              </a:spcAft>
            </a:pPr>
            <a:r>
              <a:rPr lang="pa-IN" sz="1400"/>
              <a:t>ਕਈ ਵਾਰ ਸਭ ਤੋਂ ਵਧੀਆ ਹੱਲ ਉਹ ਹੁੰਦੇ ਹਨ ਜਿਸ ਵਿੱਚ ਭਾਗੀਦਾਰੀ ਸ਼ਾਮਲ ਹੁੰਦੀ ਹੈ। ਅਸੀਂ ਜਾਣਨਾ ਚਾਹੁੰਦੇ ਹਾਂ ਕਿ ਤੁਸੀਂ ਕੌਂਸਲ ਤੋਂ ਕੀ ਉਮੀਦ ਕਰਦੇ ਹੋ ਪਰ ਅਸੀਂ ਇਸ ਗੱਲ ਲਈ ਵੀ ਉਤਸੁਕ ਹਾਂ ਕਿ ਤੁਸੀਂ ਇੱਕ ਕਮਿਊਨਿਟੀ ਵਜੋਂ ਸਾਡੇ ਸ਼ਹਿਰ ਨੂੰ ਰੂਪ ਦੇਣ ਵਿੱਚ ਕਿਵੇਂ ਸਹਾਇਤਾ ਕਰ ਸਕਦੇ ਹੋ। ਇਹ ਇੱਕ ਟੀਮ ਯਤਨ ਹੈ! </a:t>
            </a:r>
          </a:p>
        </p:txBody>
      </p:sp>
    </p:spTree>
    <p:extLst>
      <p:ext uri="{BB962C8B-B14F-4D97-AF65-F5344CB8AC3E}">
        <p14:creationId xmlns:p14="http://schemas.microsoft.com/office/powerpoint/2010/main" val="753811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en-US" dirty="0"/>
              <a:t>Questions</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p:txBody>
          <a:bodyPr>
            <a:noAutofit/>
          </a:bodyPr>
          <a:lstStyle/>
          <a:p>
            <a:pPr>
              <a:spcBef>
                <a:spcPct val="0"/>
              </a:spcBef>
              <a:spcAft>
                <a:spcPts val="1200"/>
              </a:spcAft>
            </a:pPr>
            <a:r>
              <a:rPr lang="en-AU" sz="1600" b="1" dirty="0">
                <a:solidFill>
                  <a:schemeClr val="accent2"/>
                </a:solidFill>
                <a:latin typeface="Gotham Black" panose="02000603030000020004" pitchFamily="2" charset="77"/>
                <a:ea typeface="+mj-ea"/>
                <a:cs typeface="+mj-cs"/>
              </a:rPr>
              <a:t>WHERE WE LIVE</a:t>
            </a:r>
          </a:p>
          <a:p>
            <a:pPr>
              <a:lnSpc>
                <a:spcPct val="120000"/>
              </a:lnSpc>
              <a:spcBef>
                <a:spcPts val="400"/>
              </a:spcBef>
              <a:spcAft>
                <a:spcPts val="600"/>
              </a:spcAft>
            </a:pPr>
            <a:r>
              <a:rPr lang="en-US" sz="1400" dirty="0"/>
              <a:t>Your neighbourhood should be a place that makes you feel ‘at home’, safe and connected. Your neighbourhood is about your home, your local surrounds and the places where you spend your everyday life, including local parks and community facilities.</a:t>
            </a:r>
          </a:p>
          <a:p>
            <a:pPr>
              <a:lnSpc>
                <a:spcPct val="120000"/>
              </a:lnSpc>
              <a:spcBef>
                <a:spcPts val="400"/>
              </a:spcBef>
              <a:spcAft>
                <a:spcPts val="600"/>
              </a:spcAft>
            </a:pPr>
            <a:endParaRPr lang="en-AU" sz="1400" dirty="0"/>
          </a:p>
          <a:p>
            <a:pPr marL="342900" indent="-342900">
              <a:lnSpc>
                <a:spcPct val="120000"/>
              </a:lnSpc>
              <a:spcBef>
                <a:spcPts val="400"/>
              </a:spcBef>
              <a:spcAft>
                <a:spcPts val="600"/>
              </a:spcAft>
              <a:buFont typeface="+mj-lt"/>
              <a:buAutoNum type="arabicPeriod" startAt="4"/>
            </a:pPr>
            <a:r>
              <a:rPr lang="en-US" sz="1400" dirty="0"/>
              <a:t>What can we do to ensure that our </a:t>
            </a:r>
            <a:r>
              <a:rPr lang="en-US" sz="1400" dirty="0" err="1"/>
              <a:t>neighbourhoods</a:t>
            </a:r>
            <a:r>
              <a:rPr lang="en-US" sz="1400" dirty="0"/>
              <a:t> provide a welcoming, healthy and safe place for all members of the community, to encourage a greater sense of community and pride in our spaces?</a:t>
            </a:r>
          </a:p>
        </p:txBody>
      </p:sp>
    </p:spTree>
    <p:extLst>
      <p:ext uri="{BB962C8B-B14F-4D97-AF65-F5344CB8AC3E}">
        <p14:creationId xmlns:p14="http://schemas.microsoft.com/office/powerpoint/2010/main" val="11821469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a:xfrm>
            <a:off x="969690" y="548008"/>
            <a:ext cx="10515600" cy="1148053"/>
          </a:xfrm>
        </p:spPr>
        <p:txBody>
          <a:bodyPr/>
          <a:lstStyle/>
          <a:p>
            <a:r>
              <a:rPr lang="pa-IN"/>
              <a:t>ਪ੍ਰਸ਼ਨ</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450422"/>
          </a:xfrm>
        </p:spPr>
        <p:txBody>
          <a:bodyPr>
            <a:noAutofit/>
          </a:bodyPr>
          <a:lstStyle/>
          <a:p>
            <a:pPr>
              <a:spcBef>
                <a:spcPct val="0"/>
              </a:spcBef>
              <a:spcAft>
                <a:spcPts val="1200"/>
              </a:spcAft>
            </a:pPr>
            <a:r>
              <a:rPr lang="pa-IN" sz="1600" b="1">
                <a:solidFill>
                  <a:schemeClr val="accent2"/>
                </a:solidFill>
                <a:latin typeface="Gotham Black" panose="02000603030000020004" pitchFamily="2" charset="77"/>
                <a:ea typeface="+mj-ea"/>
                <a:cs typeface="+mj-cs"/>
              </a:rPr>
              <a:t>ਜਿੱਥੇ ਅਸੀਂ ਰਹਿੰਦੇ ਹਾਂ</a:t>
            </a:r>
          </a:p>
          <a:p>
            <a:pPr>
              <a:lnSpc>
                <a:spcPct val="120000"/>
              </a:lnSpc>
              <a:spcBef>
                <a:spcPts val="400"/>
              </a:spcBef>
              <a:spcAft>
                <a:spcPts val="600"/>
              </a:spcAft>
            </a:pPr>
            <a:r>
              <a:rPr lang="pa-IN" sz="1400"/>
              <a:t>ਤੁਹਾਡਾ ਗੁਆਂਢ ਇੱਕ ਅਜਿਹੀ ਜਗ੍ਹਾ ਹੋਣੀ ਚਾਹੀਦੀ ਹੈ ਜੋ ਤੁਹਾਨੂੰ 'ਘਰ ਵਰਗਾ’, ਸੁਰੱਖਿਅਤ ਅਤੇ ਜੁੜਿਆ ਹੋਇਆ ਮਹਿਸੂਸ ਕਰਾਵੇ। ਤੁਹਾਡਾ ਗੁਆਂਢ ਤੁਹਾਡੇ ਘਰ, ਤੁਹਾਡੇ ਸਥਾਨਕ ਆਲੇ ਦੁਆਲੇ ਅਤੇ ਸਥਾਨਕ ਪਾਰਕ ਅਤੇ ਕਮਿਊਨਿਟੀ ਸਹੂਲਤਾਂ ਸਮੇਤ ਉਨ੍ਹਾਂ ਥਾਵਾਂ ਬਾਰੇ ਹੈ ਜਿਥੇ ਤੁਸੀਂ ਆਪਣਾ ਰੋਜ਼ਾਨਾ ਜੀਵਨ ਬਿਤਾਉਂਦੇ ਹੋ।</a:t>
            </a:r>
          </a:p>
          <a:p>
            <a:pPr>
              <a:lnSpc>
                <a:spcPct val="120000"/>
              </a:lnSpc>
              <a:spcBef>
                <a:spcPts val="400"/>
              </a:spcBef>
              <a:spcAft>
                <a:spcPts val="600"/>
              </a:spcAft>
            </a:pPr>
            <a:endParaRPr lang="en-AU" sz="1400" dirty="0"/>
          </a:p>
          <a:p>
            <a:pPr marL="342900" indent="-342900">
              <a:lnSpc>
                <a:spcPct val="120000"/>
              </a:lnSpc>
              <a:spcBef>
                <a:spcPts val="400"/>
              </a:spcBef>
              <a:spcAft>
                <a:spcPts val="600"/>
              </a:spcAft>
              <a:buFont typeface="+mj-lt"/>
              <a:buAutoNum type="arabicPeriod" startAt="4"/>
            </a:pPr>
            <a:r>
              <a:rPr lang="pa-IN" sz="1400"/>
              <a:t>ਅਸੀਂ ਇਹ ਸੁਨਿਸ਼ਚਿਤ ਕਰਨ ਲਈ ਕੀ ਕਰ ਸਕਦੇ ਹਾਂ ਕਿ ਕਮਿਊਨਿਟੀ ਦੀ ਵਧੇਰੀ ਭਾਵਨਾ ਨੂੰ ਉਤਸ਼ਾਹਤ ਕਰਨ ਅਤੇ ਸਾਡੇ ਸਥਾਨਾਂ ਵਿੱਚ ਮਾਣ ਮਹਿਸੂਸ ਕਰਵਾਉਣ ਲਈ ਸਾਡੇ ਗੁਆਂਢ ਕਮਿਊਨਿਟੀ ਦੇ ਸਾਰੇ ਮੈਂਬਰਾਂ ਲਈ ਇੱਕ ਸਵਾਗਤਯੋਗ, ਸਿਹਤਮੰਦ ਅਤੇ ਸੁਰੱਖਿਅਤ ਜਗ੍ਹਾ ਪ੍ਰਦਾਨ ਕਰਨ?</a:t>
            </a:r>
          </a:p>
        </p:txBody>
      </p:sp>
    </p:spTree>
    <p:extLst>
      <p:ext uri="{BB962C8B-B14F-4D97-AF65-F5344CB8AC3E}">
        <p14:creationId xmlns:p14="http://schemas.microsoft.com/office/powerpoint/2010/main" val="293033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8BE3-9287-4FD0-A794-093F90F128D7}"/>
              </a:ext>
            </a:extLst>
          </p:cNvPr>
          <p:cNvSpPr>
            <a:spLocks noGrp="1"/>
          </p:cNvSpPr>
          <p:nvPr>
            <p:ph type="title"/>
          </p:nvPr>
        </p:nvSpPr>
        <p:spPr/>
        <p:txBody>
          <a:bodyPr/>
          <a:lstStyle/>
          <a:p>
            <a:r>
              <a:rPr lang="en-US" dirty="0"/>
              <a:t>Things to consider</a:t>
            </a:r>
          </a:p>
        </p:txBody>
      </p:sp>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p:txBody>
          <a:bodyPr vert="horz" lIns="91440" tIns="45720" rIns="91440" bIns="45720" rtlCol="0" anchor="t">
            <a:normAutofit fontScale="85000" lnSpcReduction="10000"/>
          </a:bodyPr>
          <a:lstStyle/>
          <a:p>
            <a:pPr>
              <a:lnSpc>
                <a:spcPct val="120000"/>
              </a:lnSpc>
              <a:spcBef>
                <a:spcPts val="400"/>
              </a:spcBef>
              <a:spcAft>
                <a:spcPts val="600"/>
              </a:spcAft>
            </a:pPr>
            <a:r>
              <a:rPr lang="en-US" sz="1800" b="1" dirty="0">
                <a:latin typeface="Helvetica Light"/>
              </a:rPr>
              <a:t>What can we do to ensure that our </a:t>
            </a:r>
            <a:r>
              <a:rPr lang="en-US" sz="1800" b="1" dirty="0" err="1">
                <a:latin typeface="Helvetica Light"/>
              </a:rPr>
              <a:t>neighbourhoods</a:t>
            </a:r>
            <a:r>
              <a:rPr lang="en-US" sz="1800" b="1" dirty="0">
                <a:latin typeface="Helvetica Light"/>
              </a:rPr>
              <a:t> provide a welcoming, healthy and safe place for all members of the community, to encourage a greater sense of community and pride in our spaces?</a:t>
            </a:r>
            <a:endParaRPr lang="en-AU" sz="1800" b="1" dirty="0">
              <a:latin typeface="Helvetica Light"/>
            </a:endParaRPr>
          </a:p>
          <a:p>
            <a:pPr marL="285750" indent="-285750">
              <a:lnSpc>
                <a:spcPct val="120000"/>
              </a:lnSpc>
              <a:spcBef>
                <a:spcPts val="400"/>
              </a:spcBef>
              <a:spcAft>
                <a:spcPts val="600"/>
              </a:spcAft>
              <a:buChar char="•"/>
            </a:pPr>
            <a:endParaRPr lang="en-US" sz="1800" b="1" dirty="0"/>
          </a:p>
          <a:p>
            <a:pPr marL="285750" indent="-285750">
              <a:lnSpc>
                <a:spcPct val="100000"/>
              </a:lnSpc>
              <a:spcBef>
                <a:spcPts val="0"/>
              </a:spcBef>
              <a:buFont typeface="Arial,Sans-Serif" panose="020B0604020202020204" pitchFamily="34" charset="0"/>
              <a:buChar char="•"/>
            </a:pPr>
            <a:r>
              <a:rPr lang="en-AU" sz="1500" dirty="0">
                <a:latin typeface="Helvetica Light"/>
              </a:rPr>
              <a:t>Not everyone feels at home, welcome, or safe in Casey. </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en-AU" sz="1500" dirty="0">
                <a:latin typeface="Helvetica Light"/>
              </a:rPr>
              <a:t>Knowledge of, and access to, services when people are at risk is needed in every community. How is Casey doing in this regard?</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en-AU" sz="1500" dirty="0">
                <a:latin typeface="Helvetica Light"/>
              </a:rPr>
              <a:t>For new Casey residents it can take a while to settle in and feel part of the community.</a:t>
            </a:r>
            <a:endParaRPr lang="en-US" sz="1500" dirty="0">
              <a:latin typeface="Helvetica Light"/>
            </a:endParaRP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en-AU" sz="1500" dirty="0">
                <a:latin typeface="Helvetica Light"/>
              </a:rPr>
              <a:t>Previous consultation has identified 'hoon' drivers as a common issue of concern.</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en-AU" sz="1500" dirty="0">
                <a:latin typeface="Helvetica Light"/>
              </a:rPr>
              <a:t>Also identified previously is the need for more playgrounds, toilets and shaded areas for parks.</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en-AU" sz="1500" dirty="0">
                <a:latin typeface="Helvetica Light"/>
              </a:rPr>
              <a:t>Young parents, migrants and elderly have been identified as being at risk, and experience loneliness.</a:t>
            </a:r>
            <a:endParaRPr lang="en-US" sz="1500" dirty="0">
              <a:latin typeface="Helvetica Light"/>
            </a:endParaRP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en-AU" sz="1500" dirty="0">
                <a:latin typeface="Helvetica Light"/>
              </a:rPr>
              <a:t>More culturally inclusive events and activities for young people and families has also been suggested in previous consultation. </a:t>
            </a:r>
            <a:endParaRPr lang="en-US" sz="1500" dirty="0">
              <a:latin typeface="Helvetica Light"/>
            </a:endParaRPr>
          </a:p>
          <a:p>
            <a:endParaRPr lang="en-US" dirty="0"/>
          </a:p>
        </p:txBody>
      </p:sp>
    </p:spTree>
    <p:extLst>
      <p:ext uri="{BB962C8B-B14F-4D97-AF65-F5344CB8AC3E}">
        <p14:creationId xmlns:p14="http://schemas.microsoft.com/office/powerpoint/2010/main" val="2370696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8BE3-9287-4FD0-A794-093F90F128D7}"/>
              </a:ext>
            </a:extLst>
          </p:cNvPr>
          <p:cNvSpPr>
            <a:spLocks noGrp="1"/>
          </p:cNvSpPr>
          <p:nvPr>
            <p:ph type="title"/>
          </p:nvPr>
        </p:nvSpPr>
        <p:spPr>
          <a:xfrm>
            <a:off x="969690" y="548008"/>
            <a:ext cx="10515600" cy="1148053"/>
          </a:xfrm>
        </p:spPr>
        <p:txBody>
          <a:bodyPr/>
          <a:lstStyle/>
          <a:p>
            <a:r>
              <a:rPr lang="pa-IN"/>
              <a:t>ਧਿਆਨ ਵਿੱਚ ਰੱਖਣ ਵਾਲੀਆਂ ਗੱਲਾਂ</a:t>
            </a:r>
          </a:p>
        </p:txBody>
      </p:sp>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6" y="1714724"/>
            <a:ext cx="10536522" cy="3450422"/>
          </a:xfrm>
        </p:spPr>
        <p:txBody>
          <a:bodyPr vert="horz" lIns="91440" tIns="45720" rIns="91440" bIns="45720" rtlCol="0" anchor="t">
            <a:normAutofit fontScale="85000" lnSpcReduction="20000"/>
          </a:bodyPr>
          <a:lstStyle/>
          <a:p>
            <a:pPr>
              <a:lnSpc>
                <a:spcPct val="120000"/>
              </a:lnSpc>
              <a:spcBef>
                <a:spcPts val="400"/>
              </a:spcBef>
              <a:spcAft>
                <a:spcPts val="600"/>
              </a:spcAft>
            </a:pPr>
            <a:r>
              <a:rPr lang="pa-IN" sz="1800" b="1">
                <a:latin typeface="Helvetica Light"/>
              </a:rPr>
              <a:t>ਅਸੀਂ ਇਹ ਸੁਨਿਸ਼ਚਿਤ ਕਰਨ ਲਈ ਕੀ ਕਰ ਸਕਦੇ ਹਾਂ ਕਿ ਕਮਿਊਨਿਟੀ ਦੀ ਵਧੇਰੀ ਭਾਵਨਾ ਨੂੰ ਉਤਸ਼ਾਹਤ ਕਰਨ ਅਤੇ ਸਾਡੇ ਸਥਾਨਾਂ ਵਿੱਚ ਮਾਣ ਮਹਿਸੂਸ ਕਰਵਾਉਣ ਲਈ ਸਾਡੇ ਗੁਆਂਢ ਕਮਿਊਨਿਟੀ ਦੇ ਸਾਰੇ ਮੈਂਬਰਾਂ ਲਈ ਇੱਕ ਸਵਾਗਤਯੋਗ, ਸਿਹਤਮੰਦ ਅਤੇ ਸੁਰੱਖਿਅਤ ਜਗ੍ਹਾ ਪ੍ਰਦਾਨ ਕਰਨ?</a:t>
            </a:r>
          </a:p>
          <a:p>
            <a:pPr marL="285750" indent="-285750">
              <a:lnSpc>
                <a:spcPct val="120000"/>
              </a:lnSpc>
              <a:spcBef>
                <a:spcPts val="400"/>
              </a:spcBef>
              <a:spcAft>
                <a:spcPts val="600"/>
              </a:spcAft>
              <a:buChar char="•"/>
            </a:pPr>
            <a:endParaRPr lang="en-US" sz="1800" b="1" dirty="0"/>
          </a:p>
          <a:p>
            <a:pPr marL="285750" indent="-285750">
              <a:lnSpc>
                <a:spcPct val="100000"/>
              </a:lnSpc>
              <a:spcBef>
                <a:spcPts val="0"/>
              </a:spcBef>
              <a:buFont typeface="Arial,Sans-Serif" panose="020B0604020202020204" pitchFamily="34" charset="0"/>
              <a:buChar char="•"/>
            </a:pPr>
            <a:r>
              <a:rPr lang="pa-IN" sz="1500">
                <a:latin typeface="Helvetica Light"/>
              </a:rPr>
              <a:t>ਹਰ ਕੋਈ ਕੇਸੀ ਵਿੱਚ ਘਰ ਵਰਗਾ, ਸਵਾਗਤਮ, ਜਾਂ ਸੁਰੱਖਿਅਤ ਮਹਿਸੂਸ ਨਹੀਂ ਕਰਦਾ। </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pa-IN" sz="1500">
                <a:latin typeface="Helvetica Light"/>
              </a:rPr>
              <a:t>ਹਰ ਕਮਿਊਨਿਟੀ ਵਿੱਚ ਜਦੋਂ ਲੋਕਾਂ ਨੂੰ ਜੋਖਮ ਹੁੰਦਾ ਹੈ ਤਾਂ ਸੇਵਾਵਾਂ ਦੇ ਗਿਆਨ ਅਤੇ ਉਹਨਾਂ ਤਕ ਪਹੁੰਚ ਦੀ ਜ਼ਰੂਰਤ ਹੁੰਦੀ ਹੈ। ਕੇਸੀ ਇਸ ਸਬੰਧ ਵਿੱਚ ਕਿਸ ਤਰ੍ਹਾਂ ਕੰਮ ਕਰ ਰਹੀ ਹੈ?</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pa-IN" sz="1500">
                <a:latin typeface="Helvetica Light"/>
              </a:rPr>
              <a:t>ਨਵੇਂ ਕੇਸੀ ਨਿਵਾਸੀਆਂ ਲਈ ਕਮਿਊਨਿਟੀ ਦਾ ਹਿੱਸਾ ਬਣਨ ਅਤੇ ਮਹਿਸੂਸ ਕਰਨ ਵਿੱਚ ਕੁਝ ਸਮਾਂ ਲੱਗ ਸਕਦਾ ਹੈ।</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pa-IN" sz="1500">
                <a:latin typeface="Helvetica Light"/>
              </a:rPr>
              <a:t>ਪਿਛਲੀ ਸਲਾਹ-ਮਸ਼ਵਰੇ ਨੇ 'ਹੂਨ' ਡਰਾਈਵਰਾਂ ਨੂੰ ਚਿੰਤਾ ਦਾ ਸਾਂਝਾ ਮੁੱਦਾ ਦੱਸਿਆ ਹੈ।</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pa-IN" sz="1500">
                <a:latin typeface="Helvetica Light"/>
              </a:rPr>
              <a:t>ਨਾਲ ਹੀ ਹੋਰ ਖੇਡ ਮੈਦਾਨਾਂ, ਪਖਾਨਿਆਂ ਅਤੇ ਪਾਰਕਾਂ ਵਿੱਚ ਛਾਂ ਵਾਲੇ ਖੇਤਰਾਂ ਦੀ ਜ਼ਰੂਰਤ ਦੀ ਵੀ ਪਹਿਲਾਂ ਪਛਾਣ ਕੀਤੀ ਗਈ ਹੈ।</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pa-IN" sz="1500">
                <a:latin typeface="Helvetica Light"/>
              </a:rPr>
              <a:t>ਨੌਜਵਾਨ ਮਾਪਿਆਂ, ਪ੍ਰਵਾਸੀਆਂ ਅਤੇ ਬਜ਼ੁਰਗਾਂ ਦਾ ਜੋਖਮ ਵਿੱਚ ਹੋਣਾ, ਅਤੇ ਇਕੱਲਤਾ ਦਾ ਅਨੁਭਵ ਕਰਨਾ ਪਾਇਆ ਗਿਆ ਹੈ।</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pa-IN" sz="1500">
                <a:latin typeface="Helvetica Light"/>
              </a:rPr>
              <a:t>ਪਿਛਲੇ ਸਲਾਹ-ਮਸ਼ਵਰੇ ਵਿੱਚ ਜਵਾਨ ਲੋਕਾਂ ਅਤੇ ਪਰਿਵਾਰਾਂ ਲਈ ਵਧੇਰੇ ਸਭਿਆਚਾਰਕ ਤੌਰ ਤੇ ਸੰਮਲਿਤ ਸਮਾਗਮਾਂ ਅਤੇ ਗਤੀਵਿਧੀਆਂ ਦਾ ਸੁਝਾਅ ਵੀ ਦਿੱਤਾ ਗਿਆ ਹੈ। </a:t>
            </a:r>
          </a:p>
          <a:p>
            <a:endParaRPr lang="en-US" dirty="0"/>
          </a:p>
        </p:txBody>
      </p:sp>
    </p:spTree>
    <p:extLst>
      <p:ext uri="{BB962C8B-B14F-4D97-AF65-F5344CB8AC3E}">
        <p14:creationId xmlns:p14="http://schemas.microsoft.com/office/powerpoint/2010/main" val="36438410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p:txBody>
          <a:bodyPr>
            <a:noAutofit/>
          </a:bodyPr>
          <a:lstStyle/>
          <a:p>
            <a:r>
              <a:rPr lang="en-US"/>
              <a:t>Questions</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p:txBody>
          <a:bodyPr>
            <a:noAutofit/>
          </a:bodyPr>
          <a:lstStyle/>
          <a:p>
            <a:pPr>
              <a:lnSpc>
                <a:spcPct val="120000"/>
              </a:lnSpc>
              <a:spcBef>
                <a:spcPts val="400"/>
              </a:spcBef>
              <a:spcAft>
                <a:spcPts val="600"/>
              </a:spcAft>
            </a:pPr>
            <a:r>
              <a:rPr lang="en-AU" sz="1600" b="1" dirty="0">
                <a:solidFill>
                  <a:schemeClr val="accent2"/>
                </a:solidFill>
                <a:latin typeface="Gotham Black" panose="02000603030000020004" pitchFamily="2" charset="77"/>
                <a:ea typeface="+mj-ea"/>
                <a:cs typeface="+mj-cs"/>
              </a:rPr>
              <a:t>DESTINATIONS</a:t>
            </a:r>
          </a:p>
          <a:p>
            <a:pPr>
              <a:lnSpc>
                <a:spcPct val="120000"/>
              </a:lnSpc>
              <a:spcBef>
                <a:spcPts val="400"/>
              </a:spcBef>
              <a:spcAft>
                <a:spcPts val="600"/>
              </a:spcAft>
            </a:pPr>
            <a:r>
              <a:rPr lang="en-AU" sz="1400" dirty="0"/>
              <a:t>Destinations is about where we spend our day to day – where we go to work, or where we do our shopping and go to a dinner (not right now!).  Destinations is about the activity and economic drivers that make Casey a good place to do businesses.  These are the places we meet people that don't necessarily live on our street but might live in our postcode.</a:t>
            </a:r>
          </a:p>
          <a:p>
            <a:pPr marL="342900" indent="-342900">
              <a:lnSpc>
                <a:spcPct val="120000"/>
              </a:lnSpc>
              <a:spcBef>
                <a:spcPts val="400"/>
              </a:spcBef>
              <a:spcAft>
                <a:spcPts val="600"/>
              </a:spcAft>
              <a:buFont typeface="+mj-lt"/>
              <a:buAutoNum type="arabicPeriod"/>
            </a:pPr>
            <a:endParaRPr lang="en-GB" sz="1400" dirty="0"/>
          </a:p>
          <a:p>
            <a:pPr marL="342900" indent="-342900">
              <a:lnSpc>
                <a:spcPct val="120000"/>
              </a:lnSpc>
              <a:spcBef>
                <a:spcPts val="400"/>
              </a:spcBef>
              <a:spcAft>
                <a:spcPts val="600"/>
              </a:spcAft>
              <a:buFont typeface="+mj-lt"/>
              <a:buAutoNum type="arabicPeriod" startAt="5"/>
            </a:pPr>
            <a:r>
              <a:rPr lang="en-GB" sz="1400" dirty="0"/>
              <a:t>What can we do to make our local centres thrive, to make them safe and attractive destinations that you want to keep coming back to, and ensure our businesses and services grow and are able to adapt to change?</a:t>
            </a:r>
          </a:p>
          <a:p>
            <a:pPr marL="342900" indent="-342900">
              <a:lnSpc>
                <a:spcPct val="120000"/>
              </a:lnSpc>
              <a:spcBef>
                <a:spcPts val="400"/>
              </a:spcBef>
              <a:spcAft>
                <a:spcPts val="600"/>
              </a:spcAft>
              <a:buFont typeface="+mj-lt"/>
              <a:buAutoNum type="arabicPeriod" startAt="5"/>
            </a:pPr>
            <a:endParaRPr lang="en-GB" sz="1400" dirty="0"/>
          </a:p>
          <a:p>
            <a:pPr marL="342900" indent="-342900">
              <a:lnSpc>
                <a:spcPct val="120000"/>
              </a:lnSpc>
              <a:spcBef>
                <a:spcPts val="400"/>
              </a:spcBef>
              <a:spcAft>
                <a:spcPts val="600"/>
              </a:spcAft>
              <a:buFont typeface="+mj-lt"/>
              <a:buAutoNum type="arabicPeriod" startAt="5"/>
            </a:pPr>
            <a:r>
              <a:rPr lang="en-AU" sz="1400" dirty="0"/>
              <a:t>How can Casey support and facilitate local businesses/services to be resilient/ flexible to meet ever changing needs and expectations of the City? </a:t>
            </a:r>
          </a:p>
        </p:txBody>
      </p:sp>
    </p:spTree>
    <p:extLst>
      <p:ext uri="{BB962C8B-B14F-4D97-AF65-F5344CB8AC3E}">
        <p14:creationId xmlns:p14="http://schemas.microsoft.com/office/powerpoint/2010/main" val="40490626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515600" cy="1148053"/>
          </a:xfrm>
        </p:spPr>
        <p:txBody>
          <a:bodyPr>
            <a:noAutofit/>
          </a:bodyPr>
          <a:lstStyle/>
          <a:p>
            <a:r>
              <a:rPr lang="pa-IN"/>
              <a:t>ਪ੍ਰਸ਼ਨ</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714724"/>
            <a:ext cx="10536522" cy="3450422"/>
          </a:xfrm>
        </p:spPr>
        <p:txBody>
          <a:bodyPr>
            <a:noAutofit/>
          </a:bodyPr>
          <a:lstStyle/>
          <a:p>
            <a:pPr>
              <a:lnSpc>
                <a:spcPct val="120000"/>
              </a:lnSpc>
              <a:spcBef>
                <a:spcPts val="400"/>
              </a:spcBef>
              <a:spcAft>
                <a:spcPts val="600"/>
              </a:spcAft>
            </a:pPr>
            <a:r>
              <a:rPr lang="pa-IN" sz="1600" b="1">
                <a:solidFill>
                  <a:schemeClr val="accent2"/>
                </a:solidFill>
                <a:latin typeface="Gotham Black" panose="02000603030000020004" pitchFamily="2" charset="77"/>
                <a:ea typeface="+mj-ea"/>
                <a:cs typeface="+mj-cs"/>
              </a:rPr>
              <a:t>ਮੰਜ਼ਿਲਾਂ</a:t>
            </a:r>
          </a:p>
          <a:p>
            <a:pPr>
              <a:lnSpc>
                <a:spcPct val="120000"/>
              </a:lnSpc>
              <a:spcBef>
                <a:spcPts val="400"/>
              </a:spcBef>
              <a:spcAft>
                <a:spcPts val="600"/>
              </a:spcAft>
            </a:pPr>
            <a:r>
              <a:rPr lang="pa-IN" sz="1400"/>
              <a:t>ਮੰਜ਼ਿਲਾਂ ਉਹ ਹਨ ਕਿ ਜਿੱਥੇ ਅਸੀਂ ਆਪਣਾ ਦਿਨ ਪ੍ਰਤੀ ਦਿਨ ਬਿਤਾਉਂਦੇ ਹਾਂ - ਜਿੱਥੇ ਅਸੀਂ ਕੰਮ ਤੇ ਜਾਂਦੇ ਹਾਂ, ਜਾਂ ਜਿੱਥੇ ਅਸੀਂ ਆਪਣੀ ਖਰੀਦਦਾਰੀ ਕਰਦੇ ਹਾਂ ਅਤੇ ਰਾਤ ਦੇ ਖਾਣੇ ਤੇ ਜਾਂਦੇ ਹਾਂ (ਇਸ ਸਮੇਂ ਨਹੀ!)।  ਮੰਜ਼ਿਲਾਂ ਗਤੀਵਿਧੀ ਅਤੇ ਆਰਥਿਕ ਵਾਹਕਾਂ ਬਾਰੇ ਹਨ ਜੋ ਕੇਸੀ ਨੂੰ ਕਾਰੋਬਾਰ ਕਰਨ ਲਈ ਵਧੀਆ ਜਗ੍ਹਾ ਬਣਾਉਂਦੀਆਂ ਹਨ।  ਇਹ ਉਹ ਸਥਾਨ ਹਨ ਜਿਥੇ ਅਸੀਂ ਉਨ੍ਹਾਂ ਲੋਕਾਂ ਨੂੰ ਮਿਲਦੇ ਹਾਂ ਜੋ ਜ਼ਰੂਰੀ ਤੌਰ ਤੇ ਸਾਡੀ ਗਲੀ ਵਿੱਚ ਨਹੀਂ ਰਹਿੰਦੇ ਪਰ ਹੋ ਸਕਦਾ ਹੈ ਕਿ ਸਾਡੇ ਪੋਸਟ ਕੋਡ ਵਿੱਚ ਰਹਿੰਦੇ ਹੋਣ।</a:t>
            </a:r>
          </a:p>
          <a:p>
            <a:pPr marL="342900" indent="-342900">
              <a:lnSpc>
                <a:spcPct val="120000"/>
              </a:lnSpc>
              <a:spcBef>
                <a:spcPts val="400"/>
              </a:spcBef>
              <a:spcAft>
                <a:spcPts val="600"/>
              </a:spcAft>
              <a:buFont typeface="+mj-lt"/>
              <a:buAutoNum type="arabicPeriod"/>
            </a:pPr>
            <a:endParaRPr lang="en-GB" sz="1400" dirty="0"/>
          </a:p>
          <a:p>
            <a:pPr marL="342900" indent="-342900">
              <a:lnSpc>
                <a:spcPct val="120000"/>
              </a:lnSpc>
              <a:spcBef>
                <a:spcPts val="400"/>
              </a:spcBef>
              <a:spcAft>
                <a:spcPts val="600"/>
              </a:spcAft>
              <a:buFont typeface="+mj-lt"/>
              <a:buAutoNum type="arabicPeriod" startAt="5"/>
            </a:pPr>
            <a:r>
              <a:rPr lang="pa-IN" sz="1400"/>
              <a:t>ਅਸੀਂ ਆਪਣੇ ਸਥਾਨਕ ਕੇਂਦਰਾਂ ਨੂੰ ਪ੍ਰਫੁੱਲਤ ਕਰਨ, ਉਨ੍ਹਾਂ ਨੂੰ ਸੁਰੱਖਿਅਤ ਅਤੇ ਆਕਰਸ਼ਕ ਮੰਜ਼ਿਲਾਂ ਬਣਾਉਣ, ਜਿਨ੍ਹਾਂ ਵਿੱਚ ਤੁਸੀਂ ਵਾਪਸ ਆਉਣਾ ਚਾਹੋ, ਅਤੇ ਇਹ ਯਕੀਨੀ ਬਣਾਉਣ ਲਈ ਕਿ ਸਾਡੇ ਕਾਰੋਬਾਰ ਅਤੇ ਸੇਵਾਵਾਂ ਵਧਣ ਅਤੇ ਤਬਦੀਲੀ ਲਈ ਢਲਣ ਦੇ ਯੋਗ ਹੋਣ ਬਾਰੇ ਕੀ ਕਰ ਸਕਦੇ ਹਾਂ?</a:t>
            </a:r>
          </a:p>
          <a:p>
            <a:pPr marL="342900" indent="-342900">
              <a:lnSpc>
                <a:spcPct val="120000"/>
              </a:lnSpc>
              <a:spcBef>
                <a:spcPts val="400"/>
              </a:spcBef>
              <a:spcAft>
                <a:spcPts val="600"/>
              </a:spcAft>
              <a:buFont typeface="+mj-lt"/>
              <a:buAutoNum type="arabicPeriod" startAt="5"/>
            </a:pPr>
            <a:endParaRPr lang="en-GB" sz="1400" dirty="0"/>
          </a:p>
          <a:p>
            <a:pPr marL="342900" indent="-342900">
              <a:lnSpc>
                <a:spcPct val="120000"/>
              </a:lnSpc>
              <a:spcBef>
                <a:spcPts val="400"/>
              </a:spcBef>
              <a:spcAft>
                <a:spcPts val="600"/>
              </a:spcAft>
              <a:buFont typeface="+mj-lt"/>
              <a:buAutoNum type="arabicPeriod" startAt="5"/>
            </a:pPr>
            <a:r>
              <a:rPr lang="pa-IN" sz="1400"/>
              <a:t>ਸਦਾ ਬਦਲਦੀਆਂ ਜ਼ਰੂਰਤਾਂ ਅਤੇ ਸ਼ਹਿਰ ਦੀਆਂ ਉਮੀਦਾਂ ਨੂੰ ਪੂਰਾ ਕਰਨ ਲਈ ਸਥਾਨਕ ਕਾਰੋਬਾਰਾਂ/ਸੇਵਾਵਾਂ ਨੂੰ ਲਚਕੀਲੇ/ਲਚਕਦਾਰ ਬਣਾਉਣ ਲਈ ਕੇਸੀ ਕਿਵੇਂ ਸਹਾਇਤਾ ਅਤੇ ਸਹੂਲਤ ਦੇ ਸਕਦੀ ਹੈ? </a:t>
            </a:r>
          </a:p>
        </p:txBody>
      </p:sp>
    </p:spTree>
    <p:extLst>
      <p:ext uri="{BB962C8B-B14F-4D97-AF65-F5344CB8AC3E}">
        <p14:creationId xmlns:p14="http://schemas.microsoft.com/office/powerpoint/2010/main" val="25779699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6" y="1714724"/>
            <a:ext cx="4911267" cy="3450422"/>
          </a:xfrm>
        </p:spPr>
        <p:txBody>
          <a:bodyPr vert="horz" lIns="91440" tIns="45720" rIns="91440" bIns="45720" rtlCol="0" anchor="t">
            <a:noAutofit/>
          </a:bodyPr>
          <a:lstStyle/>
          <a:p>
            <a:pPr>
              <a:lnSpc>
                <a:spcPct val="120000"/>
              </a:lnSpc>
              <a:spcBef>
                <a:spcPts val="400"/>
              </a:spcBef>
              <a:spcAft>
                <a:spcPts val="600"/>
              </a:spcAft>
            </a:pPr>
            <a:r>
              <a:rPr lang="en-GB" sz="1400" b="1" dirty="0">
                <a:latin typeface="Helvetica Light"/>
              </a:rPr>
              <a:t>What can we do to make our local centres thrive, to make them safe and attractive destinations that you want to keep coming back to, and ensure our businesses and services grow and are able to adapt to change?</a:t>
            </a:r>
            <a:endParaRPr lang="en-GB" b="1" dirty="0"/>
          </a:p>
          <a:p>
            <a:pPr marL="285750" indent="-285750">
              <a:lnSpc>
                <a:spcPct val="100000"/>
              </a:lnSpc>
              <a:spcBef>
                <a:spcPts val="400"/>
              </a:spcBef>
              <a:buFont typeface="Arial,Sans-Serif" panose="020B0604020202020204" pitchFamily="34" charset="0"/>
              <a:buChar char="•"/>
            </a:pPr>
            <a:r>
              <a:rPr lang="en-AU" sz="1200" dirty="0">
                <a:latin typeface="Helvetica Light"/>
              </a:rPr>
              <a:t>Vast majority of people who live in Casey, and who are employed, commute long distances – not so many local employment opportunities in Casey</a:t>
            </a:r>
          </a:p>
          <a:p>
            <a:pPr marL="285750" indent="-285750">
              <a:lnSpc>
                <a:spcPct val="100000"/>
              </a:lnSpc>
              <a:spcBef>
                <a:spcPts val="400"/>
              </a:spcBef>
              <a:buFont typeface="Arial,Sans-Serif" panose="020B0604020202020204" pitchFamily="34" charset="0"/>
              <a:buChar char="•"/>
            </a:pPr>
            <a:r>
              <a:rPr lang="en-AU" sz="1200" dirty="0">
                <a:latin typeface="Helvetica Light"/>
              </a:rPr>
              <a:t>Casey jobs amount to 3.2% of all Greater Melbourne job, despite having over 7.5% of Greater Melbourne's population</a:t>
            </a:r>
          </a:p>
          <a:p>
            <a:pPr marL="285750" indent="-285750">
              <a:lnSpc>
                <a:spcPct val="100000"/>
              </a:lnSpc>
              <a:spcBef>
                <a:spcPts val="400"/>
              </a:spcBef>
              <a:buFont typeface="Arial,Sans-Serif" panose="020B0604020202020204" pitchFamily="34" charset="0"/>
              <a:buChar char="•"/>
            </a:pPr>
            <a:r>
              <a:rPr lang="en-AU" sz="1200" dirty="0">
                <a:latin typeface="Helvetica Light"/>
              </a:rPr>
              <a:t>Do young people and young adults see local centres as attractive destinations, or do they go elsewhere? What could be done to entice more people to spend time in Casey?</a:t>
            </a:r>
          </a:p>
          <a:p>
            <a:pPr marL="285750" indent="-285750">
              <a:lnSpc>
                <a:spcPct val="100000"/>
              </a:lnSpc>
              <a:spcBef>
                <a:spcPts val="0"/>
              </a:spcBef>
              <a:buFont typeface="Arial,Sans-Serif" panose="020B0604020202020204" pitchFamily="34" charset="0"/>
              <a:buChar char="•"/>
            </a:pPr>
            <a:endParaRPr lang="en-AU" sz="1100" dirty="0">
              <a:latin typeface="Helvetica Light"/>
            </a:endParaRPr>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endParaRPr lang="en-US" dirty="0"/>
          </a:p>
        </p:txBody>
      </p:sp>
      <p:sp>
        <p:nvSpPr>
          <p:cNvPr id="5" name="Text Placeholder 2">
            <a:extLst>
              <a:ext uri="{FF2B5EF4-FFF2-40B4-BE49-F238E27FC236}">
                <a16:creationId xmlns:a16="http://schemas.microsoft.com/office/drawing/2014/main" id="{3DCA92F8-0720-4DF2-A829-82F556E802B0}"/>
              </a:ext>
            </a:extLst>
          </p:cNvPr>
          <p:cNvSpPr txBox="1">
            <a:spLocks/>
          </p:cNvSpPr>
          <p:nvPr/>
        </p:nvSpPr>
        <p:spPr>
          <a:xfrm>
            <a:off x="6096000" y="1578094"/>
            <a:ext cx="5548851" cy="5284616"/>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pPr>
              <a:lnSpc>
                <a:spcPct val="120000"/>
              </a:lnSpc>
              <a:spcBef>
                <a:spcPts val="400"/>
              </a:spcBef>
              <a:spcAft>
                <a:spcPts val="600"/>
              </a:spcAft>
            </a:pPr>
            <a:r>
              <a:rPr lang="en-AU" sz="1400" b="1" dirty="0">
                <a:latin typeface="Helvetica Light"/>
              </a:rPr>
              <a:t>How can Casey support and facilitate local businesses/services to be resilient/ flexible to meet ever changing needs and expectations of the City? </a:t>
            </a:r>
            <a:endParaRPr lang="en-US" b="1" dirty="0"/>
          </a:p>
          <a:p>
            <a:pPr marL="285750" indent="-285750">
              <a:lnSpc>
                <a:spcPct val="100000"/>
              </a:lnSpc>
              <a:spcBef>
                <a:spcPts val="400"/>
              </a:spcBef>
              <a:buFont typeface="Arial,Sans-Serif" panose="020B0604020202020204" pitchFamily="34" charset="0"/>
              <a:buChar char="•"/>
            </a:pPr>
            <a:r>
              <a:rPr lang="en-AU" sz="1200" dirty="0">
                <a:latin typeface="Helvetica Light"/>
              </a:rPr>
              <a:t>Casey relies heavily on retail (over 15% of all jobs); and therefore has been hit hard with COVID-19 restrictions. Should Casey be developing other employment sectors? If so, which ones have potential and how might we better take advantage of these opportunities?</a:t>
            </a:r>
          </a:p>
          <a:p>
            <a:pPr marL="285750" indent="-285750">
              <a:lnSpc>
                <a:spcPct val="100000"/>
              </a:lnSpc>
              <a:spcBef>
                <a:spcPts val="400"/>
              </a:spcBef>
              <a:buFont typeface="Arial,Sans-Serif" panose="020B0604020202020204" pitchFamily="34" charset="0"/>
              <a:buChar char="•"/>
            </a:pPr>
            <a:r>
              <a:rPr lang="en-AU" sz="1200" dirty="0">
                <a:latin typeface="Helvetica Light"/>
              </a:rPr>
              <a:t>What do you consider to be Councils key role in direct support of local business? Currently Council provides a range of business support programs but  is there more direct business support that council can provide?</a:t>
            </a:r>
          </a:p>
          <a:p>
            <a:pPr marL="285750" indent="-285750">
              <a:lnSpc>
                <a:spcPct val="100000"/>
              </a:lnSpc>
              <a:spcBef>
                <a:spcPts val="400"/>
              </a:spcBef>
              <a:buFont typeface="Arial,Sans-Serif" panose="020B0604020202020204" pitchFamily="34" charset="0"/>
              <a:buChar char="•"/>
            </a:pPr>
            <a:r>
              <a:rPr lang="en-US" sz="1200" dirty="0">
                <a:latin typeface="Helvetica Light"/>
              </a:rPr>
              <a:t>Employment in the startup sector is dominated by five main sectors: health, eCommerce, financial services, enterprise and IT /digital. How can Casey better support local startups and entrepreneurs and build a culture of innovation across our local business community?</a:t>
            </a:r>
          </a:p>
          <a:p>
            <a:pPr marL="285750" indent="-285750">
              <a:lnSpc>
                <a:spcPct val="100000"/>
              </a:lnSpc>
              <a:spcBef>
                <a:spcPts val="400"/>
              </a:spcBef>
              <a:buFont typeface="Arial,Sans-Serif" panose="020B0604020202020204" pitchFamily="34" charset="0"/>
              <a:buChar char="•"/>
            </a:pPr>
            <a:r>
              <a:rPr lang="en-US" sz="1200" dirty="0">
                <a:latin typeface="Helvetica Light"/>
              </a:rPr>
              <a:t>Of the almost 25,000 businesses located in the City of Casey a high proportion of these are sole-traders and home-based business. It is often a challenge for Council to find and connect with these businesses. How can council do this more effectively?</a:t>
            </a:r>
          </a:p>
        </p:txBody>
      </p:sp>
      <p:sp>
        <p:nvSpPr>
          <p:cNvPr id="7" name="Title 1">
            <a:extLst>
              <a:ext uri="{FF2B5EF4-FFF2-40B4-BE49-F238E27FC236}">
                <a16:creationId xmlns:a16="http://schemas.microsoft.com/office/drawing/2014/main" id="{9C1073C9-6033-974A-9598-AC0F5BD2D941}"/>
              </a:ext>
            </a:extLst>
          </p:cNvPr>
          <p:cNvSpPr>
            <a:spLocks noGrp="1"/>
          </p:cNvSpPr>
          <p:nvPr>
            <p:ph type="title"/>
          </p:nvPr>
        </p:nvSpPr>
        <p:spPr>
          <a:xfrm>
            <a:off x="969690" y="548008"/>
            <a:ext cx="10515600" cy="1148053"/>
          </a:xfrm>
        </p:spPr>
        <p:txBody>
          <a:bodyPr/>
          <a:lstStyle/>
          <a:p>
            <a:r>
              <a:rPr lang="en-US" dirty="0"/>
              <a:t>Things to consider</a:t>
            </a:r>
          </a:p>
        </p:txBody>
      </p:sp>
    </p:spTree>
    <p:extLst>
      <p:ext uri="{BB962C8B-B14F-4D97-AF65-F5344CB8AC3E}">
        <p14:creationId xmlns:p14="http://schemas.microsoft.com/office/powerpoint/2010/main" val="4144985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6" y="1714724"/>
            <a:ext cx="4911267" cy="3450422"/>
          </a:xfrm>
        </p:spPr>
        <p:txBody>
          <a:bodyPr vert="horz" lIns="91440" tIns="45720" rIns="91440" bIns="45720" rtlCol="0" anchor="t">
            <a:noAutofit/>
          </a:bodyPr>
          <a:lstStyle/>
          <a:p>
            <a:pPr>
              <a:lnSpc>
                <a:spcPct val="120000"/>
              </a:lnSpc>
              <a:spcBef>
                <a:spcPts val="400"/>
              </a:spcBef>
              <a:spcAft>
                <a:spcPts val="600"/>
              </a:spcAft>
            </a:pPr>
            <a:r>
              <a:rPr lang="pa-IN" sz="1400" b="1">
                <a:latin typeface="Helvetica Light"/>
              </a:rPr>
              <a:t>ਅਸੀਂ ਆਪਣੇ ਸਥਾਨਕ ਕੇਂਦਰਾਂ ਨੂੰ ਪ੍ਰਫੁੱਲਤ ਕਰਨ, ਉਨ੍ਹਾਂ ਨੂੰ ਸੁਰੱਖਿਅਤ ਅਤੇ ਆਕਰਸ਼ਕ ਮੰਜ਼ਿਲਾਂ ਬਣਾਉਣ, ਜਿਨ੍ਹਾਂ ਵਿੱਚ ਤੁਸੀਂ ਵਾਪਸ ਆਉਣਾ ਚਾਹੋ, ਅਤੇ ਇਹ ਯਕੀਨੀ ਬਣਾਉਣ ਲਈ ਕਿ ਸਾਡੇ ਕਾਰੋਬਾਰ ਅਤੇ ਸੇਵਾਵਾਂ ਵਧਣ ਅਤੇ ਤਬਦੀਲੀ ਲਈ ਢਲਣ ਦੇ ਯੋਗ ਹੋਣ ਬਾਰੇ ਕੀ ਕਰ ਸਕਦੇ ਹਾਂ?</a:t>
            </a:r>
          </a:p>
          <a:p>
            <a:pPr marL="285750" indent="-285750">
              <a:lnSpc>
                <a:spcPct val="100000"/>
              </a:lnSpc>
              <a:spcBef>
                <a:spcPts val="400"/>
              </a:spcBef>
              <a:buFont typeface="Arial,Sans-Serif" panose="020B0604020202020204" pitchFamily="34" charset="0"/>
              <a:buChar char="•"/>
            </a:pPr>
            <a:r>
              <a:rPr lang="pa-IN" sz="1200">
                <a:latin typeface="Helvetica Light"/>
              </a:rPr>
              <a:t>ਬਹੁਤ ਸਾਰੇ ਲੋਕ ਜੋ ਕੇਸੀ ਵਿਚ ਰਹਿੰਦੇ ਹਨ, ਅਤੇ ਜੋ ਨੌਕਰੀ ਕਰਦੇ ਹਨ, ਲੰਬੀ ਦੂਰੀ ਤੇ ਸਫ਼ਰ ਕਰਦੇ ਹਨ – ਕੇਸੀ ਵਿੱਚ ਬਹੁਤ ਸਾਰੇ ਸਥਾਨਕ ਰੁਜ਼ਗਾਰ ਦੇ ਮੌਕੇ ਨਹੀਂ ਹਨ</a:t>
            </a:r>
          </a:p>
          <a:p>
            <a:pPr marL="285750" indent="-285750">
              <a:lnSpc>
                <a:spcPct val="100000"/>
              </a:lnSpc>
              <a:spcBef>
                <a:spcPts val="400"/>
              </a:spcBef>
              <a:buFont typeface="Arial,Sans-Serif" panose="020B0604020202020204" pitchFamily="34" charset="0"/>
              <a:buChar char="•"/>
            </a:pPr>
            <a:r>
              <a:rPr lang="pa-IN" sz="1200">
                <a:latin typeface="Helvetica Light"/>
              </a:rPr>
              <a:t>ਕੇਸੀ ਨੌਕਰੀਆਂ ਗ੍ਰੇਟਰ ਮੈਲਬੌਰਨ ਦੀ 7.5% ਤੋਂ ਵੱਧ ਆਬਾਦੀ ਹੋਣ ਦੇ ਬਾਵਜੂਦ, ਸਾਰੇ ਗ੍ਰੇਟਰ ਮੈਲਬੌਰਨ ਦੀਆਂ ਨੌਕਰੀਆਂ ਦੇ 3.2% ਬਣਦੀਆਂ ਹਨ।</a:t>
            </a:r>
          </a:p>
          <a:p>
            <a:pPr marL="285750" indent="-285750">
              <a:lnSpc>
                <a:spcPct val="100000"/>
              </a:lnSpc>
              <a:spcBef>
                <a:spcPts val="400"/>
              </a:spcBef>
              <a:buFont typeface="Arial,Sans-Serif" panose="020B0604020202020204" pitchFamily="34" charset="0"/>
              <a:buChar char="•"/>
            </a:pPr>
            <a:r>
              <a:rPr lang="pa-IN" sz="1200">
                <a:latin typeface="Helvetica Light"/>
              </a:rPr>
              <a:t>ਕੀ ਨੌਜਵਾਨ ਲੋਕ ਅਤੇ ਨੌਜਵਾਨ ਬਾਲਗ ਸਥਾਨਕ ਕੇਂਦਰਾਂ ਨੂੰ ਆਕਰਸ਼ਕ ਮੰਜ਼ਿਲਾਂ ਦੇ ਰੂਪ ਵਿੱਚ ਵੇਖਦੇ ਹਨ, ਜਾਂ ਕੀ ਉਹ ਕਿਤੇ ਹੋਰ ਜਾਂਦੇ ਹਨ? ਕੇਸੀ ਵਿਚ ਸਮਾਂ ਬਿਤਾਉਣ ਲਈ ਵਧੇਰੇ ਲੋਕਾਂ ਨੂੰ ਭਰਮਾਉਣ ਲਈ ਕੀ ਕੀਤਾ ਜਾ ਸਕਦਾ ਹੈ?</a:t>
            </a:r>
          </a:p>
          <a:p>
            <a:pPr marL="285750" indent="-285750">
              <a:lnSpc>
                <a:spcPct val="100000"/>
              </a:lnSpc>
              <a:spcBef>
                <a:spcPts val="0"/>
              </a:spcBef>
              <a:buFont typeface="Arial,Sans-Serif" panose="020B0604020202020204" pitchFamily="34" charset="0"/>
              <a:buChar char="•"/>
            </a:pPr>
            <a:endParaRPr lang="en-AU" sz="1100" dirty="0">
              <a:latin typeface="Helvetica Light"/>
            </a:endParaRPr>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endParaRPr lang="en-US" dirty="0"/>
          </a:p>
        </p:txBody>
      </p:sp>
      <p:sp>
        <p:nvSpPr>
          <p:cNvPr id="3" name="Text Placeholder 2">
            <a:extLst>
              <a:ext uri="{FF2B5EF4-FFF2-40B4-BE49-F238E27FC236}">
                <a16:creationId xmlns:a16="http://schemas.microsoft.com/office/drawing/2014/main" id="{3DCA92F8-0720-4DF2-A829-82F556E802B0}"/>
              </a:ext>
            </a:extLst>
          </p:cNvPr>
          <p:cNvSpPr txBox="1">
            <a:spLocks/>
          </p:cNvSpPr>
          <p:nvPr/>
        </p:nvSpPr>
        <p:spPr>
          <a:xfrm>
            <a:off x="6096000" y="1578094"/>
            <a:ext cx="5548851" cy="5284616"/>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pPr>
              <a:lnSpc>
                <a:spcPct val="120000"/>
              </a:lnSpc>
              <a:spcBef>
                <a:spcPts val="400"/>
              </a:spcBef>
              <a:spcAft>
                <a:spcPts val="600"/>
              </a:spcAft>
            </a:pPr>
            <a:r>
              <a:rPr lang="pa-IN" sz="1400" b="1">
                <a:latin typeface="Helvetica Light"/>
              </a:rPr>
              <a:t>ਸਦਾ ਬਦਲਦੀਆਂ ਜ਼ਰੂਰਤਾਂ ਅਤੇ ਸ਼ਹਿਰ ਦੀਆਂ ਉਮੀਦਾਂ ਨੂੰ ਪੂਰਾ ਕਰਨ ਲਈ ਸਥਾਨਕ ਕਾਰੋਬਾਰਾਂ/ਸੇਵਾਵਾਂ ਨੂੰ ਲਚਕੀਲੇ/ਲਚਕਦਾਰ ਬਣਾਉਣ ਲਈ ਕੇਸੀ ਕਿਵੇਂ ਸਹਾਇਤਾ ਅਤੇ ਸਹੂਲਤ ਦੇ ਸਕਦੀ ਹੈ? </a:t>
            </a:r>
          </a:p>
          <a:p>
            <a:pPr marL="285750" indent="-285750">
              <a:lnSpc>
                <a:spcPct val="100000"/>
              </a:lnSpc>
              <a:spcBef>
                <a:spcPts val="400"/>
              </a:spcBef>
              <a:buFont typeface="Arial,Sans-Serif" panose="020B0604020202020204" pitchFamily="34" charset="0"/>
              <a:buChar char="•"/>
            </a:pPr>
            <a:r>
              <a:rPr lang="pa-IN" sz="1200">
                <a:latin typeface="Helvetica Light"/>
              </a:rPr>
              <a:t>ਕੇਸੀ ਪ੍ਰਚੂਨ 'ਤੇ ਬਹੁਤ ਜ਼ਿਆਦਾ ਨਿਰਭਰ ਕਰਦਾ ਹੈ (ਸਾਰੀਆਂ ਨੌਕਰੀਆਂ ਦਾ 15% ਤੋਂ ਵੱਧ); ਅਤੇ ਇਸ ਲਈ COVID-19 ਪਾਬੰਦੀਆਂ ਨਾਲ ਇਸਤੇ ਕਾਫੀ ਮੰਦਾ ਪ੍ਰਭਾਵ ਪਿਆ ਹੈ। ਕੀ ਕੇਸੀ ਨੂੰ ਹੋਰ ਰੁਜ਼ਗਾਰ ਦੇ ਖੇਤਰਾਂ ਦਾ ਵਿਕਾਸ ਕਰਨਾ ਚਾਹੀਦਾ ਹੈ? ਜੇ ਹਾਂ, ਤਾਂ ਕਿੰਨਾਂ ਵਿੱਚ ਸਫਲਤਾ ਦੀ ਸੰਭਾਵਨਾ ਵੱਧ ਹੈ ਅਤੇ ਅਸੀਂ ਇਨ੍ਹਾਂ ਮੌਕਿਆਂ ਦਾ ਬਿਹਤਰ ਤਰੀਕੇ ਨਾਲ ਕਿਵੇਂ ਲਾਭ ਲੈ ਸਕਦੇ ਹਾਂ?</a:t>
            </a:r>
          </a:p>
          <a:p>
            <a:pPr marL="285750" indent="-285750">
              <a:lnSpc>
                <a:spcPct val="100000"/>
              </a:lnSpc>
              <a:spcBef>
                <a:spcPts val="400"/>
              </a:spcBef>
              <a:buFont typeface="Arial,Sans-Serif" panose="020B0604020202020204" pitchFamily="34" charset="0"/>
              <a:buChar char="•"/>
            </a:pPr>
            <a:r>
              <a:rPr lang="pa-IN" sz="1200">
                <a:latin typeface="Helvetica Light"/>
              </a:rPr>
              <a:t>ਸਥਾਨਕ ਕਾਰੋਬਾਰਾਂ ਦੇ ਸਿੱਧੇ ਸਮਰਥਨ ਵਿੱਚ ਤੁਸੀਂ ਕੌਂਸਲਾਂ ਦੀ ਮੁੱਖ ਭੂਮਿਕਾ ਨੂੰ ਕੀ ਮੰਨਦੇ ਹੋ? ਇਸ ਵੇਲੇ ਕੌਂਸਲ ਕਈ ਤਰ੍ਹਾਂ ਦੇ ਕਾਰੋਬਾਰ ਸਪੋਰਟ ਪ੍ਰੋਗਰਾਮ ਮੁਹੱਈਆ ਕਰਵਾਉਂਦੀ ਹੈ ਪਰ ਕੀ ਕੋਈ ਹੋਰ ਸਿੱਧੀ ਕਾਰੋਬਾਰ ਸਹਾਇਤਾ ਹੈ ਜੋ ਕੌਂਸਲ ਪ੍ਰਦਾਨ ਕਰ ਸਕਦੀ ਹੈ?</a:t>
            </a:r>
          </a:p>
          <a:p>
            <a:pPr marL="285750" indent="-285750">
              <a:lnSpc>
                <a:spcPct val="100000"/>
              </a:lnSpc>
              <a:spcBef>
                <a:spcPts val="400"/>
              </a:spcBef>
              <a:buFont typeface="Arial,Sans-Serif" panose="020B0604020202020204" pitchFamily="34" charset="0"/>
              <a:buChar char="•"/>
            </a:pPr>
            <a:r>
              <a:rPr lang="pa-IN" sz="1200">
                <a:latin typeface="Helvetica Light"/>
              </a:rPr>
              <a:t>ਸਟਾਰਟਅਪ ਸੈਕਟਰ ਵਿੱਚ ਰੁਜ਼ਗਾਰ ਵਿੱਚ ਪੰਜ ਮੁੱਖ ਸੈਕਟਰਾਂ ਦਾ ਦਬਦਬਾ ਹੈ: ਸਿਹਤ, ਈ-ਕਾਮਰਸ, ਵਿੱਤੀ ਸੇਵਾਵਾਂ, ਐਂਟਰਪ੍ਰਾਈਜ਼ ਅਤੇ ਆਈ.ਟੀ/ਡਿਜੀਟਲ। ਕੇਸੀ ਸਟਾਰਟਅਪਸ ਅਤੇ ਉੱਦਮੀਆਂ ਦਾ ਬਿਹਤਰ ਸਮਰਥਨ ਕਿਵੇਂ ਕਰ ਸਕਦੀ ਹੈ ਅਤੇ ਸਾਡੇ ਸਥਾਨਕ ਵਪਾਰਕ ਭਾਈਚਾਰੇ ਵਿੱਚ ਨਵੀਨਤਾ ਦਾ ਸਭਿਆਚਾਰ ਕਿਵੇਂ ਬਣਾ ਸਕਦੀ ਹੈ?</a:t>
            </a:r>
          </a:p>
          <a:p>
            <a:pPr marL="285750" indent="-285750">
              <a:lnSpc>
                <a:spcPct val="100000"/>
              </a:lnSpc>
              <a:spcBef>
                <a:spcPts val="400"/>
              </a:spcBef>
              <a:buFont typeface="Arial,Sans-Serif" panose="020B0604020202020204" pitchFamily="34" charset="0"/>
              <a:buChar char="•"/>
            </a:pPr>
            <a:r>
              <a:rPr lang="pa-IN" sz="1200">
                <a:latin typeface="Helvetica Light"/>
              </a:rPr>
              <a:t>ਕੇਸੀ ਸ਼ਹਿਰ ਵਿੱਚ ਸਥਿਤ ਲਗਭਗ 25,000 ਕਾਰੋਬਾਰਾਂ ਵਿਚੋਂ ਇੱਕ ਵੱਡਾ ਹਿੱਸਾ ਇਕੱਲੇ-ਵਪਾਰੀ ਅਤੇ ਘਰੇਲੂ-ਅਧਾਰਤ ਕਾਰੋਬਾਰ ਹਨ। ਕੌਂਸਲ ਲਈ ਇਨ੍ਹਾਂ ਕਾਰੋਬਾਰਾਂ ਨੂੰ ਲੱਭਣਾ ਅਤੇ ਉਨ੍ਹਾਂ ਨਾਲ ਜੁੜਨਾ ਅਕਸਰ ਚੁਣੌਤੀ ਹੁੰਦੀ ਹੈ। ਕੌਂਸਲ ਵਧੇਰੇ ਪ੍ਰਭਾਵਸ਼ਾਲੀ ਢੰਗ ਨਾਲ ਇਹ ਕਿਵੇਂ ਕਰ ਸਕਦੀ ਹੈ?</a:t>
            </a:r>
          </a:p>
        </p:txBody>
      </p:sp>
      <p:sp>
        <p:nvSpPr>
          <p:cNvPr id="4" name="Title 1">
            <a:extLst>
              <a:ext uri="{FF2B5EF4-FFF2-40B4-BE49-F238E27FC236}">
                <a16:creationId xmlns:a16="http://schemas.microsoft.com/office/drawing/2014/main" id="{9C1073C9-6033-974A-9598-AC0F5BD2D941}"/>
              </a:ext>
            </a:extLst>
          </p:cNvPr>
          <p:cNvSpPr>
            <a:spLocks noGrp="1"/>
          </p:cNvSpPr>
          <p:nvPr>
            <p:ph type="title"/>
          </p:nvPr>
        </p:nvSpPr>
        <p:spPr>
          <a:xfrm>
            <a:off x="969690" y="548008"/>
            <a:ext cx="10515600" cy="1148053"/>
          </a:xfrm>
        </p:spPr>
        <p:txBody>
          <a:bodyPr/>
          <a:lstStyle/>
          <a:p>
            <a:r>
              <a:rPr lang="pa-IN"/>
              <a:t>ਧਿਆਨ ਵਿੱਚ ਰੱਖਣ ਵਾਲੀਆਂ ਗੱਲਾਂ</a:t>
            </a:r>
          </a:p>
        </p:txBody>
      </p:sp>
    </p:spTree>
    <p:extLst>
      <p:ext uri="{BB962C8B-B14F-4D97-AF65-F5344CB8AC3E}">
        <p14:creationId xmlns:p14="http://schemas.microsoft.com/office/powerpoint/2010/main" val="23198011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en-US"/>
              <a:t>Questions</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p:txBody>
          <a:bodyPr>
            <a:noAutofit/>
          </a:bodyPr>
          <a:lstStyle/>
          <a:p>
            <a:pPr>
              <a:lnSpc>
                <a:spcPct val="120000"/>
              </a:lnSpc>
              <a:spcBef>
                <a:spcPts val="400"/>
              </a:spcBef>
              <a:spcAft>
                <a:spcPts val="600"/>
              </a:spcAft>
            </a:pPr>
            <a:r>
              <a:rPr lang="en-AU" sz="1600" b="1" dirty="0">
                <a:solidFill>
                  <a:schemeClr val="accent2"/>
                </a:solidFill>
                <a:latin typeface="Gotham Black" panose="02000603030000020004" pitchFamily="2" charset="77"/>
                <a:ea typeface="+mj-ea"/>
                <a:cs typeface="+mj-cs"/>
              </a:rPr>
              <a:t>HOW WE GET AROUND</a:t>
            </a:r>
          </a:p>
          <a:p>
            <a:pPr>
              <a:lnSpc>
                <a:spcPct val="120000"/>
              </a:lnSpc>
              <a:spcBef>
                <a:spcPts val="400"/>
              </a:spcBef>
              <a:spcAft>
                <a:spcPts val="600"/>
              </a:spcAft>
            </a:pPr>
            <a:r>
              <a:rPr lang="en-US" sz="1400" dirty="0"/>
              <a:t>How we get around considers the way we move through our streets to get from one place to  another by either public transport, private vehicle (including car-pooling), or active modes of transport (such as walking or cycling). This includes travelling to work, education, or the shops.</a:t>
            </a:r>
            <a:endParaRPr lang="en-AU" sz="1400" dirty="0"/>
          </a:p>
          <a:p>
            <a:pPr marL="342900" indent="-342900">
              <a:lnSpc>
                <a:spcPct val="120000"/>
              </a:lnSpc>
              <a:spcBef>
                <a:spcPts val="400"/>
              </a:spcBef>
              <a:spcAft>
                <a:spcPts val="600"/>
              </a:spcAft>
              <a:buFont typeface="+mj-lt"/>
              <a:buAutoNum type="arabicPeriod"/>
            </a:pPr>
            <a:endParaRPr lang="en-US" sz="1400" dirty="0"/>
          </a:p>
          <a:p>
            <a:pPr marL="342900" indent="-342900" fontAlgn="base">
              <a:buFont typeface="+mj-lt"/>
              <a:buAutoNum type="arabicPeriod" startAt="7"/>
            </a:pPr>
            <a:r>
              <a:rPr lang="en-GB" sz="1400" dirty="0"/>
              <a:t>In what ways could transport be made more accessible and affordable for everyone in the City of Casey?​</a:t>
            </a:r>
          </a:p>
          <a:p>
            <a:pPr marL="342900" indent="-342900" fontAlgn="base">
              <a:buFont typeface="+mj-lt"/>
              <a:buAutoNum type="arabicPeriod" startAt="7"/>
            </a:pPr>
            <a:endParaRPr lang="en-GB" sz="1400" dirty="0"/>
          </a:p>
          <a:p>
            <a:pPr marL="342900" indent="-342900" fontAlgn="base">
              <a:buFont typeface="+mj-lt"/>
              <a:buAutoNum type="arabicPeriod" startAt="7"/>
            </a:pPr>
            <a:r>
              <a:rPr lang="en-GB" sz="1400" dirty="0"/>
              <a:t>How could Casey support more active modes of getting around such as walking or cycling?</a:t>
            </a:r>
            <a:endParaRPr lang="en-US" sz="1400" dirty="0"/>
          </a:p>
        </p:txBody>
      </p:sp>
    </p:spTree>
    <p:extLst>
      <p:ext uri="{BB962C8B-B14F-4D97-AF65-F5344CB8AC3E}">
        <p14:creationId xmlns:p14="http://schemas.microsoft.com/office/powerpoint/2010/main" val="12051356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a:xfrm>
            <a:off x="969690" y="548008"/>
            <a:ext cx="10515600" cy="1148053"/>
          </a:xfrm>
        </p:spPr>
        <p:txBody>
          <a:bodyPr/>
          <a:lstStyle/>
          <a:p>
            <a:r>
              <a:rPr lang="pa-IN"/>
              <a:t>ਪ੍ਰਸ਼ਨ</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450422"/>
          </a:xfrm>
        </p:spPr>
        <p:txBody>
          <a:bodyPr>
            <a:noAutofit/>
          </a:bodyPr>
          <a:lstStyle/>
          <a:p>
            <a:pPr>
              <a:lnSpc>
                <a:spcPct val="120000"/>
              </a:lnSpc>
              <a:spcBef>
                <a:spcPts val="400"/>
              </a:spcBef>
              <a:spcAft>
                <a:spcPts val="600"/>
              </a:spcAft>
            </a:pPr>
            <a:r>
              <a:rPr lang="pa-IN" sz="1600" b="1">
                <a:solidFill>
                  <a:schemeClr val="accent2"/>
                </a:solidFill>
                <a:latin typeface="Gotham Black" panose="02000603030000020004" pitchFamily="2" charset="77"/>
                <a:ea typeface="+mj-ea"/>
                <a:cs typeface="+mj-cs"/>
              </a:rPr>
              <a:t>ਅਸੀਂ ਇੱਧਰ ਉੱਧਰ ਕਿਵੇਂ ਜਾਂਦੇ ਹਾਂ</a:t>
            </a:r>
          </a:p>
          <a:p>
            <a:pPr>
              <a:lnSpc>
                <a:spcPct val="120000"/>
              </a:lnSpc>
              <a:spcBef>
                <a:spcPts val="400"/>
              </a:spcBef>
              <a:spcAft>
                <a:spcPts val="600"/>
              </a:spcAft>
            </a:pPr>
            <a:r>
              <a:rPr lang="pa-IN" sz="1400"/>
              <a:t>ਅਸੀਂ ਇੱਧਰ ਉੱਧਰ ਕਿਵੇਂ ਜਾਂਦੇ ਹਾਂ ਵਿੱਚ ਅਸੀਂ ਜਾਂ ਤਾਂ ਜਨਤਕ ਟ੍ਰਾਂਸਪੋਰਟ, ਨਿੱਜੀ ਵਾਹਨ (ਕਾਰ-ਪੂਲਿੰਗ ਸਮੇਤ), ਜਾਂ ਆਵਾਜਾਈ ਦੇ ਕਿਰਿਆਸ਼ੀਲ ਢੰਗਾਂ (ਜਿਵੇਂ ਕਿ ਤੁਰਨਾ ਜਾਂ ਸਾਈਕਲਿੰਗ) ਦੁਆਰਾ ਇੱਕ ਜਗ੍ਹਾ ਤੋਂ ਦੂਜੀ ਜਗ੍ਹਾ ਜਾਣ ਲਈ ਆਪਣੀਆਂ ਗਲੀਆਂ ਵਿਚੋਂ ਲੰਘਣ ਦੇ ਢੰਗਾਂ ਨੂੰ ਵਿਚਾਰਦੇ ਹਾਂ। ਇਸ ਵਿੱਚ ਕੰਮ, ਵਿੱਦਿਆ, ਜਾਂ ਦੁਕਾਨਾਂ ਦੀ ਯਾਤਰਾ ਸ਼ਾਮਲ ਹੈ।</a:t>
            </a:r>
          </a:p>
          <a:p>
            <a:pPr marL="342900" indent="-342900">
              <a:lnSpc>
                <a:spcPct val="120000"/>
              </a:lnSpc>
              <a:spcBef>
                <a:spcPts val="400"/>
              </a:spcBef>
              <a:spcAft>
                <a:spcPts val="600"/>
              </a:spcAft>
              <a:buFont typeface="+mj-lt"/>
              <a:buAutoNum type="arabicPeriod"/>
            </a:pPr>
            <a:endParaRPr lang="en-US" sz="1400" dirty="0"/>
          </a:p>
          <a:p>
            <a:pPr marL="342900" indent="-342900" fontAlgn="base">
              <a:buFont typeface="+mj-lt"/>
              <a:buAutoNum type="arabicPeriod" startAt="7"/>
            </a:pPr>
            <a:r>
              <a:rPr lang="pa-IN" sz="1400"/>
              <a:t>ਕੇਸੀ ਸ਼ਹਿਰ ਵਿੱਚ ਹਰੇਕ ਲਈ ਟ੍ਰਾਂਸਪੋਰਟ ਨੂੰ ਵਧੇਰੇ ਪਹੁੰਚਯੋਗ ਅਤੇ ਕਿਫਾਇਤੀ ਕਿਵੇਂ ਬਣਾਇਆ ਜਾ ਸਕਦਾ ਹੈ?</a:t>
            </a:r>
          </a:p>
          <a:p>
            <a:pPr marL="342900" indent="-342900" fontAlgn="base">
              <a:buFont typeface="+mj-lt"/>
              <a:buAutoNum type="arabicPeriod" startAt="7"/>
            </a:pPr>
            <a:endParaRPr lang="en-GB" sz="1400" dirty="0"/>
          </a:p>
          <a:p>
            <a:pPr marL="342900" indent="-342900" fontAlgn="base">
              <a:buFont typeface="+mj-lt"/>
              <a:buAutoNum type="arabicPeriod" startAt="7"/>
            </a:pPr>
            <a:r>
              <a:rPr lang="pa-IN" sz="1400"/>
              <a:t>ਕੇਸੀ ਤੁਰਨ ਜਾਂ ਸਾਈਕਲ ਚਲਾਉਣ ਜਿਹੇ ਇੱਧਰ ਉੱਧਰ ਜਾਣ ਦੇ ਵਧੇਰੇ ਕਿਰਿਆਸ਼ੀਲ ਢੰਗਾਂ ਦਾ ਸਮਰਥਨ ਕਿਵੇਂ ਕਰ ਸਕਦੀ ਹੈ?</a:t>
            </a:r>
          </a:p>
        </p:txBody>
      </p:sp>
    </p:spTree>
    <p:extLst>
      <p:ext uri="{BB962C8B-B14F-4D97-AF65-F5344CB8AC3E}">
        <p14:creationId xmlns:p14="http://schemas.microsoft.com/office/powerpoint/2010/main" val="28667228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8BE3-9287-4FD0-A794-093F90F128D7}"/>
              </a:ext>
            </a:extLst>
          </p:cNvPr>
          <p:cNvSpPr>
            <a:spLocks noGrp="1"/>
          </p:cNvSpPr>
          <p:nvPr>
            <p:ph type="title"/>
          </p:nvPr>
        </p:nvSpPr>
        <p:spPr/>
        <p:txBody>
          <a:bodyPr>
            <a:normAutofit/>
          </a:bodyPr>
          <a:lstStyle/>
          <a:p>
            <a:r>
              <a:rPr lang="en-US" dirty="0"/>
              <a:t>Things to consider</a:t>
            </a:r>
          </a:p>
        </p:txBody>
      </p:sp>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5" y="1609618"/>
            <a:ext cx="5825668" cy="4794964"/>
          </a:xfrm>
        </p:spPr>
        <p:txBody>
          <a:bodyPr vert="horz" lIns="91440" tIns="45720" rIns="91440" bIns="45720" rtlCol="0" anchor="t">
            <a:noAutofit/>
          </a:bodyPr>
          <a:lstStyle/>
          <a:p>
            <a:pPr>
              <a:lnSpc>
                <a:spcPct val="120000"/>
              </a:lnSpc>
              <a:spcBef>
                <a:spcPts val="400"/>
              </a:spcBef>
              <a:spcAft>
                <a:spcPts val="600"/>
              </a:spcAft>
            </a:pPr>
            <a:r>
              <a:rPr lang="en-GB" sz="1400" b="1" dirty="0">
                <a:latin typeface="Helvetica Light"/>
              </a:rPr>
              <a:t>In what ways could transport be made more accessible and affordable for everyone in the City of Casey? </a:t>
            </a:r>
            <a:endParaRPr lang="en-GB" b="1" dirty="0"/>
          </a:p>
          <a:p>
            <a:pPr marL="285750" indent="-285750">
              <a:lnSpc>
                <a:spcPct val="100000"/>
              </a:lnSpc>
              <a:spcBef>
                <a:spcPts val="400"/>
              </a:spcBef>
              <a:buFont typeface="Arial,Sans-Serif" panose="020B0604020202020204" pitchFamily="34" charset="0"/>
              <a:buChar char="•"/>
            </a:pPr>
            <a:r>
              <a:rPr lang="en-AU" sz="1200" dirty="0">
                <a:latin typeface="Helvetica Light"/>
              </a:rPr>
              <a:t>Previous consultation has identified these concerns.</a:t>
            </a:r>
          </a:p>
          <a:p>
            <a:pPr marL="675005" lvl="1" indent="-171450">
              <a:lnSpc>
                <a:spcPct val="100000"/>
              </a:lnSpc>
              <a:spcBef>
                <a:spcPts val="400"/>
              </a:spcBef>
              <a:buChar char="•"/>
            </a:pPr>
            <a:r>
              <a:rPr lang="en-AU" sz="1200" dirty="0">
                <a:latin typeface="Helvetica Light"/>
              </a:rPr>
              <a:t>Limited public transport opportunities to reduce pressure on South Gippsland Highway</a:t>
            </a:r>
          </a:p>
          <a:p>
            <a:pPr marL="675005" lvl="1" indent="-171450">
              <a:lnSpc>
                <a:spcPct val="100000"/>
              </a:lnSpc>
              <a:spcBef>
                <a:spcPts val="400"/>
              </a:spcBef>
              <a:buFont typeface="Arial" panose="020B0604020202020204" pitchFamily="34" charset="0"/>
              <a:buChar char="•"/>
            </a:pPr>
            <a:r>
              <a:rPr lang="en-AU" sz="1200" dirty="0">
                <a:latin typeface="Helvetica Light"/>
              </a:rPr>
              <a:t>Insufficient parking on access to railway stations for commuters</a:t>
            </a:r>
          </a:p>
          <a:p>
            <a:pPr marL="675005" lvl="1" indent="-171450">
              <a:lnSpc>
                <a:spcPct val="100000"/>
              </a:lnSpc>
              <a:spcBef>
                <a:spcPts val="400"/>
              </a:spcBef>
              <a:buFont typeface="Arial" panose="020B0604020202020204" pitchFamily="34" charset="0"/>
              <a:buChar char="•"/>
            </a:pPr>
            <a:r>
              <a:rPr lang="en-AU" sz="1200" dirty="0">
                <a:latin typeface="Helvetica Light"/>
              </a:rPr>
              <a:t>Getting around Casey can be challenging. Transport issues have been identified in previous consultation.</a:t>
            </a:r>
            <a:endParaRPr lang="en-US" sz="1200" dirty="0">
              <a:latin typeface="Helvetica Light"/>
            </a:endParaRPr>
          </a:p>
          <a:p>
            <a:pPr marL="285750" indent="-285750">
              <a:lnSpc>
                <a:spcPct val="100000"/>
              </a:lnSpc>
              <a:spcBef>
                <a:spcPts val="400"/>
              </a:spcBef>
              <a:buFont typeface="Arial,Sans-Serif" panose="020B0604020202020204" pitchFamily="34" charset="0"/>
              <a:buChar char="•"/>
            </a:pPr>
            <a:r>
              <a:rPr lang="en-AU" sz="1200" dirty="0">
                <a:latin typeface="Helvetica Light"/>
              </a:rPr>
              <a:t>Findings from a recent public transport review for Casey found that:</a:t>
            </a:r>
          </a:p>
          <a:p>
            <a:pPr marL="789305" lvl="1" indent="-171450">
              <a:lnSpc>
                <a:spcPct val="100000"/>
              </a:lnSpc>
              <a:spcBef>
                <a:spcPts val="400"/>
              </a:spcBef>
              <a:buFont typeface="Arial,Sans-Serif" panose="020B0604020202020204" pitchFamily="34" charset="0"/>
              <a:buChar char="•"/>
            </a:pPr>
            <a:r>
              <a:rPr lang="en-AU" sz="1200" dirty="0">
                <a:latin typeface="Helvetica Light"/>
              </a:rPr>
              <a:t>Even though areas of City of Casey have a high population catchment, the availability to use public transport to get to essential services is poor, especially Cranbourne East and Clyde North</a:t>
            </a:r>
            <a:endParaRPr lang="en-AU" sz="1200" dirty="0"/>
          </a:p>
          <a:p>
            <a:pPr marL="789305" lvl="1" indent="-171450">
              <a:lnSpc>
                <a:spcPct val="100000"/>
              </a:lnSpc>
              <a:spcBef>
                <a:spcPts val="400"/>
              </a:spcBef>
              <a:buFont typeface="Arial,Sans-Serif" panose="020B0604020202020204" pitchFamily="34" charset="0"/>
              <a:buChar char="•"/>
            </a:pPr>
            <a:r>
              <a:rPr lang="en-AU" sz="1200" dirty="0">
                <a:latin typeface="Helvetica Light"/>
              </a:rPr>
              <a:t>Hampton Park and Cranbourne West have reasonable public transport accessibility however significant improvements can still be made</a:t>
            </a:r>
          </a:p>
          <a:p>
            <a:pPr marL="789305" lvl="1" indent="-171450">
              <a:lnSpc>
                <a:spcPct val="100000"/>
              </a:lnSpc>
              <a:spcBef>
                <a:spcPts val="400"/>
              </a:spcBef>
              <a:buFont typeface="Arial,Sans-Serif" panose="020B0604020202020204" pitchFamily="34" charset="0"/>
              <a:buChar char="•"/>
            </a:pPr>
            <a:r>
              <a:rPr lang="en-AU" sz="1200" dirty="0">
                <a:latin typeface="Helvetica Light"/>
              </a:rPr>
              <a:t>The growth area suburbs of Casey are far from achieving a 20-minute neighbourhood that ‘Plan Melbourne’ sets out to accomplish.</a:t>
            </a:r>
            <a:endParaRPr lang="en-AU" sz="1200" dirty="0"/>
          </a:p>
          <a:p>
            <a:pPr marL="789305" lvl="1" indent="-171450">
              <a:lnSpc>
                <a:spcPct val="100000"/>
              </a:lnSpc>
              <a:spcBef>
                <a:spcPts val="400"/>
              </a:spcBef>
              <a:buFont typeface="Arial,Sans-Serif" panose="020B0604020202020204" pitchFamily="34" charset="0"/>
              <a:buChar char="•"/>
            </a:pPr>
            <a:r>
              <a:rPr lang="en-AU" sz="1200" dirty="0">
                <a:latin typeface="Helvetica Light"/>
              </a:rPr>
              <a:t>There are a large number public transport stops in Casey, but this does not translate to an effective public transport service for Casey residents with connectivity and frequency lacking in many areas.</a:t>
            </a:r>
            <a:endParaRPr lang="en-AU" sz="1200" dirty="0"/>
          </a:p>
          <a:p>
            <a:pPr marL="285750" indent="-285750">
              <a:lnSpc>
                <a:spcPct val="100000"/>
              </a:lnSpc>
              <a:spcBef>
                <a:spcPts val="400"/>
              </a:spcBef>
              <a:buFont typeface="Arial,Sans-Serif" panose="020B0604020202020204" pitchFamily="34" charset="0"/>
              <a:buChar char="•"/>
            </a:pPr>
            <a:endParaRPr lang="en-AU" sz="1100" dirty="0"/>
          </a:p>
          <a:p>
            <a:pPr marL="285750" indent="-285750">
              <a:lnSpc>
                <a:spcPct val="100000"/>
              </a:lnSpc>
              <a:spcBef>
                <a:spcPts val="400"/>
              </a:spcBef>
              <a:buFont typeface="Arial,Sans-Serif" panose="020B0604020202020204" pitchFamily="34" charset="0"/>
              <a:buChar char="•"/>
            </a:pPr>
            <a:endParaRPr lang="en-AU" sz="1100" dirty="0"/>
          </a:p>
          <a:p>
            <a:pPr marL="285750" indent="-285750">
              <a:lnSpc>
                <a:spcPct val="100000"/>
              </a:lnSpc>
              <a:spcBef>
                <a:spcPts val="400"/>
              </a:spcBef>
              <a:buFont typeface="Arial,Sans-Serif" panose="020B0604020202020204" pitchFamily="34" charset="0"/>
              <a:buChar char="•"/>
            </a:pPr>
            <a:endParaRPr lang="en-AU" sz="1100" dirty="0"/>
          </a:p>
          <a:p>
            <a:endParaRPr lang="en-US" sz="1100" dirty="0"/>
          </a:p>
        </p:txBody>
      </p:sp>
      <p:sp>
        <p:nvSpPr>
          <p:cNvPr id="5" name="Text Placeholder 2">
            <a:extLst>
              <a:ext uri="{FF2B5EF4-FFF2-40B4-BE49-F238E27FC236}">
                <a16:creationId xmlns:a16="http://schemas.microsoft.com/office/drawing/2014/main" id="{3DCA92F8-0720-4DF2-A829-82F556E802B0}"/>
              </a:ext>
            </a:extLst>
          </p:cNvPr>
          <p:cNvSpPr txBox="1">
            <a:spLocks/>
          </p:cNvSpPr>
          <p:nvPr/>
        </p:nvSpPr>
        <p:spPr>
          <a:xfrm>
            <a:off x="7378261" y="1609618"/>
            <a:ext cx="4203525" cy="474514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r>
              <a:rPr lang="en-GB" sz="1400" b="1" dirty="0">
                <a:latin typeface="Helvetica Light"/>
              </a:rPr>
              <a:t>How could Casey support more active modes of getting around such as walking or cycling?</a:t>
            </a:r>
          </a:p>
          <a:p>
            <a:pPr marL="285750" indent="-285750">
              <a:lnSpc>
                <a:spcPct val="100000"/>
              </a:lnSpc>
              <a:spcBef>
                <a:spcPts val="0"/>
              </a:spcBef>
              <a:buFont typeface="Arial" panose="020B0604020202020204" pitchFamily="34" charset="0"/>
              <a:buChar char="•"/>
            </a:pPr>
            <a:endParaRPr lang="en-AU" sz="1100" dirty="0">
              <a:latin typeface="Helvetica Light"/>
            </a:endParaRPr>
          </a:p>
          <a:p>
            <a:pPr marL="285750" indent="-285750">
              <a:lnSpc>
                <a:spcPct val="100000"/>
              </a:lnSpc>
              <a:spcBef>
                <a:spcPts val="400"/>
              </a:spcBef>
              <a:buFont typeface="Arial" panose="020B0604020202020204" pitchFamily="34" charset="0"/>
              <a:buChar char="•"/>
            </a:pPr>
            <a:r>
              <a:rPr lang="en-AU" sz="1200" dirty="0">
                <a:latin typeface="Helvetica Light"/>
              </a:rPr>
              <a:t>Are you aware of Casey's 'Walk and Ride Strategy'?  It would be great if you could share this document and consider before responding to this question.</a:t>
            </a:r>
            <a:endParaRPr lang="en-GB" sz="1200" dirty="0"/>
          </a:p>
          <a:p>
            <a:pPr>
              <a:lnSpc>
                <a:spcPct val="100000"/>
              </a:lnSpc>
              <a:spcBef>
                <a:spcPts val="400"/>
              </a:spcBef>
            </a:pPr>
            <a:r>
              <a:rPr lang="en-AU" sz="1200" dirty="0">
                <a:latin typeface="Helvetica Light"/>
                <a:hlinkClick r:id="rId2"/>
              </a:rPr>
              <a:t>https://www.casey.vic.gov.au/sites/default/files/2019-12/Walk%20and%20Ride%20Strategy.pdf</a:t>
            </a:r>
            <a:endParaRPr lang="en-AU" sz="1200" dirty="0"/>
          </a:p>
          <a:p>
            <a:pPr marL="285750" indent="-285750">
              <a:lnSpc>
                <a:spcPct val="100000"/>
              </a:lnSpc>
              <a:spcBef>
                <a:spcPts val="400"/>
              </a:spcBef>
              <a:buFont typeface="Arial" panose="020B0604020202020204" pitchFamily="34" charset="0"/>
              <a:buChar char="•"/>
            </a:pPr>
            <a:endParaRPr lang="en-AU" sz="1200" dirty="0"/>
          </a:p>
          <a:p>
            <a:pPr marL="285750" indent="-285750">
              <a:lnSpc>
                <a:spcPct val="100000"/>
              </a:lnSpc>
              <a:spcBef>
                <a:spcPts val="400"/>
              </a:spcBef>
              <a:buFont typeface="Arial" panose="020B0604020202020204" pitchFamily="34" charset="0"/>
              <a:buChar char="•"/>
            </a:pPr>
            <a:r>
              <a:rPr lang="en-AU" sz="1200" dirty="0">
                <a:latin typeface="Helvetica Light"/>
              </a:rPr>
              <a:t>In terms of health and wellbeing in the City of Casey; 25.2% of Casey residents are classified as obese, 29.1% are overweight (Victorian Population Health Survey 2014), 21.9% or one in five do less than 30 minutes of physical activity per week and previous consultation strongly suggested support for safer cycleways and pedestrian walkways across Casey</a:t>
            </a:r>
            <a:endParaRPr lang="en-AU" sz="1200" dirty="0"/>
          </a:p>
          <a:p>
            <a:pPr marL="285750" indent="-285750">
              <a:lnSpc>
                <a:spcPct val="100000"/>
              </a:lnSpc>
              <a:spcBef>
                <a:spcPts val="400"/>
              </a:spcBef>
              <a:buFont typeface="Arial,Sans-Serif" panose="020B0604020202020204" pitchFamily="34" charset="0"/>
              <a:buChar char="•"/>
            </a:pPr>
            <a:r>
              <a:rPr lang="en-AU" sz="1200" dirty="0">
                <a:latin typeface="Helvetica Light"/>
              </a:rPr>
              <a:t>A well-connected path network brings economic benefits by attracting local users and regional and interstate visitors to the area. Increased visitation encourages spending in local businesses. </a:t>
            </a:r>
          </a:p>
          <a:p>
            <a:pPr marL="285750" indent="-285750">
              <a:lnSpc>
                <a:spcPct val="100000"/>
              </a:lnSpc>
              <a:spcBef>
                <a:spcPts val="0"/>
              </a:spcBef>
              <a:buFont typeface="Arial,Sans-Serif" panose="020B0604020202020204" pitchFamily="34" charset="0"/>
              <a:buChar char="•"/>
            </a:pPr>
            <a:endParaRPr lang="en-AU" sz="1100" dirty="0"/>
          </a:p>
          <a:p>
            <a:endParaRPr lang="en-US" dirty="0"/>
          </a:p>
        </p:txBody>
      </p:sp>
    </p:spTree>
    <p:extLst>
      <p:ext uri="{BB962C8B-B14F-4D97-AF65-F5344CB8AC3E}">
        <p14:creationId xmlns:p14="http://schemas.microsoft.com/office/powerpoint/2010/main" val="11231538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8BE3-9287-4FD0-A794-093F90F128D7}"/>
              </a:ext>
            </a:extLst>
          </p:cNvPr>
          <p:cNvSpPr>
            <a:spLocks noGrp="1"/>
          </p:cNvSpPr>
          <p:nvPr>
            <p:ph type="title"/>
          </p:nvPr>
        </p:nvSpPr>
        <p:spPr>
          <a:xfrm>
            <a:off x="969690" y="548008"/>
            <a:ext cx="10515600" cy="1148053"/>
          </a:xfrm>
        </p:spPr>
        <p:txBody>
          <a:bodyPr>
            <a:normAutofit/>
          </a:bodyPr>
          <a:lstStyle/>
          <a:p>
            <a:r>
              <a:rPr lang="pa-IN"/>
              <a:t>ਧਿਆਨ ਵਿੱਚ ਰੱਖਣ ਵਾਲੀਆਂ ਗੱਲਾਂ</a:t>
            </a:r>
          </a:p>
        </p:txBody>
      </p:sp>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5" y="1609618"/>
            <a:ext cx="5825668" cy="4794964"/>
          </a:xfrm>
        </p:spPr>
        <p:txBody>
          <a:bodyPr vert="horz" lIns="91440" tIns="45720" rIns="91440" bIns="45720" rtlCol="0" anchor="t">
            <a:noAutofit/>
          </a:bodyPr>
          <a:lstStyle/>
          <a:p>
            <a:pPr>
              <a:lnSpc>
                <a:spcPct val="120000"/>
              </a:lnSpc>
              <a:spcBef>
                <a:spcPts val="400"/>
              </a:spcBef>
              <a:spcAft>
                <a:spcPts val="600"/>
              </a:spcAft>
            </a:pPr>
            <a:r>
              <a:rPr lang="pa-IN" sz="1400" b="1" dirty="0">
                <a:latin typeface="Helvetica Light"/>
              </a:rPr>
              <a:t>ਕੇਸੀ ਸ਼ਹਿਰ ਵਿੱਚ ਹਰੇਕ ਲਈ ਟ੍ਰਾਂਸਪੋਰਟ ਨੂੰ ਵਧੇਰੇ ਪਹੁੰਚਯੋਗ ਅਤੇ ਕਿਫਾਇਤੀ ਕਿਵੇਂ ਬਣਾਇਆ ਜਾ ਸਕਦਾ ਹੈ? </a:t>
            </a:r>
          </a:p>
          <a:p>
            <a:pPr marL="285750" indent="-285750">
              <a:lnSpc>
                <a:spcPct val="100000"/>
              </a:lnSpc>
              <a:spcBef>
                <a:spcPts val="400"/>
              </a:spcBef>
              <a:buFont typeface="Arial,Sans-Serif" panose="020B0604020202020204" pitchFamily="34" charset="0"/>
              <a:buChar char="•"/>
            </a:pPr>
            <a:r>
              <a:rPr lang="pa-IN" sz="1200" dirty="0">
                <a:latin typeface="Helvetica Light"/>
              </a:rPr>
              <a:t>ਪਿਛਲੇ ਸਲਾਹ-ਮਸ਼ਵਰੇ ਵਿੱਚ ਇਨ੍ਹਾਂ ਚਿੰਤਾਵਾਂ ਦੀ ਪਛਾਣ ਕੀਤੀ ਗਈ ਹੈ।</a:t>
            </a:r>
          </a:p>
          <a:p>
            <a:pPr marL="675005" lvl="1" indent="-171450">
              <a:lnSpc>
                <a:spcPct val="100000"/>
              </a:lnSpc>
              <a:spcBef>
                <a:spcPts val="400"/>
              </a:spcBef>
              <a:buChar char="•"/>
            </a:pPr>
            <a:r>
              <a:rPr lang="pa-IN" sz="1200" dirty="0">
                <a:latin typeface="Helvetica Light"/>
              </a:rPr>
              <a:t>ਦੱਖਣੀ ਜਿਪਸਲੈਂਡ ਹਾਈਵੇਅ 'ਤੇ ਦਬਾਅ ਘਟਾਉਣ ਲਈ ਸੀਮਿਤ ਜਨਤਕ ਆਵਾਜਾਈ ਦੇ ਅਵਸਰ</a:t>
            </a:r>
          </a:p>
          <a:p>
            <a:pPr marL="675005" lvl="1" indent="-171450">
              <a:lnSpc>
                <a:spcPct val="100000"/>
              </a:lnSpc>
              <a:spcBef>
                <a:spcPts val="400"/>
              </a:spcBef>
              <a:buFont typeface="Arial" panose="020B0604020202020204" pitchFamily="34" charset="0"/>
              <a:buChar char="•"/>
            </a:pPr>
            <a:r>
              <a:rPr lang="pa-IN" sz="1200" dirty="0">
                <a:latin typeface="Helvetica Light"/>
              </a:rPr>
              <a:t>ਯਾਤਰੀਆਂ ਲਈ ਰੇਲਵੇ ਸਟੇਸ਼ਨਾਂ ਦੀ ਪਹੁੰਚ 'ਤੇ ਲੋੜੀਂਦੀ ਪਾਰਕਿੰਗ ਦਾ ਨਾ ਹੋਣਾ</a:t>
            </a:r>
          </a:p>
          <a:p>
            <a:pPr marL="675005" lvl="1" indent="-171450">
              <a:lnSpc>
                <a:spcPct val="100000"/>
              </a:lnSpc>
              <a:spcBef>
                <a:spcPts val="400"/>
              </a:spcBef>
              <a:buFont typeface="Arial" panose="020B0604020202020204" pitchFamily="34" charset="0"/>
              <a:buChar char="•"/>
            </a:pPr>
            <a:r>
              <a:rPr lang="pa-IN" sz="1200" dirty="0">
                <a:latin typeface="Helvetica Light"/>
              </a:rPr>
              <a:t>ਕੇਸੀ ਵਿੱਚ ਇੱਧਰ ਉੱਧਰ ਜਾਣਾ ਮੁਸ਼ਕਲ ਹੋ ਸਕਦਾ ਹੈ। ਪਿਛਲੇ ਸਲਾਹ-ਮਸ਼ਵਰੇ ਵਿੱਚ ਟਰਾਂਸਪੋਰਟ ਸਮੱਸਿਆਵਾਂ ਦੀ ਪਛਾਣ ਕੀਤੀ ਗਈ ਹੈ।</a:t>
            </a:r>
          </a:p>
          <a:p>
            <a:pPr marL="285750" indent="-285750">
              <a:lnSpc>
                <a:spcPct val="100000"/>
              </a:lnSpc>
              <a:spcBef>
                <a:spcPts val="400"/>
              </a:spcBef>
              <a:buFont typeface="Arial,Sans-Serif" panose="020B0604020202020204" pitchFamily="34" charset="0"/>
              <a:buChar char="•"/>
            </a:pPr>
            <a:r>
              <a:rPr lang="pa-IN" sz="1200" dirty="0">
                <a:latin typeface="Helvetica Light"/>
              </a:rPr>
              <a:t>ਕੇਸੀ ਲਈ ਇੱਕ ਤਾਜ਼ਾ ਜਨਤਕ ਟ੍ਰਾਂਸਪੋਰਟ ਸਮੀਖਿਆ ਤੋਂ ਪ੍ਰਾਪਤ ਨਤੀਜਿਆਂ ਨੇ ਪਾਇਆ ਕਿ:</a:t>
            </a:r>
          </a:p>
          <a:p>
            <a:pPr marL="789305" lvl="1" indent="-171450">
              <a:lnSpc>
                <a:spcPct val="100000"/>
              </a:lnSpc>
              <a:spcBef>
                <a:spcPts val="400"/>
              </a:spcBef>
              <a:buFont typeface="Arial,Sans-Serif" panose="020B0604020202020204" pitchFamily="34" charset="0"/>
              <a:buChar char="•"/>
            </a:pPr>
            <a:r>
              <a:rPr lang="pa-IN" sz="1200" dirty="0">
                <a:latin typeface="Helvetica Light"/>
              </a:rPr>
              <a:t>ਹਾਲਾਂਕਿ ਕੇਸੀ ਸ਼ਹਿਰ ਦੇ ਖੇਤਰਾਂ ਦੀ ਆਬਾਦੀ ਵਧੇਰੇ ਹੈ, ਜ਼ਰੂਰੀ ਸੇਵਾਵਾਂ ਪ੍ਰਾਪਤ ਕਰਨ ਲਈ ਜਨਤਕ ਟ੍ਰਾਂਸਪੋਰਟ ਦੀ ਵਰਤੋਂ ਕਰਨ ਦੀ ਉਪਲਬਧਤਾ, ਖ਼ਾਸਕਰ ਕ੍ਰੈਨਬਰਨ ਈਸਟ ਅਤੇ ਕਲਾਈਡ ਨੌਰਥ ਵਿੱਚ ਮਾੜੀ ਹੈ</a:t>
            </a:r>
          </a:p>
          <a:p>
            <a:pPr marL="789305" lvl="1" indent="-171450">
              <a:lnSpc>
                <a:spcPct val="100000"/>
              </a:lnSpc>
              <a:spcBef>
                <a:spcPts val="400"/>
              </a:spcBef>
              <a:buFont typeface="Arial,Sans-Serif" panose="020B0604020202020204" pitchFamily="34" charset="0"/>
              <a:buChar char="•"/>
            </a:pPr>
            <a:r>
              <a:rPr lang="pa-IN" sz="1200" dirty="0">
                <a:latin typeface="Helvetica Light"/>
              </a:rPr>
              <a:t>ਹੈਮਪਟਨ ਪਾਰਕ ਅਤੇ ਕ੍ਰੈਨਬੌਰਨ ਵੈਸਟ ਵਿਚ ਜਨਤਕ ਆਵਾਜਾਈ ਦੀ ਢੁਕਵੀਂ ਪਹੁੰਚ ਹੈ ਹਾਲਾਂਕਿ ਅਜੇ ਵੀ ਮਹੱਤਵਪੂਰਣ ਸੁਧਾਰ ਕੀਤੇ ਜਾ ਸਕਦੇ ਹਨ</a:t>
            </a:r>
          </a:p>
          <a:p>
            <a:pPr marL="789305" lvl="1" indent="-171450">
              <a:lnSpc>
                <a:spcPct val="100000"/>
              </a:lnSpc>
              <a:spcBef>
                <a:spcPts val="400"/>
              </a:spcBef>
              <a:buFont typeface="Arial,Sans-Serif" panose="020B0604020202020204" pitchFamily="34" charset="0"/>
              <a:buChar char="•"/>
            </a:pPr>
            <a:r>
              <a:rPr lang="pa-IN" sz="1200" dirty="0">
                <a:latin typeface="Helvetica Light"/>
              </a:rPr>
              <a:t>ਕੇਸੀ ਦੇ ਵਿਕਾਸ ਖੇਤਰ ਉਪਨਗਰ 20 ਮਿੰਟ ਦੇ ਗੁਆਂਢ ਦੀ ਯੋਜਨਾ ਨੂੰ ਪ੍ਰਾਪਤ ਕਰਨ ਤੋਂ ਬਹੁਤ ਦੂਰ ਹਨ ਜੋ 'ਯੋਜਨਾ ਮੈਲਬੌਰਨ’ ਨੇ ਪੂਰੀ ਕਰਨ ਲਈ ਦਰਸਾਈ ਹੈ।</a:t>
            </a:r>
          </a:p>
          <a:p>
            <a:pPr marL="789305" lvl="1" indent="-171450">
              <a:lnSpc>
                <a:spcPct val="100000"/>
              </a:lnSpc>
              <a:spcBef>
                <a:spcPts val="400"/>
              </a:spcBef>
              <a:buFont typeface="Arial,Sans-Serif" panose="020B0604020202020204" pitchFamily="34" charset="0"/>
              <a:buChar char="•"/>
            </a:pPr>
            <a:r>
              <a:rPr lang="pa-IN" sz="1200" dirty="0">
                <a:latin typeface="Helvetica Light"/>
              </a:rPr>
              <a:t>ਕੇਸੀ ਵਿੱਚ ਵੱਡੀ ਗਿਣਤੀ ਵਿੱਚ ਜਨਤਕ ਆਵਾਜਾਈ ਦੇ ਸਟਾਪ ਹਨ, ਪਰ ਇਹ ਕੇਸੀ ਵਸਨੀਕਾਂ ਲਈ ਬਹੁਤ ਸਾਰੇ ਖੇਤਰਾਂ ਵਿੱਚ ਸੰਪਰਕ ਅਤੇ ਬਾਰੰਬਾਰਤਾ ਦੀ ਘਾਟ ਨਾਲ ਪ੍ਰਭਾਵਸ਼ਾਲੀ ਜਨਤਕ ਆਵਾਜਾਈ ਸੇਵਾ ਦਾ ਦਾਅਵਾ ਨਹੀਂ ਕਰਦਾ।</a:t>
            </a:r>
          </a:p>
          <a:p>
            <a:pPr marL="285750" indent="-285750">
              <a:lnSpc>
                <a:spcPct val="100000"/>
              </a:lnSpc>
              <a:spcBef>
                <a:spcPts val="400"/>
              </a:spcBef>
              <a:buFont typeface="Arial,Sans-Serif" panose="020B0604020202020204" pitchFamily="34" charset="0"/>
              <a:buChar char="•"/>
            </a:pPr>
            <a:endParaRPr lang="en-AU" sz="1100" dirty="0"/>
          </a:p>
          <a:p>
            <a:pPr marL="285750" indent="-285750">
              <a:lnSpc>
                <a:spcPct val="100000"/>
              </a:lnSpc>
              <a:spcBef>
                <a:spcPts val="400"/>
              </a:spcBef>
              <a:buFont typeface="Arial,Sans-Serif" panose="020B0604020202020204" pitchFamily="34" charset="0"/>
              <a:buChar char="•"/>
            </a:pPr>
            <a:endParaRPr lang="en-AU" sz="1100" dirty="0"/>
          </a:p>
          <a:p>
            <a:pPr marL="285750" indent="-285750">
              <a:lnSpc>
                <a:spcPct val="100000"/>
              </a:lnSpc>
              <a:spcBef>
                <a:spcPts val="400"/>
              </a:spcBef>
              <a:buFont typeface="Arial,Sans-Serif" panose="020B0604020202020204" pitchFamily="34" charset="0"/>
              <a:buChar char="•"/>
            </a:pPr>
            <a:endParaRPr lang="en-AU" sz="1100" dirty="0"/>
          </a:p>
          <a:p>
            <a:endParaRPr lang="en-US" sz="1100" dirty="0"/>
          </a:p>
        </p:txBody>
      </p:sp>
      <p:sp>
        <p:nvSpPr>
          <p:cNvPr id="4" name="Text Placeholder 2">
            <a:extLst>
              <a:ext uri="{FF2B5EF4-FFF2-40B4-BE49-F238E27FC236}">
                <a16:creationId xmlns:a16="http://schemas.microsoft.com/office/drawing/2014/main" id="{3DCA92F8-0720-4DF2-A829-82F556E802B0}"/>
              </a:ext>
            </a:extLst>
          </p:cNvPr>
          <p:cNvSpPr txBox="1">
            <a:spLocks/>
          </p:cNvSpPr>
          <p:nvPr/>
        </p:nvSpPr>
        <p:spPr>
          <a:xfrm>
            <a:off x="7378261" y="1609618"/>
            <a:ext cx="4203525" cy="474514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r>
              <a:rPr lang="pa-IN" sz="1400" b="1">
                <a:latin typeface="Helvetica Light"/>
              </a:rPr>
              <a:t>ਕੇਸੀ ਤੁਰਨ ਜਾਂ ਸਾਈਕਲ ਚਲਾਉਣ ਜਿਹੇ ਇੱਧਰ ਉੱਧਰ ਜਾਣ ਦੇ ਵਧੇਰੇ ਕਿਰਿਆਸ਼ੀਲ ਢੰਗਾਂ ਦਾ ਸਮਰਥਨ ਕਿਵੇਂ ਕਰ ਸਕਦੀ ਹੈ?</a:t>
            </a:r>
          </a:p>
          <a:p>
            <a:pPr marL="285750" indent="-285750">
              <a:lnSpc>
                <a:spcPct val="100000"/>
              </a:lnSpc>
              <a:spcBef>
                <a:spcPts val="0"/>
              </a:spcBef>
              <a:buFont typeface="Arial" panose="020B0604020202020204" pitchFamily="34" charset="0"/>
              <a:buChar char="•"/>
            </a:pPr>
            <a:endParaRPr lang="en-AU" sz="1100" dirty="0">
              <a:latin typeface="Helvetica Light"/>
            </a:endParaRPr>
          </a:p>
          <a:p>
            <a:pPr marL="285750" indent="-285750">
              <a:lnSpc>
                <a:spcPct val="100000"/>
              </a:lnSpc>
              <a:spcBef>
                <a:spcPts val="400"/>
              </a:spcBef>
              <a:buFont typeface="Arial" panose="020B0604020202020204" pitchFamily="34" charset="0"/>
              <a:buChar char="•"/>
            </a:pPr>
            <a:r>
              <a:rPr lang="pa-IN" sz="1200">
                <a:latin typeface="Helvetica Light"/>
              </a:rPr>
              <a:t>ਕੀ ਤੁਸੀਂ ਕੇਸੀ ਦੀ 'ਵਾਕ ਐਂਡ ਰਾਈਡ ਰਣਨੀਤੀ' ਤੋਂ ਜਾਣੂ ਹੋ?  ਇਹ ਵਧੀਆ ਹੋਵੇਗਾ ਜੇ ਤੁਸੀਂ ਇਸ ਦਸਤਾਵੇਜ਼ ਨੂੰ ਸਾਂਝਾ ਕਰ ਸਕੋਂ ਅਤੇ ਇਸ ਪ੍ਰਸ਼ਨ ਦੇ ਜਵਾਬ ਦੇਣ ਤੋਂ ਪਹਿਲਾਂ ਵਿਚਾਰ ਕਰ ਸਕੋ।</a:t>
            </a:r>
          </a:p>
          <a:p>
            <a:pPr>
              <a:lnSpc>
                <a:spcPct val="100000"/>
              </a:lnSpc>
              <a:spcBef>
                <a:spcPts val="400"/>
              </a:spcBef>
            </a:pPr>
            <a:r>
              <a:rPr lang="pa-IN" sz="1200">
                <a:latin typeface="Helvetica Light"/>
                <a:hlinkClick r:id="rId2"/>
              </a:rPr>
              <a:t>https://www.casey.vic.gov.au/sites/default/files/2019-12/Walk%20and%20Ride%20Strategy.pdf</a:t>
            </a:r>
          </a:p>
          <a:p>
            <a:pPr marL="285750" indent="-285750">
              <a:lnSpc>
                <a:spcPct val="100000"/>
              </a:lnSpc>
              <a:spcBef>
                <a:spcPts val="400"/>
              </a:spcBef>
              <a:buFont typeface="Arial" panose="020B0604020202020204" pitchFamily="34" charset="0"/>
              <a:buChar char="•"/>
            </a:pPr>
            <a:endParaRPr lang="en-AU" sz="1200" dirty="0"/>
          </a:p>
          <a:p>
            <a:pPr marL="285750" indent="-285750">
              <a:lnSpc>
                <a:spcPct val="100000"/>
              </a:lnSpc>
              <a:spcBef>
                <a:spcPts val="400"/>
              </a:spcBef>
              <a:buFont typeface="Arial" panose="020B0604020202020204" pitchFamily="34" charset="0"/>
              <a:buChar char="•"/>
            </a:pPr>
            <a:r>
              <a:rPr lang="pa-IN" sz="1200">
                <a:latin typeface="Helvetica Light"/>
              </a:rPr>
              <a:t>ਕੇਸੀ ਸ਼ਹਿਰ ਵਿੱਚ ਸਿਹਤ ਅਤੇ ਤੰਦਰੁਸਤੀ ਦੇ ਮਾਮਲੇ ਵਿੱਚ; ਕੇਸੀ ਦੇ 25.2% ਵਸਨੀਕਾਂ ਨੂੰ ਮੋਟੇ ਵਜੋਂ ਸ਼੍ਰੇਣੀਬੱਧ ਕੀਤਾ ਗਿਆ ਹੈ, 29.1% ਓਵਰਵੇਟ ਹਨ (ਵਿਕਟੋਰੀਅਨ ਆਬਾਦੀ ਸਿਹਤ ਸਰਵੇਖਣ 2014), 21.9% ਜਾਂ ਪੰਜ ਵਿਚੋਂ ਇੱਕ ਪ੍ਰਤੀ ਹਫ਼ਤੇ ਵਿਚ 30 ਮਿੰਟਾਂ ਤੋਂ ਘੱਟ ਦੀ ਸਰੀਰਕ ਗਤੀਵਿਧੀ ਕਰਦੇ ਹਨ ਅਤੇ ਪਿਛਲੇ ਸਲਾਹ-ਮਸ਼ਵਰੇ ਨੇ ਕੇਸੀ ਵਿੱਚ ਸਾਈਕਲ ਚੱਕਰ ਅਤੇ ਪੈਦਲ ਚੱਲਣ ਵਾਲੇ ਰਾਹ ਲਈ ਸਮਰਥਨ ਦਾ ਜ਼ੋਰਦਾਰ ਸੁਝਾਅ ਦਿੱਤਾ।</a:t>
            </a:r>
          </a:p>
          <a:p>
            <a:pPr marL="285750" indent="-285750">
              <a:lnSpc>
                <a:spcPct val="100000"/>
              </a:lnSpc>
              <a:spcBef>
                <a:spcPts val="400"/>
              </a:spcBef>
              <a:buFont typeface="Arial,Sans-Serif" panose="020B0604020202020204" pitchFamily="34" charset="0"/>
              <a:buChar char="•"/>
            </a:pPr>
            <a:r>
              <a:rPr lang="pa-IN" sz="1200">
                <a:latin typeface="Helvetica Light"/>
              </a:rPr>
              <a:t>ਇਕ ਵਧੀਆ ਢੰਗ ਨਾਲ ਜੁੜਿਆ ਮਾਰਗ ਨੈਟਵਰਕ ਸਥਾਨਕ ਉਪਭੋਗਤਾਵਾਂ ਅਤੇ ਖੇਤਰੀ ਅਤੇ ਅੰਤਰਰਾਸ਼ਟਰੀ ਸੈਲਾਨੀਆਂ ਨੂੰ ਖੇਤਰ ਵੱਲ ਆਕਰਸ਼ਿਤ ਕਰਕੇ ਆਰਥਿਕ ਲਾਭ ਲਿਆਉਂਦਾ ਹੈ। ਵੱਧ ਰਹਿਆਂ ਮੁਲਾਕਾਤਾਂ ਸਥਾਨਕ ਕਾਰੋਬਾਰਾਂ ਵਿਚ ਖਰਚਿਆਂ ਨੂੰ ਵਧਾਉਂਦੀਆਂ ਹਨ। </a:t>
            </a:r>
          </a:p>
          <a:p>
            <a:pPr marL="285750" indent="-285750">
              <a:lnSpc>
                <a:spcPct val="100000"/>
              </a:lnSpc>
              <a:spcBef>
                <a:spcPts val="0"/>
              </a:spcBef>
              <a:buFont typeface="Arial,Sans-Serif" panose="020B0604020202020204" pitchFamily="34" charset="0"/>
              <a:buChar char="•"/>
            </a:pPr>
            <a:endParaRPr lang="en-AU" sz="1100" dirty="0"/>
          </a:p>
          <a:p>
            <a:endParaRPr lang="en-US" dirty="0"/>
          </a:p>
        </p:txBody>
      </p:sp>
    </p:spTree>
    <p:extLst>
      <p:ext uri="{BB962C8B-B14F-4D97-AF65-F5344CB8AC3E}">
        <p14:creationId xmlns:p14="http://schemas.microsoft.com/office/powerpoint/2010/main" val="14019747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p:txBody>
          <a:bodyPr>
            <a:noAutofit/>
          </a:bodyPr>
          <a:lstStyle/>
          <a:p>
            <a:r>
              <a:rPr lang="en-US"/>
              <a:t>Questions</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p:txBody>
          <a:bodyPr>
            <a:noAutofit/>
          </a:bodyPr>
          <a:lstStyle/>
          <a:p>
            <a:pPr>
              <a:lnSpc>
                <a:spcPct val="120000"/>
              </a:lnSpc>
              <a:spcBef>
                <a:spcPts val="400"/>
              </a:spcBef>
              <a:spcAft>
                <a:spcPts val="600"/>
              </a:spcAft>
            </a:pPr>
            <a:r>
              <a:rPr lang="en-AU" sz="1600" b="1">
                <a:solidFill>
                  <a:schemeClr val="accent2"/>
                </a:solidFill>
                <a:latin typeface="Gotham Black" panose="02000603030000020004" pitchFamily="2" charset="77"/>
                <a:ea typeface="+mj-ea"/>
                <a:cs typeface="+mj-cs"/>
              </a:rPr>
              <a:t>LOOKING AFTER THE PLACE</a:t>
            </a:r>
          </a:p>
          <a:p>
            <a:pPr>
              <a:lnSpc>
                <a:spcPct val="120000"/>
              </a:lnSpc>
              <a:spcBef>
                <a:spcPts val="400"/>
              </a:spcBef>
              <a:spcAft>
                <a:spcPts val="600"/>
              </a:spcAft>
            </a:pPr>
            <a:r>
              <a:rPr lang="en-US" sz="1400"/>
              <a:t>Looking after the place is about creating a sustainable, healthy, and pleasant environment that we can proudly pass on to our children and future generations.</a:t>
            </a:r>
            <a:r>
              <a:rPr lang="en-US" sz="1400" i="1"/>
              <a:t> </a:t>
            </a:r>
            <a:endParaRPr lang="en-GB" sz="1400"/>
          </a:p>
          <a:p>
            <a:pPr marL="342900" indent="-342900">
              <a:lnSpc>
                <a:spcPct val="120000"/>
              </a:lnSpc>
              <a:spcBef>
                <a:spcPts val="400"/>
              </a:spcBef>
              <a:spcAft>
                <a:spcPts val="600"/>
              </a:spcAft>
              <a:buFont typeface="+mj-lt"/>
              <a:buAutoNum type="arabicPeriod"/>
            </a:pPr>
            <a:endParaRPr lang="en-GB" sz="1400"/>
          </a:p>
          <a:p>
            <a:pPr marL="457200" indent="-457200" fontAlgn="base">
              <a:buFont typeface="+mj-lt"/>
              <a:buAutoNum type="arabicPeriod" startAt="9"/>
            </a:pPr>
            <a:r>
              <a:rPr lang="en-GB" sz="1400"/>
              <a:t>What can we do to ensure we have a clean, well-maintained and safe environment for our rapidly growing Casey population?</a:t>
            </a:r>
            <a:r>
              <a:rPr lang="en-US" sz="1400"/>
              <a:t>​</a:t>
            </a:r>
          </a:p>
          <a:p>
            <a:pPr marL="457200" indent="-457200" fontAlgn="base">
              <a:buFont typeface="+mj-lt"/>
              <a:buAutoNum type="arabicPeriod" startAt="9"/>
            </a:pPr>
            <a:endParaRPr lang="en-US" sz="1400"/>
          </a:p>
          <a:p>
            <a:pPr marL="457200" indent="-457200" fontAlgn="base">
              <a:buFont typeface="+mj-lt"/>
              <a:buAutoNum type="arabicPeriod" startAt="9"/>
            </a:pPr>
            <a:r>
              <a:rPr lang="en-US" sz="1400"/>
              <a:t>How can we better prepare for more frequent extreme weather events, such as severe storms and bushfires over the coming years and decades?</a:t>
            </a:r>
            <a:endParaRPr lang="en-GB" sz="1400"/>
          </a:p>
        </p:txBody>
      </p:sp>
    </p:spTree>
    <p:extLst>
      <p:ext uri="{BB962C8B-B14F-4D97-AF65-F5344CB8AC3E}">
        <p14:creationId xmlns:p14="http://schemas.microsoft.com/office/powerpoint/2010/main" val="22346410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515600" cy="1148053"/>
          </a:xfrm>
        </p:spPr>
        <p:txBody>
          <a:bodyPr>
            <a:noAutofit/>
          </a:bodyPr>
          <a:lstStyle/>
          <a:p>
            <a:r>
              <a:rPr lang="pa-IN"/>
              <a:t>ਪ੍ਰਸ਼ਨ</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714724"/>
            <a:ext cx="10536522" cy="3450422"/>
          </a:xfrm>
        </p:spPr>
        <p:txBody>
          <a:bodyPr>
            <a:noAutofit/>
          </a:bodyPr>
          <a:lstStyle/>
          <a:p>
            <a:pPr>
              <a:lnSpc>
                <a:spcPct val="120000"/>
              </a:lnSpc>
              <a:spcBef>
                <a:spcPts val="400"/>
              </a:spcBef>
              <a:spcAft>
                <a:spcPts val="600"/>
              </a:spcAft>
            </a:pPr>
            <a:r>
              <a:rPr lang="pa-IN" sz="1600" b="1">
                <a:solidFill>
                  <a:schemeClr val="accent2"/>
                </a:solidFill>
                <a:latin typeface="Gotham Black" panose="02000603030000020004" pitchFamily="2" charset="77"/>
                <a:ea typeface="+mj-ea"/>
                <a:cs typeface="+mj-cs"/>
              </a:rPr>
              <a:t>ਜਗ੍ਹਾ ਦੀ ਦੇਖਭਾਲ ਕਰਨਾ</a:t>
            </a:r>
          </a:p>
          <a:p>
            <a:pPr>
              <a:lnSpc>
                <a:spcPct val="120000"/>
              </a:lnSpc>
              <a:spcBef>
                <a:spcPts val="400"/>
              </a:spcBef>
              <a:spcAft>
                <a:spcPts val="600"/>
              </a:spcAft>
            </a:pPr>
            <a:r>
              <a:rPr lang="pa-IN" sz="1400"/>
              <a:t>ਜਗ੍ਹਾ ਦੀ ਦੇਖਭਾਲ ਇਕ ਟਿਕਾਊ, ਸਿਹਤਮੰਦ ਅਤੇ ਸੁਹਾਵਣਾ ਮਾਹੌਲ ਬਣਾਉਣ ਬਾਰੇ ਹੈ ਜੋ ਅਸੀਂ ਮਾਣ ਨਾਲ ਆਪਣੇ ਬੱਚਿਆਂ ਅਤੇ ਆਉਣ ਵਾਲੀਆਂ ਪੀੜ੍ਹੀਆਂ ਨੂੰ ਦੇ ਸਕੀਏ।</a:t>
            </a:r>
            <a:r>
              <a:rPr lang="pa-IN" sz="1400" i="1"/>
              <a:t> </a:t>
            </a:r>
          </a:p>
          <a:p>
            <a:pPr marL="342900" indent="-342900">
              <a:lnSpc>
                <a:spcPct val="120000"/>
              </a:lnSpc>
              <a:spcBef>
                <a:spcPts val="400"/>
              </a:spcBef>
              <a:spcAft>
                <a:spcPts val="600"/>
              </a:spcAft>
              <a:buFont typeface="+mj-lt"/>
              <a:buAutoNum type="arabicPeriod"/>
            </a:pPr>
            <a:endParaRPr lang="en-GB" sz="1400"/>
          </a:p>
          <a:p>
            <a:pPr marL="457200" indent="-457200" fontAlgn="base">
              <a:buFont typeface="+mj-lt"/>
              <a:buAutoNum type="arabicPeriod" startAt="9"/>
            </a:pPr>
            <a:r>
              <a:rPr lang="pa-IN" sz="1400"/>
              <a:t>ਅਸੀਂ ਇਹ ਸੁਨਿਸ਼ਚਿਤ ਕਰਨ ਲਈ ਕੀ ਕਰ ਸਕਦੇ ਹਾਂ ਕਿ ਸਾਡੀ ਤੇਜ਼ੀ ਨਾਲ ਵੱਧ ਰਹੀ ਕੇਸੀ ਦੀ ਆਬਾਦੀ ਲਈ ਸਾਡੇ ਕੋਲ ਇੱਕ ਸਾਫ ਸੁਥਰਾ, ਵਧੀਆ ਢੰਗ ਨਾਲ ਪ੍ਰਬੰਧਿਤ ਅਤੇ ਸੁਰੱਖਿਅਤ ਮਾਹੌਲ ਹੋਵੇ?</a:t>
            </a:r>
          </a:p>
          <a:p>
            <a:pPr marL="457200" indent="-457200" fontAlgn="base">
              <a:buFont typeface="+mj-lt"/>
              <a:buAutoNum type="arabicPeriod" startAt="9"/>
            </a:pPr>
            <a:endParaRPr lang="en-US" sz="1400"/>
          </a:p>
          <a:p>
            <a:pPr marL="457200" indent="-457200" fontAlgn="base">
              <a:buFont typeface="+mj-lt"/>
              <a:buAutoNum type="arabicPeriod" startAt="9"/>
            </a:pPr>
            <a:r>
              <a:rPr lang="pa-IN" sz="1400"/>
              <a:t>ਆਉਣ ਵਾਲੇ ਸਾਲਾਂ ਅਤੇ ਦਹਾਕਿਆਂ ਦੌਰਾਨ ਅਤਿ ਖਰਾਬ ਮੌਸਮ ਦੀਆਂ ਘਟਨਾਵਾਂ, ਜਿਵੇਂ ਕਿ ਭਾਰੀ ਤੂਫਾਨ ਅਤੇ ਝਾੜੀਆਂ ਦੀਆਂ ਅੱਗਾਂ ਲਈ ਅਸੀਂ ਬਿਹਤਰ ਤਰੀਕੇ ਨਾਲ ਕਿਵੇਂ ਤਿਆਰੀ ਕਰ ਸਕਦੇ ਹਾਂ?</a:t>
            </a:r>
          </a:p>
        </p:txBody>
      </p:sp>
    </p:spTree>
    <p:extLst>
      <p:ext uri="{BB962C8B-B14F-4D97-AF65-F5344CB8AC3E}">
        <p14:creationId xmlns:p14="http://schemas.microsoft.com/office/powerpoint/2010/main" val="9983463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6" y="1546559"/>
            <a:ext cx="10247784" cy="3618587"/>
          </a:xfrm>
        </p:spPr>
        <p:txBody>
          <a:bodyPr vert="horz" lIns="91440" tIns="45720" rIns="91440" bIns="45720" rtlCol="0" anchor="t">
            <a:noAutofit/>
          </a:bodyPr>
          <a:lstStyle/>
          <a:p>
            <a:r>
              <a:rPr lang="en-GB" sz="1400" b="1" dirty="0">
                <a:latin typeface="Times New Roman" pitchFamily="18" charset="0"/>
                <a:cs typeface="Times New Roman" pitchFamily="18" charset="0"/>
              </a:rPr>
              <a:t>What can we do to ensure we have a clean, well-maintained and safe environment for our rapidly growing Casey population?</a:t>
            </a:r>
            <a:r>
              <a:rPr lang="en-US" sz="1400" b="1" dirty="0">
                <a:latin typeface="Times New Roman" pitchFamily="18" charset="0"/>
                <a:cs typeface="Times New Roman" pitchFamily="18" charset="0"/>
              </a:rPr>
              <a:t> </a:t>
            </a:r>
          </a:p>
          <a:p>
            <a:pPr marL="285333"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Previous consultation has identified that almost everyone surveyed (93%) believes that it is important for Council to have a plan to work towards becoming a more environmentally sustainable community</a:t>
            </a:r>
          </a:p>
          <a:p>
            <a:pPr marL="285333" lvl="1"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Casey has only 7% remnant vegetation cover</a:t>
            </a:r>
          </a:p>
          <a:p>
            <a:pPr marL="285333" lvl="1"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92% of Casey residents surveyed said it is important for them to have easy access to nature reserves</a:t>
            </a:r>
          </a:p>
          <a:p>
            <a:pPr marL="285333" lvl="1"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Waste service surveys consistently show very high (above 90%) community satisfaction with kerb side services, whilst it has been found that 26% of waste placed in the bin that goes to the landfill contains recyclable material</a:t>
            </a:r>
          </a:p>
          <a:p>
            <a:pPr marL="285333" lvl="1"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Promoting recycling and planting more indigenous trees were seen as the largest steps community can take towards improving their environment footprint</a:t>
            </a:r>
          </a:p>
          <a:p>
            <a:pPr marL="285333" lvl="1"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The following Casey strategies are worth a read: </a:t>
            </a:r>
          </a:p>
          <a:p>
            <a:pPr marL="789304" lvl="2"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Rethink your Waste' </a:t>
            </a:r>
            <a:r>
              <a:rPr lang="en-AU" sz="1200" dirty="0">
                <a:latin typeface="Times New Roman" pitchFamily="18" charset="0"/>
                <a:cs typeface="Times New Roman" pitchFamily="18" charset="0"/>
                <a:hlinkClick r:id="rId2"/>
              </a:rPr>
              <a:t>https://www.casey.vic.gov.au/sites/default/public/2018-10/Rethink-you-Waste-Strategy-2016_2022.pdf</a:t>
            </a:r>
            <a:endParaRPr lang="en-AU" sz="1200" dirty="0">
              <a:latin typeface="Times New Roman" pitchFamily="18" charset="0"/>
              <a:cs typeface="Times New Roman" pitchFamily="18" charset="0"/>
            </a:endParaRPr>
          </a:p>
          <a:p>
            <a:pPr marL="789304" lvl="2"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Emissions Management Plan </a:t>
            </a:r>
            <a:r>
              <a:rPr lang="en-AU" sz="1200" dirty="0">
                <a:latin typeface="Times New Roman" pitchFamily="18" charset="0"/>
                <a:cs typeface="Times New Roman" pitchFamily="18" charset="0"/>
                <a:hlinkClick r:id="rId3"/>
              </a:rPr>
              <a:t>https://www.casey.vic.gov.au/sites/default/files/2018-09/Emissions-Management-Plan-2018-22-Attachment-A.pdf</a:t>
            </a:r>
            <a:endParaRPr lang="en-AU" sz="1200" dirty="0">
              <a:latin typeface="Times New Roman" pitchFamily="18" charset="0"/>
              <a:cs typeface="Times New Roman" pitchFamily="18" charset="0"/>
            </a:endParaRPr>
          </a:p>
          <a:p>
            <a:pPr marL="789304" lvl="2"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Biodiversity Strategy </a:t>
            </a:r>
            <a:r>
              <a:rPr lang="en-AU" sz="1200" dirty="0">
                <a:latin typeface="Times New Roman" pitchFamily="18" charset="0"/>
                <a:cs typeface="Times New Roman" pitchFamily="18" charset="0"/>
                <a:hlinkClick r:id="rId4"/>
              </a:rPr>
              <a:t>https://www.casey.vic.gov.au/sites/default/files/2018-09/Casey-s-Biodiversity-Strategy-15-05-2018%20%281%29.pdf</a:t>
            </a:r>
            <a:endParaRPr lang="en-AU" sz="1200" dirty="0">
              <a:latin typeface="Times New Roman" pitchFamily="18" charset="0"/>
              <a:cs typeface="Times New Roman" pitchFamily="18" charset="0"/>
            </a:endParaRPr>
          </a:p>
          <a:p>
            <a:pPr marL="789722" lvl="1" indent="-285750">
              <a:lnSpc>
                <a:spcPct val="100000"/>
              </a:lnSpc>
              <a:spcBef>
                <a:spcPts val="0"/>
              </a:spcBef>
              <a:buFont typeface="Arial,Sans-Serif" panose="020B0604020202020204" pitchFamily="34" charset="0"/>
              <a:buChar char="•"/>
            </a:pPr>
            <a:endParaRPr lang="en-AU" sz="1200" dirty="0">
              <a:latin typeface="Times New Roman" pitchFamily="18" charset="0"/>
              <a:cs typeface="Times New Roman" pitchFamily="18" charset="0"/>
            </a:endParaRPr>
          </a:p>
          <a:p>
            <a:pPr marL="285750" indent="-285750">
              <a:lnSpc>
                <a:spcPct val="100000"/>
              </a:lnSpc>
              <a:spcBef>
                <a:spcPts val="0"/>
              </a:spcBef>
              <a:buFont typeface="Arial,Sans-Serif" panose="020B0604020202020204" pitchFamily="34" charset="0"/>
              <a:buChar char="•"/>
            </a:pPr>
            <a:endParaRPr lang="en-AU" sz="1200" dirty="0">
              <a:latin typeface="Times New Roman" pitchFamily="18" charset="0"/>
              <a:cs typeface="Times New Roman" pitchFamily="18" charset="0"/>
            </a:endParaRPr>
          </a:p>
          <a:p>
            <a:pPr marL="285750" indent="-285750">
              <a:lnSpc>
                <a:spcPct val="100000"/>
              </a:lnSpc>
              <a:spcBef>
                <a:spcPts val="0"/>
              </a:spcBef>
              <a:buFont typeface="Arial,Sans-Serif" panose="020B0604020202020204" pitchFamily="34" charset="0"/>
              <a:buChar char="•"/>
            </a:pPr>
            <a:endParaRPr lang="en-AU" sz="1100" dirty="0">
              <a:latin typeface="Times New Roman" pitchFamily="18" charset="0"/>
              <a:cs typeface="Times New Roman" pitchFamily="18" charset="0"/>
            </a:endParaRPr>
          </a:p>
          <a:p>
            <a:pPr marL="285750" indent="-285750">
              <a:lnSpc>
                <a:spcPct val="100000"/>
              </a:lnSpc>
              <a:spcBef>
                <a:spcPts val="0"/>
              </a:spcBef>
              <a:buFont typeface="Arial,Sans-Serif" panose="020B0604020202020204" pitchFamily="34" charset="0"/>
              <a:buChar char="•"/>
            </a:pPr>
            <a:endParaRPr lang="en-AU" sz="1100" dirty="0">
              <a:latin typeface="Times New Roman" pitchFamily="18" charset="0"/>
              <a:cs typeface="Times New Roman" pitchFamily="18" charset="0"/>
            </a:endParaRPr>
          </a:p>
          <a:p>
            <a:pPr marL="285750" indent="-285750">
              <a:lnSpc>
                <a:spcPct val="100000"/>
              </a:lnSpc>
              <a:spcBef>
                <a:spcPts val="0"/>
              </a:spcBef>
              <a:buFont typeface="Arial,Sans-Serif" panose="020B0604020202020204" pitchFamily="34" charset="0"/>
              <a:buChar char="•"/>
            </a:pPr>
            <a:endParaRPr lang="en-AU" sz="1100" dirty="0">
              <a:latin typeface="Times New Roman" pitchFamily="18" charset="0"/>
              <a:cs typeface="Times New Roman" pitchFamily="18" charset="0"/>
            </a:endParaRPr>
          </a:p>
          <a:p>
            <a:endParaRPr lang="en-US" sz="1100" dirty="0">
              <a:latin typeface="Times New Roman" pitchFamily="18" charset="0"/>
              <a:cs typeface="Times New Roman" pitchFamily="18" charset="0"/>
            </a:endParaRPr>
          </a:p>
        </p:txBody>
      </p:sp>
      <p:sp>
        <p:nvSpPr>
          <p:cNvPr id="9" name="Title 1">
            <a:extLst>
              <a:ext uri="{FF2B5EF4-FFF2-40B4-BE49-F238E27FC236}">
                <a16:creationId xmlns:a16="http://schemas.microsoft.com/office/drawing/2014/main" id="{B384155F-8A7A-1F4B-93D0-9244CEFCE21B}"/>
              </a:ext>
            </a:extLst>
          </p:cNvPr>
          <p:cNvSpPr>
            <a:spLocks noGrp="1"/>
          </p:cNvSpPr>
          <p:nvPr>
            <p:ph type="title"/>
          </p:nvPr>
        </p:nvSpPr>
        <p:spPr>
          <a:xfrm>
            <a:off x="969690" y="548008"/>
            <a:ext cx="10515600" cy="1148053"/>
          </a:xfrm>
        </p:spPr>
        <p:txBody>
          <a:bodyPr>
            <a:normAutofit/>
          </a:bodyPr>
          <a:lstStyle/>
          <a:p>
            <a:r>
              <a:rPr lang="en-US" dirty="0"/>
              <a:t>Things to consider</a:t>
            </a:r>
          </a:p>
        </p:txBody>
      </p:sp>
    </p:spTree>
    <p:extLst>
      <p:ext uri="{BB962C8B-B14F-4D97-AF65-F5344CB8AC3E}">
        <p14:creationId xmlns:p14="http://schemas.microsoft.com/office/powerpoint/2010/main" val="37391131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6" y="1546559"/>
            <a:ext cx="10247784" cy="3618587"/>
          </a:xfrm>
        </p:spPr>
        <p:txBody>
          <a:bodyPr vert="horz" lIns="91440" tIns="45720" rIns="91440" bIns="45720" rtlCol="0" anchor="t">
            <a:noAutofit/>
          </a:bodyPr>
          <a:lstStyle/>
          <a:p>
            <a:r>
              <a:rPr lang="pa-IN" sz="1400" b="1">
                <a:latin typeface="Helvetica Light"/>
              </a:rPr>
              <a:t>ਅਸੀਂ ਇਹ ਸੁਨਿਸ਼ਚਿਤ ਕਰਨ ਲਈ ਕੀ ਕਰ ਸਕਦੇ ਹਾਂ ਕਿ ਸਾਡੀ ਤੇਜ਼ੀ ਨਾਲ ਵੱਧ ਰਹੀ ਕੇਸੀ ਦੀ ਆਬਾਦੀ ਲਈ ਸਾਡੇ ਕੋਲ ਇੱਕ ਸਾਫ ਸੁਥਰਾ, ਵਧੀਆ ਢੰਗ ਨਾਲ ਪ੍ਰਬੰਧਿਤ ਅਤੇ ਸੁਰੱਖਿਅਤ ਵਾਤਾਵਰਣ ਹੋਵੇ? </a:t>
            </a:r>
          </a:p>
          <a:p>
            <a:pPr marL="285333" indent="-171450">
              <a:lnSpc>
                <a:spcPct val="100000"/>
              </a:lnSpc>
              <a:spcBef>
                <a:spcPts val="400"/>
              </a:spcBef>
              <a:buFont typeface="Arial,Sans-Serif" panose="020B0604020202020204" pitchFamily="34" charset="0"/>
              <a:buChar char="•"/>
            </a:pPr>
            <a:r>
              <a:rPr lang="pa-IN" sz="1200">
                <a:latin typeface="Helvetica Light"/>
              </a:rPr>
              <a:t>ਪਿਛਲੇ ਸਲਾਹ-ਮਸ਼ਵਰੇ ਵਿੱਚ ਪਛਾਣ ਕੀਤੀ ਗਈ ਹੈ ਕਿ ਲਗਭਗ ਹਰੇਕ ਵਿਅਕਤੀ ਜਿਸਦਾ ਸਰਵੇਖਣ ਕੀਤਾ (93%) ਗਿਆ ਮੰਨਦਾ ਹੈ ਕਿ ਕੌਂਸਲ ਲਈ ਇੱਕ ਵਧੇਰੇ ਵਾਤਾਵਰਣ ਟਿਕਾਊ ਕਮਿਊਨਿਟੀ ਬਣਾਉਣ ਲਈ ਕੰਮ ਕਰਨ ਦੀ ਯੋਜਨਾ ਹੋਣੀ ਮਹੱਤਵਪੂਰਨ ਹੈ।</a:t>
            </a:r>
          </a:p>
          <a:p>
            <a:pPr marL="285333" lvl="1" indent="-171450">
              <a:lnSpc>
                <a:spcPct val="100000"/>
              </a:lnSpc>
              <a:spcBef>
                <a:spcPts val="400"/>
              </a:spcBef>
              <a:buFont typeface="Arial,Sans-Serif" panose="020B0604020202020204" pitchFamily="34" charset="0"/>
              <a:buChar char="•"/>
            </a:pPr>
            <a:r>
              <a:rPr lang="pa-IN" sz="1200">
                <a:latin typeface="Helvetica Light"/>
              </a:rPr>
              <a:t>ਕੇਸੀ ਕੋਲ ਸਿਰਫ 7% ਪੇੜ-ਪੌਦਿਆਂ ਦਾ ਕਵਰ ਹੈ</a:t>
            </a:r>
          </a:p>
          <a:p>
            <a:pPr marL="285333" lvl="1" indent="-171450">
              <a:lnSpc>
                <a:spcPct val="100000"/>
              </a:lnSpc>
              <a:spcBef>
                <a:spcPts val="400"/>
              </a:spcBef>
              <a:buFont typeface="Arial,Sans-Serif" panose="020B0604020202020204" pitchFamily="34" charset="0"/>
              <a:buChar char="•"/>
            </a:pPr>
            <a:r>
              <a:rPr lang="pa-IN" sz="1200">
                <a:latin typeface="Helvetica Light"/>
              </a:rPr>
              <a:t>92% ਕੇਸੀ ਨਿਵਾਸੀਆਂ ਨੇ ਸਰਵੇਖਣ ਕੀਤਾ ਕਿ ਉਹਨਾਂ ਲਈ ਕੁਦਰਤ ਦੇ ਭੰਡਾਰਾਂ ਵਿੱਚ ਅਸਾਨ ਪਹੁੰਚ ਪ੍ਰਾਪਤ ਕਰਨਾ ਮਹੱਤਵਪੂਰਨ ਹੈ</a:t>
            </a:r>
          </a:p>
          <a:p>
            <a:pPr marL="285333" lvl="1" indent="-171450">
              <a:lnSpc>
                <a:spcPct val="100000"/>
              </a:lnSpc>
              <a:spcBef>
                <a:spcPts val="400"/>
              </a:spcBef>
              <a:buFont typeface="Arial,Sans-Serif" panose="020B0604020202020204" pitchFamily="34" charset="0"/>
              <a:buChar char="•"/>
            </a:pPr>
            <a:r>
              <a:rPr lang="pa-IN" sz="1200">
                <a:latin typeface="Helvetica Light"/>
              </a:rPr>
              <a:t>ਕੂੜੇ-ਕਬਾੜ ਦੀ ਸੇਵਾ ਦੇ ਸਰਵੇਖਣ ਨੇ ਦਰਸਾਇਆ ਕਿ ਕਰਬ ਸਾਈਡ ਸੇਵਾਵਾਂ ਵਿੱਚ ਕਮਿਊਨਿਟੀ ਸੰਤੁਸ਼ਟੀ ਕਾਫੀ ਜ਼ਿਆਦਾ (90% ਤੋਂ ਉੱਪਰ) ਹੈ, ਜਦ ਕਿ ਇਹ ਪਾਇਆ ਗਿਆ ਹੈ ਕਿ ਲੈਂਡਫਿਲ ਤੇ ਜਾਣ ਵਾਲੇ ਡੱਬੇ ਵਿੱਚ ਪਏ ਕੂੜੇ ਵਿੱਚ 26% ਰੀਸਾਈਕਲ ਯੋਗ ਸਮੱਗਰੀ ਹੈ</a:t>
            </a:r>
          </a:p>
          <a:p>
            <a:pPr marL="285333" lvl="1" indent="-171450">
              <a:lnSpc>
                <a:spcPct val="100000"/>
              </a:lnSpc>
              <a:spcBef>
                <a:spcPts val="400"/>
              </a:spcBef>
              <a:buFont typeface="Arial,Sans-Serif" panose="020B0604020202020204" pitchFamily="34" charset="0"/>
              <a:buChar char="•"/>
            </a:pPr>
            <a:r>
              <a:rPr lang="pa-IN" sz="1200">
                <a:latin typeface="Helvetica Light"/>
              </a:rPr>
              <a:t>ਰੀਸਾਈਕਲਿੰਗ ਨੂੰ ਉਤਸ਼ਾਹਿਤ ਕਰਨ ਅਤੇ ਵਧੇਰੇ ਦੇਸੀ ਰੁੱਖ ਲਗਾਉਣ ਨੂੰ ਕਮਿਊਨਿਟੀ ਵੱਲੋਂ ਆਪਣੇ ਵਾਤਾਵਰਣ ਨੂੰ ਸੁਧਾਰਨ ਵੱਲ ਲਿਜਾਣ ਵਾਲੇ ਸਭ ਤੋਂ ਵੱਡੇ ਕਦਮ ਵਜੋਂ ਵੇਖਿਆ ਗਿਆ</a:t>
            </a:r>
          </a:p>
          <a:p>
            <a:pPr marL="285333" lvl="1" indent="-171450">
              <a:lnSpc>
                <a:spcPct val="100000"/>
              </a:lnSpc>
              <a:spcBef>
                <a:spcPts val="400"/>
              </a:spcBef>
              <a:buFont typeface="Arial,Sans-Serif" panose="020B0604020202020204" pitchFamily="34" charset="0"/>
              <a:buChar char="•"/>
            </a:pPr>
            <a:r>
              <a:rPr lang="pa-IN" sz="1200">
                <a:latin typeface="Helvetica Light"/>
              </a:rPr>
              <a:t>ਹੇਠ ਲਿਖੀਆਂ ਕੇਸੀ ਰਣਨੀਤੀਆਂ ਪੜ੍ਹਨ ਦੇ ਯੋਗ ਹਨ: </a:t>
            </a:r>
          </a:p>
          <a:p>
            <a:pPr marL="789304" lvl="2" indent="-171450">
              <a:lnSpc>
                <a:spcPct val="100000"/>
              </a:lnSpc>
              <a:spcBef>
                <a:spcPts val="400"/>
              </a:spcBef>
              <a:buFont typeface="Arial,Sans-Serif" panose="020B0604020202020204" pitchFamily="34" charset="0"/>
              <a:buChar char="•"/>
            </a:pPr>
            <a:r>
              <a:rPr lang="pa-IN" sz="1200">
                <a:latin typeface="Helvetica Light"/>
              </a:rPr>
              <a:t>ਆਪਣੇ ਕਚਰੇ 'ਤੇ ਮੁੜ ਵਿਚਾਰ' </a:t>
            </a:r>
            <a:r>
              <a:rPr lang="pa-IN" sz="1200">
                <a:latin typeface="Helvetica Light"/>
                <a:hlinkClick r:id="rId2"/>
              </a:rPr>
              <a:t>https://www.casey.vic.gov.au/sites/default/public/2018-10/Rethink-you-Waste-Strategy-2016_2022.pdf</a:t>
            </a:r>
          </a:p>
          <a:p>
            <a:pPr marL="789304" lvl="2" indent="-171450">
              <a:lnSpc>
                <a:spcPct val="100000"/>
              </a:lnSpc>
              <a:spcBef>
                <a:spcPts val="400"/>
              </a:spcBef>
              <a:buFont typeface="Arial,Sans-Serif" panose="020B0604020202020204" pitchFamily="34" charset="0"/>
              <a:buChar char="•"/>
            </a:pPr>
            <a:r>
              <a:rPr lang="pa-IN" sz="1200">
                <a:latin typeface="Helvetica Light"/>
              </a:rPr>
              <a:t>ਈਮੀਸ਼ਨ ਪ੍ਰਬੰਧਨ ਯੋਜਨਾ </a:t>
            </a:r>
            <a:r>
              <a:rPr lang="pa-IN" sz="1200">
                <a:latin typeface="Helvetica Light"/>
                <a:hlinkClick r:id="rId3"/>
              </a:rPr>
              <a:t>https://www.casey.vic.gov.au/sites/default/files/2018-09/Emissions-Management-Plan-2018-22-Attachment-A.pdf</a:t>
            </a:r>
          </a:p>
          <a:p>
            <a:pPr marL="789304" lvl="2" indent="-171450">
              <a:lnSpc>
                <a:spcPct val="100000"/>
              </a:lnSpc>
              <a:spcBef>
                <a:spcPts val="400"/>
              </a:spcBef>
              <a:buFont typeface="Arial,Sans-Serif" panose="020B0604020202020204" pitchFamily="34" charset="0"/>
              <a:buChar char="•"/>
            </a:pPr>
            <a:r>
              <a:rPr lang="pa-IN" sz="1200">
                <a:latin typeface="Helvetica Light"/>
              </a:rPr>
              <a:t>ਜੈਵ ਵਿਭਿੰਨਤਾ ਰਣਨੀਤੀ </a:t>
            </a:r>
            <a:r>
              <a:rPr lang="pa-IN" sz="1200">
                <a:latin typeface="Helvetica Light"/>
                <a:hlinkClick r:id="rId4"/>
              </a:rPr>
              <a:t>https://www.casey.vic.gov.au/sites/default/files/2018-09/Casey-s-Biodiversity-Strategy-15-05-2018%20%281%29.pdf</a:t>
            </a:r>
          </a:p>
          <a:p>
            <a:pPr marL="789722" lvl="1" indent="-285750">
              <a:lnSpc>
                <a:spcPct val="100000"/>
              </a:lnSpc>
              <a:spcBef>
                <a:spcPts val="0"/>
              </a:spcBef>
              <a:buFont typeface="Arial,Sans-Serif" panose="020B0604020202020204" pitchFamily="34" charset="0"/>
              <a:buChar char="•"/>
            </a:pPr>
            <a:endParaRPr lang="en-AU" sz="1200" dirty="0"/>
          </a:p>
          <a:p>
            <a:pPr marL="285750" indent="-285750">
              <a:lnSpc>
                <a:spcPct val="100000"/>
              </a:lnSpc>
              <a:spcBef>
                <a:spcPts val="0"/>
              </a:spcBef>
              <a:buFont typeface="Arial,Sans-Serif" panose="020B0604020202020204" pitchFamily="34" charset="0"/>
              <a:buChar char="•"/>
            </a:pPr>
            <a:endParaRPr lang="en-AU" sz="1200" dirty="0"/>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endParaRPr lang="en-US" sz="1100" dirty="0"/>
          </a:p>
        </p:txBody>
      </p:sp>
      <p:sp>
        <p:nvSpPr>
          <p:cNvPr id="3" name="Title 1">
            <a:extLst>
              <a:ext uri="{FF2B5EF4-FFF2-40B4-BE49-F238E27FC236}">
                <a16:creationId xmlns:a16="http://schemas.microsoft.com/office/drawing/2014/main" id="{B384155F-8A7A-1F4B-93D0-9244CEFCE21B}"/>
              </a:ext>
            </a:extLst>
          </p:cNvPr>
          <p:cNvSpPr>
            <a:spLocks noGrp="1"/>
          </p:cNvSpPr>
          <p:nvPr>
            <p:ph type="title"/>
          </p:nvPr>
        </p:nvSpPr>
        <p:spPr>
          <a:xfrm>
            <a:off x="969690" y="548008"/>
            <a:ext cx="10515600" cy="1148053"/>
          </a:xfrm>
        </p:spPr>
        <p:txBody>
          <a:bodyPr>
            <a:normAutofit/>
          </a:bodyPr>
          <a:lstStyle/>
          <a:p>
            <a:r>
              <a:rPr lang="pa-IN"/>
              <a:t>ਧਿਆਨ ਵਿੱਚ ਰੱਖਣ ਵਾਲੀਆਂ ਗੱਲਾਂ</a:t>
            </a:r>
          </a:p>
        </p:txBody>
      </p:sp>
    </p:spTree>
    <p:extLst>
      <p:ext uri="{BB962C8B-B14F-4D97-AF65-F5344CB8AC3E}">
        <p14:creationId xmlns:p14="http://schemas.microsoft.com/office/powerpoint/2010/main" val="28525986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7861867-BE86-1E43-A046-7E5FB070599F}"/>
              </a:ext>
            </a:extLst>
          </p:cNvPr>
          <p:cNvSpPr>
            <a:spLocks noGrp="1"/>
          </p:cNvSpPr>
          <p:nvPr>
            <p:ph type="title"/>
          </p:nvPr>
        </p:nvSpPr>
        <p:spPr>
          <a:xfrm>
            <a:off x="969690" y="548008"/>
            <a:ext cx="10515600" cy="1148053"/>
          </a:xfrm>
        </p:spPr>
        <p:txBody>
          <a:bodyPr>
            <a:normAutofit/>
          </a:bodyPr>
          <a:lstStyle/>
          <a:p>
            <a:r>
              <a:rPr lang="en-US" dirty="0">
                <a:solidFill>
                  <a:schemeClr val="accent2"/>
                </a:solidFill>
              </a:rPr>
              <a:t>Things to consider</a:t>
            </a:r>
          </a:p>
        </p:txBody>
      </p:sp>
      <p:sp>
        <p:nvSpPr>
          <p:cNvPr id="5" name="Text Placeholder 2">
            <a:extLst>
              <a:ext uri="{FF2B5EF4-FFF2-40B4-BE49-F238E27FC236}">
                <a16:creationId xmlns:a16="http://schemas.microsoft.com/office/drawing/2014/main" id="{75DD4989-CD36-F344-B7BD-4D608D3AA287}"/>
              </a:ext>
            </a:extLst>
          </p:cNvPr>
          <p:cNvSpPr txBox="1">
            <a:spLocks/>
          </p:cNvSpPr>
          <p:nvPr/>
        </p:nvSpPr>
        <p:spPr>
          <a:xfrm>
            <a:off x="969690" y="1696061"/>
            <a:ext cx="11071634" cy="459564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r>
              <a:rPr lang="en-US" sz="1400" b="1" dirty="0">
                <a:latin typeface="Helvetica Light"/>
              </a:rPr>
              <a:t>How can we better prepare for more frequent extreme weather events, such as severe storms and bushfires over the coming years and decades?</a:t>
            </a:r>
          </a:p>
          <a:p>
            <a:pPr marL="285750" indent="-285750">
              <a:lnSpc>
                <a:spcPct val="100000"/>
              </a:lnSpc>
              <a:spcBef>
                <a:spcPts val="0"/>
              </a:spcBef>
              <a:buChar char="•"/>
            </a:pPr>
            <a:endParaRPr lang="en-AU" sz="1100" dirty="0">
              <a:latin typeface="Helvetica Light"/>
            </a:endParaRPr>
          </a:p>
          <a:p>
            <a:pPr marL="285750" indent="-285750">
              <a:lnSpc>
                <a:spcPct val="100000"/>
              </a:lnSpc>
              <a:spcBef>
                <a:spcPts val="400"/>
              </a:spcBef>
              <a:buFont typeface="Arial" panose="020B0604020202020204" pitchFamily="34" charset="0"/>
              <a:buChar char="•"/>
            </a:pPr>
            <a:r>
              <a:rPr lang="en-AU" sz="1200" dirty="0">
                <a:latin typeface="Helvetica Light"/>
              </a:rPr>
              <a:t>Casey is expected to be hotter and drier. This is due to the combination of higher temperatures, increased evaporation, and the reduction in annual rainfall. The drier landscape will result in an increased risk of bushfires.</a:t>
            </a:r>
            <a:endParaRPr lang="en-GB" sz="1200" dirty="0"/>
          </a:p>
          <a:p>
            <a:pPr marL="285750" indent="-285750">
              <a:lnSpc>
                <a:spcPct val="100000"/>
              </a:lnSpc>
              <a:spcBef>
                <a:spcPts val="400"/>
              </a:spcBef>
              <a:buChar char="•"/>
            </a:pPr>
            <a:r>
              <a:rPr lang="en-AU" sz="1200" dirty="0">
                <a:latin typeface="Helvetica Light"/>
              </a:rPr>
              <a:t>Impacts from this include increased demand for emergency response, medical assistance and recovery; impacts on public facilities including schools, reserves and parks; and health impacts from decreased air quality.</a:t>
            </a:r>
            <a:endParaRPr lang="en-AU" sz="1200" dirty="0"/>
          </a:p>
          <a:p>
            <a:pPr marL="285750" indent="-285750">
              <a:lnSpc>
                <a:spcPct val="100000"/>
              </a:lnSpc>
              <a:spcBef>
                <a:spcPts val="400"/>
              </a:spcBef>
              <a:buFont typeface="Arial" panose="020B0604020202020204" pitchFamily="34" charset="0"/>
              <a:buChar char="•"/>
            </a:pPr>
            <a:r>
              <a:rPr lang="en-AU" sz="1200" dirty="0">
                <a:latin typeface="Helvetica Light"/>
              </a:rPr>
              <a:t>The CSIRO predicts rainfall will decrease by 8% in 2030 and 23% by 2070.</a:t>
            </a:r>
          </a:p>
          <a:p>
            <a:pPr marL="285750" indent="-285750">
              <a:lnSpc>
                <a:spcPct val="100000"/>
              </a:lnSpc>
              <a:spcBef>
                <a:spcPts val="400"/>
              </a:spcBef>
              <a:buChar char="•"/>
            </a:pPr>
            <a:r>
              <a:rPr lang="en-AU" sz="1200" dirty="0">
                <a:latin typeface="Helvetica Light"/>
              </a:rPr>
              <a:t>Although there will be less average rainfall, when it does rain, storm events are likely to be more extreme. Increased rainfall intensity may cause flash flooding and the strength and frequency of wind is also expected to increase.</a:t>
            </a:r>
          </a:p>
          <a:p>
            <a:pPr marL="285750" indent="-285750">
              <a:lnSpc>
                <a:spcPct val="100000"/>
              </a:lnSpc>
              <a:spcBef>
                <a:spcPts val="400"/>
              </a:spcBef>
              <a:buChar char="•"/>
            </a:pPr>
            <a:r>
              <a:rPr lang="en-AU" sz="1200" dirty="0">
                <a:latin typeface="Helvetica Light"/>
              </a:rPr>
              <a:t>Sea levels have already risen and this is projected to continue. The effects of sea level rise will be most pronounced during extreme tides and storm events when the effects of wind amplify the height and force of waves. Sea levels are predicted to rise up to 490mm in 2070.</a:t>
            </a:r>
            <a:endParaRPr lang="en-AU" sz="1200" dirty="0"/>
          </a:p>
          <a:p>
            <a:pPr marL="285750" indent="-285750">
              <a:lnSpc>
                <a:spcPct val="100000"/>
              </a:lnSpc>
              <a:spcBef>
                <a:spcPts val="400"/>
              </a:spcBef>
              <a:buChar char="•"/>
            </a:pPr>
            <a:r>
              <a:rPr lang="en-AU" sz="1200" dirty="0">
                <a:latin typeface="Helvetica Light"/>
              </a:rPr>
              <a:t>Impacts from sea level rise will be flooding in low-lying residential and commercial properties, damage or loss of beaches, coastal wetlands and foreshore reserves and their amenities, as well as negative impacts on businesses dependent on beach-related tourism.</a:t>
            </a:r>
            <a:endParaRPr lang="en-AU" sz="1200" dirty="0"/>
          </a:p>
          <a:p>
            <a:pPr marL="285750" indent="-285750">
              <a:lnSpc>
                <a:spcPct val="100000"/>
              </a:lnSpc>
              <a:spcBef>
                <a:spcPts val="400"/>
              </a:spcBef>
              <a:buChar char="•"/>
            </a:pPr>
            <a:r>
              <a:rPr lang="en-AU" sz="1200" dirty="0">
                <a:latin typeface="Helvetica Light"/>
              </a:rPr>
              <a:t>Action by individuals and the community can scale up and create a collective change to mitigate climate change. Some of the areas to consider are: improving household efficiency, understanding energy use, using sustainable transport such as bikes, reducing consumption and waste generation. </a:t>
            </a:r>
          </a:p>
          <a:p>
            <a:pPr marL="285750" indent="-285750">
              <a:lnSpc>
                <a:spcPct val="100000"/>
              </a:lnSpc>
              <a:spcBef>
                <a:spcPts val="400"/>
              </a:spcBef>
              <a:buChar char="•"/>
            </a:pPr>
            <a:r>
              <a:rPr lang="en-AU" sz="1200" dirty="0">
                <a:latin typeface="Helvetica Light"/>
              </a:rPr>
              <a:t>More information can be found •</a:t>
            </a:r>
            <a:r>
              <a:rPr lang="en-AU" sz="1200" dirty="0">
                <a:latin typeface="Helvetica Light"/>
                <a:hlinkClick r:id="rId2"/>
              </a:rPr>
              <a:t>https://www.seccca.org.au/</a:t>
            </a:r>
          </a:p>
          <a:p>
            <a:pPr>
              <a:lnSpc>
                <a:spcPct val="100000"/>
              </a:lnSpc>
              <a:spcBef>
                <a:spcPts val="400"/>
              </a:spcBef>
            </a:pPr>
            <a:r>
              <a:rPr lang="en-AU" sz="1200" dirty="0">
                <a:latin typeface="Helvetica Light"/>
              </a:rPr>
              <a:t>       and at </a:t>
            </a:r>
            <a:r>
              <a:rPr lang="en-AU" sz="1200" dirty="0">
                <a:latin typeface="Helvetica Light"/>
                <a:hlinkClick r:id="rId3"/>
              </a:rPr>
              <a:t>https://www.casey.vic.gov.au/sites/default/files-public/user-files/Waste%20%26%20environment/Guides/Climate_Change_booklet.pdf</a:t>
            </a:r>
            <a:r>
              <a:rPr lang="en-AU" sz="1200" dirty="0">
                <a:latin typeface="Helvetica Light"/>
              </a:rPr>
              <a:t> </a:t>
            </a:r>
            <a:endParaRPr lang="en-AU" sz="1200" dirty="0"/>
          </a:p>
          <a:p>
            <a:pPr marL="617855" lvl="1">
              <a:lnSpc>
                <a:spcPct val="100000"/>
              </a:lnSpc>
              <a:spcBef>
                <a:spcPts val="0"/>
              </a:spcBef>
            </a:pPr>
            <a:endParaRPr lang="en-AU" sz="1100" dirty="0"/>
          </a:p>
          <a:p>
            <a:endParaRPr lang="en-US" dirty="0"/>
          </a:p>
        </p:txBody>
      </p:sp>
    </p:spTree>
    <p:extLst>
      <p:ext uri="{BB962C8B-B14F-4D97-AF65-F5344CB8AC3E}">
        <p14:creationId xmlns:p14="http://schemas.microsoft.com/office/powerpoint/2010/main" val="7343358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61867-BE86-1E43-A046-7E5FB070599F}"/>
              </a:ext>
            </a:extLst>
          </p:cNvPr>
          <p:cNvSpPr>
            <a:spLocks noGrp="1"/>
          </p:cNvSpPr>
          <p:nvPr>
            <p:ph type="title"/>
          </p:nvPr>
        </p:nvSpPr>
        <p:spPr>
          <a:xfrm>
            <a:off x="969690" y="548008"/>
            <a:ext cx="10515600" cy="1148053"/>
          </a:xfrm>
        </p:spPr>
        <p:txBody>
          <a:bodyPr>
            <a:normAutofit/>
          </a:bodyPr>
          <a:lstStyle/>
          <a:p>
            <a:r>
              <a:rPr lang="pa-IN">
                <a:solidFill>
                  <a:schemeClr val="accent2"/>
                </a:solidFill>
              </a:rPr>
              <a:t>ਧਿਆਨ ਵਿੱਚ ਰੱਖਣ ਵਾਲੀਆਂ ਗੱਲਾਂ</a:t>
            </a:r>
          </a:p>
        </p:txBody>
      </p:sp>
      <p:sp>
        <p:nvSpPr>
          <p:cNvPr id="3" name="Text Placeholder 2">
            <a:extLst>
              <a:ext uri="{FF2B5EF4-FFF2-40B4-BE49-F238E27FC236}">
                <a16:creationId xmlns:a16="http://schemas.microsoft.com/office/drawing/2014/main" id="{75DD4989-CD36-F344-B7BD-4D608D3AA287}"/>
              </a:ext>
            </a:extLst>
          </p:cNvPr>
          <p:cNvSpPr txBox="1">
            <a:spLocks/>
          </p:cNvSpPr>
          <p:nvPr/>
        </p:nvSpPr>
        <p:spPr>
          <a:xfrm>
            <a:off x="969690" y="1696061"/>
            <a:ext cx="11071634" cy="459564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r>
              <a:rPr lang="pa-IN" sz="1400" b="1">
                <a:latin typeface="Helvetica Light"/>
              </a:rPr>
              <a:t>ਆਉਣ ਵਾਲੇ ਸਾਲਾਂ ਅਤੇ ਦਹਾਕਿਆਂ ਦੌਰਾਨ ਅਤੇ ਖਰਾਬ ਮੌਸਮ ਦੀਆਂ ਘਟਨਾਵਾਂ, ਜਿਵੇਂ ਕਿ ਭਾਰੀ ਤੂਫਾਨ ਅਤੇ ਝਾੜੀਆਂ ਦੀਆਂ ਅੱਗਾਂ ਲਈ ਅਸੀਂ ਬਿਹਤਰ ਤਰੀਕੇ ਨਾਲ ਕਿਵੇਂ ਤਿਆਰੀ ਕਰ ਸਕਦੇ ਹਾਂ?</a:t>
            </a:r>
          </a:p>
          <a:p>
            <a:pPr marL="285750" indent="-285750">
              <a:lnSpc>
                <a:spcPct val="100000"/>
              </a:lnSpc>
              <a:spcBef>
                <a:spcPts val="0"/>
              </a:spcBef>
              <a:buChar char="•"/>
            </a:pPr>
            <a:endParaRPr lang="en-AU" sz="1100" dirty="0">
              <a:latin typeface="Helvetica Light"/>
            </a:endParaRPr>
          </a:p>
          <a:p>
            <a:pPr marL="285750" indent="-285750">
              <a:lnSpc>
                <a:spcPct val="100000"/>
              </a:lnSpc>
              <a:spcBef>
                <a:spcPts val="400"/>
              </a:spcBef>
              <a:buFont typeface="Arial" panose="020B0604020202020204" pitchFamily="34" charset="0"/>
              <a:buChar char="•"/>
            </a:pPr>
            <a:r>
              <a:rPr lang="pa-IN" sz="1200">
                <a:latin typeface="Helvetica Light"/>
              </a:rPr>
              <a:t>ਕੇਸੀ ਦੇ ਹੋਰ ਗਰਮ ਅਤੇ ਸੁੱਕੇ ਹੋਣ ਦਾ ਅਨੁਮਾਨ ਹੈ। ਇਹ ਵਧੇਰੇ ਤਾਪਮਾਨ, ਵਾਸ਼ਪੀਕਰਨ ਵਿੱਚ ਵਾਧਾ ਅਤੇ ਸਾਲਾਨਾ ਬਾਰਸ਼ ਵਿੱਚ ਕਮੀ ਦੇ ਸੁਮੇਲ ਦੇ ਕਾਰਨ ਹੈ। ਸੁੱਕੇ ਲੈਂਡਸਕੇਪ ਦੇ ਨਤੀਜੇ ਵਜੋਂ ਝਾੜੀਆਂ ਨੂੰ ਅੱਗ ਲੱਗਣ ਦੇ ਵੱਧ ਜੋਖਮ ਹੋਣਗੇ।</a:t>
            </a:r>
          </a:p>
          <a:p>
            <a:pPr marL="285750" indent="-285750">
              <a:lnSpc>
                <a:spcPct val="100000"/>
              </a:lnSpc>
              <a:spcBef>
                <a:spcPts val="400"/>
              </a:spcBef>
              <a:buChar char="•"/>
            </a:pPr>
            <a:r>
              <a:rPr lang="pa-IN" sz="1200">
                <a:latin typeface="Helvetica Light"/>
              </a:rPr>
              <a:t>ਇਸ ਤੋਂ ਹੋਣ ਵਾਲੇ ਪ੍ਰਭਾਵਾਂ ਵਿਚ ਐਮਰਜੈਂਸੀ ਪ੍ਰਤੀਕ੍ਰਿਆ, ਡਾਕਟਰੀ ਸਹਾਇਤਾ ਅਤੇ ਰਿਕਵਰੀ ਦੀ ਵਧੀ ਮੰਗ ਸ਼ਾਮਲ ਹੈ; ਸਕੂਲ, ਭੰਡਾਰ ਅਤੇ ਪਾਰਕਾਂ ਸਣੇ ਜਨਤਕ ਸਹੂਲਤਾਂ 'ਤੇ ਅਸਰ; ਅਤੇ ਹਵਾ ਦੀ ਕੁਆਲਟੀ ਦੇ ਸਿਹਤ ਉੱਤੇ ਅਸਰ ਸ਼ਾਮਲ ਹਨ।</a:t>
            </a:r>
          </a:p>
          <a:p>
            <a:pPr marL="285750" indent="-285750">
              <a:lnSpc>
                <a:spcPct val="100000"/>
              </a:lnSpc>
              <a:spcBef>
                <a:spcPts val="400"/>
              </a:spcBef>
              <a:buFont typeface="Arial" panose="020B0604020202020204" pitchFamily="34" charset="0"/>
              <a:buChar char="•"/>
            </a:pPr>
            <a:r>
              <a:rPr lang="pa-IN" sz="1200">
                <a:latin typeface="Helvetica Light"/>
              </a:rPr>
              <a:t>CSIRO ਨੇ ਭਵਿੱਖਬਾਣੀ ਕੀਤੀ ਹੈ ਕਿ 2030 ਵਿਚ ਬਾਰਸ਼ 8% ਅਤੇ 2070 ਤਕ 23% ਘੱਟ ਜਾਵੇਗੀ।</a:t>
            </a:r>
          </a:p>
          <a:p>
            <a:pPr marL="285750" indent="-285750">
              <a:lnSpc>
                <a:spcPct val="100000"/>
              </a:lnSpc>
              <a:spcBef>
                <a:spcPts val="400"/>
              </a:spcBef>
              <a:buChar char="•"/>
            </a:pPr>
            <a:r>
              <a:rPr lang="pa-IN" sz="1200">
                <a:latin typeface="Helvetica Light"/>
              </a:rPr>
              <a:t>ਹਾਲਾਂਕਿ ਭਵਿੱਖ ਵਿੱਚ ਘੱਟ ਔਸਤਨ ਬਾਰਸ਼ ਹੋਏਗੀ, ਜਦੋਂ ਮੀਂਹ ਪਵੇਗਾ, ਉਦੋਂ ਤੂਫਾਨ ਦੀਆਂ ਘਟਨਾਵਾਂ ਬਹੁਤ ਜ਼ਿਆਦਾ ਖਤਰਨਾਕ ਹੋਣ ਦੀ ਸੰਭਾਵਨਾ ਹੈ। ਬਾਰਸ਼ ਦੀ ਤੀਬਰਤਾ ਵਿੱਚ ਤੇਜ਼ੀ ਨਾਲ ਹੜ੍ਹ ਆ ਸਕਦੇ ਹਨ ਅਤੇ ਹਵਾ ਦੀ ਤਾਕਤ ਅਤੇ ਬਾਰੰਬਾਰਤਾ ਵਿੱਚ ਵੀ ਵਾਧਾ ਹੋਣ ਦੀ ਉਮੀਦ ਹੈ।</a:t>
            </a:r>
          </a:p>
          <a:p>
            <a:pPr marL="285750" indent="-285750">
              <a:lnSpc>
                <a:spcPct val="100000"/>
              </a:lnSpc>
              <a:spcBef>
                <a:spcPts val="400"/>
              </a:spcBef>
              <a:buChar char="•"/>
            </a:pPr>
            <a:r>
              <a:rPr lang="pa-IN" sz="1200">
                <a:latin typeface="Helvetica Light"/>
              </a:rPr>
              <a:t>ਸਮੁੰਦਰ ਦਾ ਪੱਧਰ ਪਹਿਲਾਂ ਹੀ ਵੱਧ ਗਿਆ ਹੈ ਅਤੇ ਇਸਦੇ ਜਾਰੀ ਰਹਿਣ ਦਾ ਅਨੁਮਾਨ ਹੈ। ਸਮੁੰਦਰੀ ਤਲ ਦੇ ਵਧਣ ਦੇ ਸਭ ਤੋਂ ਵੱਧ ਪ੍ਰਭਾਵ ਟਾਈਡਾਂ ਅਤੇ ਤੂਫਾਨ ਦੀਆਂ ਘਟਨਾਵਾਂ ਦੌਰਾਨ ਦਰਸਾਈ ਦੇਣਗੇ ਜਦੋਂ ਹਵਾ ਦਾ ਪ੍ਰਭਾਵ ਲਹਿਰਾਂ ਦੀ ਉਚਾਈ ਅਤੇ ਤਾਕਤ ਨੂੰ ਵਧਾ ਦੇਵੇਗਾ। 2070 ਵਿਚ ਸਮੁੰਦਰ ਦੇ ਪੱਧਰ 490 ਮਿਲੀਮੀਟਰ ਤੱਕ ਵੱਧਣ ਦੀ ਭਵਿੱਖਬਾਣੀ ਕੀਤੀ ਗਈ ਹੈ।</a:t>
            </a:r>
          </a:p>
          <a:p>
            <a:pPr marL="285750" indent="-285750">
              <a:lnSpc>
                <a:spcPct val="100000"/>
              </a:lnSpc>
              <a:spcBef>
                <a:spcPts val="400"/>
              </a:spcBef>
              <a:buChar char="•"/>
            </a:pPr>
            <a:r>
              <a:rPr lang="pa-IN" sz="1200">
                <a:latin typeface="Helvetica Light"/>
              </a:rPr>
              <a:t>ਸਮੁੰਦਰ ਦੇ ਪੱਧਰ ਦੇ ਵਾਧੇ ਦੇ ਪ੍ਰਭਾਵ ਹੇਠਾਂ ਰਹਿਣ ਵਾਲੀਆਂ ਰਿਹਾਇਸ਼ੀ ਅਤੇ ਵਪਾਰਕ ਸੰਪਤੀਆਂ ਵਿੱਚ ਹੜ, ਸਮੁੰਦਰੀ ਤੱਟਾਂ, ਕੋਸਟਲ ਵੈੱਟਲੈਂਡ ਅਤੇ ਸਮੁੰਦਰੀ ਕੰਡੇ ਦੇ ਭੰਡਾਰਾਂ ਦਾ ਨੁਕਸਾਨ ਜਾਂ ਘਾਟਾ ਅਤੇ ਸਮੁੰਦਰੀ ਕੰਡੇ ਨਾਲ ਸਬੰਧਤ ਸੈਰ-ਸਪਾਟਾ ਤੇ ਨਿਰਭਰ ਕਾਰੋਬਾਰਾਂ 'ਤੇ ਮਾੜੇ ਪ੍ਰਭਾਵ ਹੋਣਗੇ।</a:t>
            </a:r>
          </a:p>
          <a:p>
            <a:pPr marL="285750" indent="-285750">
              <a:lnSpc>
                <a:spcPct val="100000"/>
              </a:lnSpc>
              <a:spcBef>
                <a:spcPts val="400"/>
              </a:spcBef>
              <a:buChar char="•"/>
            </a:pPr>
            <a:r>
              <a:rPr lang="pa-IN" sz="1200">
                <a:latin typeface="Helvetica Light"/>
              </a:rPr>
              <a:t>ਵਿਅਕਤੀਆਂ ਅਤੇ ਕਮਿਊਨਿਟੀ ਦੁਆਰਾ ਕਾਰਵਾਈ ਜਲਵਾਯੂ ਤਬਦੀਲੀ ਨੂੰ ਘਟਾਉਣ ਲਈ ਸਮੂਹਿਕ ਤਬਦੀਲੀ ਨੂੰ ਵਧਾ ਸਕਦੀ ਹੈ ਅਤੇ ਲਿਆ ਸਕਦੀ ਹੈ। ਵਿਚਾਰਨ ਲਈ ਕੁਝ ਖੇਤਰ ਹਨ: ਘਰੇਲੂ ਕੁਸ਼ਲਤਾ ਵਿੱਚ ਸੁਧਾਰ, ਊਰਜਾ ਦੀ ਵਰਤੋਂ ਨੂੰ ਸਮਝਣਾ, ਟਿਕਾਊ ਟ੍ਰਾਂਸਪੋਰਟ ਦੀ ਵਰਤੋਂ ਜਿਵੇਂ ਕਿ ਬਾਈਕ, ਖਪਤ ਅਤੇ ਕੂੜੇ ਨੂੰ ਘਟਾਉਣਾ। </a:t>
            </a:r>
          </a:p>
          <a:p>
            <a:pPr marL="285750" indent="-285750">
              <a:lnSpc>
                <a:spcPct val="100000"/>
              </a:lnSpc>
              <a:spcBef>
                <a:spcPts val="400"/>
              </a:spcBef>
              <a:buChar char="•"/>
            </a:pPr>
            <a:r>
              <a:rPr lang="pa-IN" sz="1200">
                <a:latin typeface="Helvetica Light"/>
              </a:rPr>
              <a:t>ਵਧੇਰੇ ਜਾਣਕਾਰੀ •</a:t>
            </a:r>
            <a:r>
              <a:rPr lang="pa-IN" sz="1200">
                <a:latin typeface="Helvetica Light"/>
                <a:hlinkClick r:id="rId2"/>
              </a:rPr>
              <a:t>https://www.seccca.org.au/</a:t>
            </a:r>
            <a:r>
              <a:rPr lang="pa-IN" sz="1200">
                <a:latin typeface="Helvetica Light"/>
              </a:rPr>
              <a:t> 'ਤੇ ਲੱਭੀ ਜਾ ਸਕਦੀ ਹੈ</a:t>
            </a:r>
          </a:p>
          <a:p>
            <a:pPr>
              <a:lnSpc>
                <a:spcPct val="100000"/>
              </a:lnSpc>
              <a:spcBef>
                <a:spcPts val="400"/>
              </a:spcBef>
            </a:pPr>
            <a:r>
              <a:rPr lang="pa-IN" sz="1200">
                <a:latin typeface="Helvetica Light"/>
              </a:rPr>
              <a:t>       ਅਤੇ </a:t>
            </a:r>
            <a:r>
              <a:rPr lang="pa-IN" sz="1200">
                <a:latin typeface="Helvetica Light"/>
                <a:hlinkClick r:id="rId3"/>
              </a:rPr>
              <a:t>https://www.casey.vic.gov.au/sites/default/files-public/user-files/Waste%20%26%20environment/Guides/Climate_Change_booklet.pdf</a:t>
            </a:r>
            <a:r>
              <a:rPr lang="pa-IN" sz="1200">
                <a:latin typeface="Helvetica Light"/>
              </a:rPr>
              <a:t> 'ਤੇ </a:t>
            </a:r>
          </a:p>
          <a:p>
            <a:pPr marL="617855" lvl="1">
              <a:lnSpc>
                <a:spcPct val="100000"/>
              </a:lnSpc>
              <a:spcBef>
                <a:spcPts val="0"/>
              </a:spcBef>
            </a:pPr>
            <a:endParaRPr lang="en-AU" sz="1100" dirty="0"/>
          </a:p>
          <a:p>
            <a:endParaRPr lang="en-US" dirty="0"/>
          </a:p>
        </p:txBody>
      </p:sp>
    </p:spTree>
    <p:extLst>
      <p:ext uri="{BB962C8B-B14F-4D97-AF65-F5344CB8AC3E}">
        <p14:creationId xmlns:p14="http://schemas.microsoft.com/office/powerpoint/2010/main" val="6774809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201893" cy="1148053"/>
          </a:xfrm>
        </p:spPr>
        <p:txBody>
          <a:bodyPr>
            <a:noAutofit/>
          </a:bodyPr>
          <a:lstStyle/>
          <a:p>
            <a:r>
              <a:rPr lang="en-AU"/>
              <a:t>Now bring your conversation to life!!</a:t>
            </a:r>
            <a:endParaRPr lang="en-US"/>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696061"/>
            <a:ext cx="10536522" cy="4966891"/>
          </a:xfrm>
        </p:spPr>
        <p:txBody>
          <a:bodyPr>
            <a:noAutofit/>
          </a:bodyPr>
          <a:lstStyle/>
          <a:p>
            <a:pPr>
              <a:spcAft>
                <a:spcPts val="600"/>
              </a:spcAft>
            </a:pPr>
            <a:r>
              <a:rPr lang="en-AU" sz="1400" dirty="0">
                <a:latin typeface="Times New Roman" pitchFamily="18" charset="0"/>
                <a:cs typeface="Times New Roman" pitchFamily="18" charset="0"/>
              </a:rPr>
              <a:t>We’ve set up a number of ways to submit your feedback once you’ve had your discussion.  </a:t>
            </a:r>
          </a:p>
          <a:p>
            <a:pPr>
              <a:spcBef>
                <a:spcPts val="400"/>
              </a:spcBef>
            </a:pPr>
            <a:r>
              <a:rPr lang="en-AU" sz="1400" dirty="0">
                <a:latin typeface="Times New Roman" pitchFamily="18" charset="0"/>
                <a:cs typeface="Times New Roman" pitchFamily="18" charset="0"/>
              </a:rPr>
              <a:t>You can:</a:t>
            </a:r>
          </a:p>
          <a:p>
            <a:pPr marL="342900" indent="-342900">
              <a:spcAft>
                <a:spcPts val="600"/>
              </a:spcAft>
              <a:buFont typeface="+mj-lt"/>
              <a:buAutoNum type="arabicPeriod"/>
            </a:pPr>
            <a:r>
              <a:rPr lang="en-AU" sz="1400" dirty="0">
                <a:latin typeface="Times New Roman" pitchFamily="18" charset="0"/>
                <a:cs typeface="Times New Roman" pitchFamily="18" charset="0"/>
              </a:rPr>
              <a:t>Have your discussion together and then you can each individually respond using the </a:t>
            </a:r>
            <a:r>
              <a:rPr lang="en-AU" sz="1400" dirty="0">
                <a:latin typeface="Times New Roman" pitchFamily="18" charset="0"/>
                <a:cs typeface="Times New Roman" pitchFamily="18" charset="0"/>
                <a:hlinkClick r:id="rId2"/>
              </a:rPr>
              <a:t>Casey Conversations </a:t>
            </a:r>
            <a:r>
              <a:rPr lang="en-AU" sz="1400" dirty="0">
                <a:latin typeface="Times New Roman" pitchFamily="18" charset="0"/>
                <a:cs typeface="Times New Roman" pitchFamily="18" charset="0"/>
              </a:rPr>
              <a:t>website – either through the ‘Join Live’ or ‘Questionnaire’ tools</a:t>
            </a:r>
          </a:p>
          <a:p>
            <a:pPr marL="342900" indent="-342900">
              <a:spcAft>
                <a:spcPts val="600"/>
              </a:spcAft>
              <a:buFont typeface="+mj-lt"/>
              <a:buAutoNum type="arabicPeriod"/>
            </a:pPr>
            <a:r>
              <a:rPr lang="en-AU" sz="1400" dirty="0">
                <a:latin typeface="Times New Roman" pitchFamily="18" charset="0"/>
                <a:cs typeface="Times New Roman" pitchFamily="18" charset="0"/>
              </a:rPr>
              <a:t>Enter feedback directly whilst together into the Shape Your City ‘Join Live’ tool on </a:t>
            </a:r>
            <a:r>
              <a:rPr lang="en-AU" sz="1400" dirty="0">
                <a:latin typeface="Times New Roman" pitchFamily="18" charset="0"/>
                <a:cs typeface="Times New Roman" pitchFamily="18" charset="0"/>
                <a:hlinkClick r:id="rId2"/>
              </a:rPr>
              <a:t>Casey Conversations</a:t>
            </a:r>
            <a:r>
              <a:rPr lang="en-AU" sz="1400" dirty="0">
                <a:latin typeface="Times New Roman" pitchFamily="18" charset="0"/>
                <a:cs typeface="Times New Roman" pitchFamily="18" charset="0"/>
              </a:rPr>
              <a:t>. Individuals in your group can suggest their ideas and like or unlike comments, helping you as the host prioritise actions or ideas. </a:t>
            </a:r>
          </a:p>
          <a:p>
            <a:pPr marL="342900" indent="-342900">
              <a:spcAft>
                <a:spcPts val="600"/>
              </a:spcAft>
              <a:buFont typeface="+mj-lt"/>
              <a:buAutoNum type="arabicPeriod"/>
            </a:pPr>
            <a:r>
              <a:rPr lang="en-AU" sz="1400" dirty="0">
                <a:latin typeface="Times New Roman" pitchFamily="18" charset="0"/>
                <a:cs typeface="Times New Roman" pitchFamily="18" charset="0"/>
              </a:rPr>
              <a:t>Have your discussion and take notes in a document type like Microsoft Word, or the attached PDF pages.  These can be sent into the Council via </a:t>
            </a:r>
            <a:r>
              <a:rPr lang="en-AU" sz="1400" dirty="0">
                <a:latin typeface="Times New Roman" pitchFamily="18" charset="0"/>
                <a:cs typeface="Times New Roman" pitchFamily="18" charset="0"/>
                <a:hlinkClick r:id="rId3"/>
              </a:rPr>
              <a:t>communityengagement@casey.vic.gov.au</a:t>
            </a:r>
            <a:endParaRPr lang="en-AU" sz="1400" dirty="0">
              <a:latin typeface="Times New Roman" pitchFamily="18" charset="0"/>
              <a:cs typeface="Times New Roman" pitchFamily="18" charset="0"/>
            </a:endParaRPr>
          </a:p>
          <a:p>
            <a:pPr marL="342900" indent="-342900">
              <a:spcAft>
                <a:spcPts val="600"/>
              </a:spcAft>
              <a:buFont typeface="+mj-lt"/>
              <a:buAutoNum type="arabicPeriod"/>
            </a:pPr>
            <a:r>
              <a:rPr lang="en-AU" sz="1400" dirty="0">
                <a:latin typeface="Times New Roman" pitchFamily="18" charset="0"/>
                <a:cs typeface="Times New Roman" pitchFamily="18" charset="0"/>
              </a:rPr>
              <a:t>Have some fun and record your discussion as a video or in interview style! These can be sent into the Council via </a:t>
            </a:r>
            <a:r>
              <a:rPr lang="en-AU" sz="1400" dirty="0">
                <a:latin typeface="Times New Roman" pitchFamily="18" charset="0"/>
                <a:cs typeface="Times New Roman" pitchFamily="18" charset="0"/>
                <a:hlinkClick r:id="rId3"/>
              </a:rPr>
              <a:t>communityengagement@casey.vic.gov.au</a:t>
            </a:r>
            <a:r>
              <a:rPr lang="en-AU" sz="1400" dirty="0">
                <a:latin typeface="Times New Roman" pitchFamily="18" charset="0"/>
                <a:cs typeface="Times New Roman" pitchFamily="18" charset="0"/>
              </a:rPr>
              <a:t>, and if you give permission we will load it onto the </a:t>
            </a:r>
            <a:r>
              <a:rPr lang="en-AU" sz="1400" dirty="0">
                <a:latin typeface="Times New Roman" pitchFamily="18" charset="0"/>
                <a:cs typeface="Times New Roman" pitchFamily="18" charset="0"/>
                <a:hlinkClick r:id="rId2"/>
              </a:rPr>
              <a:t>Casey Conversations </a:t>
            </a:r>
            <a:r>
              <a:rPr lang="en-AU" sz="1400" dirty="0">
                <a:latin typeface="Times New Roman" pitchFamily="18" charset="0"/>
                <a:cs typeface="Times New Roman" pitchFamily="18" charset="0"/>
              </a:rPr>
              <a:t>website </a:t>
            </a:r>
          </a:p>
          <a:p>
            <a:pPr marL="342900" indent="-342900">
              <a:spcAft>
                <a:spcPts val="600"/>
              </a:spcAft>
              <a:buFont typeface="+mj-lt"/>
              <a:buAutoNum type="arabicPeriod"/>
            </a:pPr>
            <a:r>
              <a:rPr lang="en-AU" sz="1400" dirty="0">
                <a:latin typeface="Times New Roman" pitchFamily="18" charset="0"/>
                <a:cs typeface="Times New Roman" pitchFamily="18" charset="0"/>
              </a:rPr>
              <a:t>Draw us a picture or create a picture library of your discussion. These can be sent into the Council via </a:t>
            </a:r>
            <a:r>
              <a:rPr lang="en-AU" sz="1400" dirty="0">
                <a:latin typeface="Times New Roman" pitchFamily="18" charset="0"/>
                <a:cs typeface="Times New Roman" pitchFamily="18" charset="0"/>
                <a:hlinkClick r:id="rId3"/>
              </a:rPr>
              <a:t>communityengagement@casey.vic.gov.au</a:t>
            </a:r>
            <a:r>
              <a:rPr lang="en-AU" sz="1400" dirty="0">
                <a:latin typeface="Times New Roman" pitchFamily="18" charset="0"/>
                <a:cs typeface="Times New Roman" pitchFamily="18" charset="0"/>
              </a:rPr>
              <a:t>, and we can also load these onto the </a:t>
            </a:r>
            <a:r>
              <a:rPr lang="en-AU" sz="1400" dirty="0">
                <a:latin typeface="Times New Roman" pitchFamily="18" charset="0"/>
                <a:cs typeface="Times New Roman" pitchFamily="18" charset="0"/>
                <a:hlinkClick r:id="rId2"/>
              </a:rPr>
              <a:t>Casey Conversations </a:t>
            </a:r>
            <a:r>
              <a:rPr lang="en-AU" sz="1400" dirty="0">
                <a:latin typeface="Times New Roman" pitchFamily="18" charset="0"/>
                <a:cs typeface="Times New Roman" pitchFamily="18" charset="0"/>
              </a:rPr>
              <a:t>website with your permission</a:t>
            </a:r>
          </a:p>
          <a:p>
            <a:pPr>
              <a:lnSpc>
                <a:spcPct val="100000"/>
              </a:lnSpc>
              <a:spcAft>
                <a:spcPts val="1200"/>
              </a:spcAft>
            </a:pPr>
            <a:endParaRPr lang="en-US" sz="1400" dirty="0">
              <a:latin typeface="Times New Roman" pitchFamily="18" charset="0"/>
              <a:cs typeface="Times New Roman" pitchFamily="18" charset="0"/>
            </a:endParaRPr>
          </a:p>
        </p:txBody>
      </p:sp>
    </p:spTree>
    <p:extLst>
      <p:ext uri="{BB962C8B-B14F-4D97-AF65-F5344CB8AC3E}">
        <p14:creationId xmlns:p14="http://schemas.microsoft.com/office/powerpoint/2010/main" val="13727882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485710" cy="1148053"/>
          </a:xfrm>
        </p:spPr>
        <p:txBody>
          <a:bodyPr>
            <a:noAutofit/>
          </a:bodyPr>
          <a:lstStyle/>
          <a:p>
            <a:r>
              <a:rPr lang="pa-IN" dirty="0"/>
              <a:t>ਹੁਣ ਆਪਣੀ ਗੱਲਬਾਤ ਨੂੰ ਸਾਹਮਣੇ ਲਿਆਓ!!</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696061"/>
            <a:ext cx="10536522" cy="4966891"/>
          </a:xfrm>
        </p:spPr>
        <p:txBody>
          <a:bodyPr>
            <a:noAutofit/>
          </a:bodyPr>
          <a:lstStyle/>
          <a:p>
            <a:pPr>
              <a:spcAft>
                <a:spcPts val="600"/>
              </a:spcAft>
            </a:pPr>
            <a:r>
              <a:rPr lang="pa-IN" sz="1400"/>
              <a:t>ਤੁਹਾਡੇ ਵਿਚਾਰ ਵਟਾਂਦਰੇ ਤੋਂ ਬਾਅਦ, ਅਸੀਂ ਤੁਹਾਡੇ ਸੁਝਾਅ ਪੇਸ਼ ਕਰਨ ਲਈ ਬਹੁਤ ਸਾਰੇ ਤਰੀਕੇ ਸੈੱਟ ਅਪ ਕੀਤੇ ਹਨ।  </a:t>
            </a:r>
          </a:p>
          <a:p>
            <a:pPr>
              <a:spcBef>
                <a:spcPts val="400"/>
              </a:spcBef>
            </a:pPr>
            <a:r>
              <a:rPr lang="pa-IN" sz="1400"/>
              <a:t>ਤੁਸੀਂ:</a:t>
            </a:r>
          </a:p>
          <a:p>
            <a:pPr marL="342900" indent="-342900">
              <a:spcAft>
                <a:spcPts val="600"/>
              </a:spcAft>
              <a:buFont typeface="+mj-lt"/>
              <a:buAutoNum type="arabicPeriod"/>
            </a:pPr>
            <a:r>
              <a:rPr lang="pa-IN" sz="1400"/>
              <a:t>ਇਕੱਠੇ ਆਪਣਾ ਵਿਚਾਰ-ਵਟਾਂਦਰੇ ਕਰੋ ਅਤੇ ਫਿਰ ਤੁਸੀਂ ਵਿਅਕਤੀਗਤ ਤੌਰ 'ਤੇ </a:t>
            </a:r>
            <a:r>
              <a:rPr lang="pa-IN" sz="1400">
                <a:hlinkClick r:id="rId2"/>
              </a:rPr>
              <a:t>ਕੇਸੀ ਕਨਵਰਸੇਸ਼ਨਜ਼</a:t>
            </a:r>
            <a:r>
              <a:rPr lang="pa-IN" sz="1400"/>
              <a:t> ਵੈਬਸਾਈਟ 'ਤੇ - ਜਾਂ ਤਾਂ 'ਲਾਈਵ ਜੁੜੋ' ਜਾਂ 'ਪ੍ਰਸ਼ਨਾਵਲੀ' ਟੂਲਾਂ ਦੀ ਵਰਤੋਂ ਕਰਕੇ ਜਵਾਬ ਦੇ ਸਕਦੇ ਹੋ</a:t>
            </a:r>
          </a:p>
          <a:p>
            <a:pPr marL="342900" indent="-342900">
              <a:spcAft>
                <a:spcPts val="600"/>
              </a:spcAft>
              <a:buFont typeface="+mj-lt"/>
              <a:buAutoNum type="arabicPeriod"/>
            </a:pPr>
            <a:r>
              <a:rPr lang="pa-IN" sz="1400">
                <a:hlinkClick r:id="rId2"/>
              </a:rPr>
              <a:t>ਕੇਸੀ ਕਨਵਰਸੇਸ਼ਨਜ਼</a:t>
            </a:r>
            <a:r>
              <a:rPr lang="pa-IN" sz="1400"/>
              <a:t> 'ਤੇ ਆਪਣੇ ਸ਼ਹਿਰ ਨੂੰ ਆਕਾਰ ਦਿਓ 'ਲਾਈਵ ਜੁੜੋ' ਟੂਲ ਚਾਲੂ ਕਰਕੇ ਸਿੱਧੇ ਇਕੱਠੇ ਹੁੰਦਿਆਂ ਫੀਡਬੈਕ ਦਰਜ ਕਰੋ। ਹੋਸਟ ਵਜੋਂ ਤੁਹਾਨੂੰ ਕਾਰਜਾਂ ਜਾਂ ਵਿਚਾਰਾਂ ਨੂੰ ਪਹਿਲ ਦੇਣ ਵਿੱਚ ਸਹਾਇਤਾ ਕਰਨ ਲਈ, ਤੁਹਾਡੇ ਸਮੂਹ ਵਿੱਚ ਵਿਅਕਤੀ ਆਪਣੇ ਵਿਚਾਰ ਸੁਝਾਅ ਸਕਦੇ ਹਨ ਅਤੇ ਟਿੱਪਣੀਆਂ ਨੂੰ ਲਾਈਕ ਜਾਂ ਅਨਲਾਈਕ ਕਰ ਸਕਦੇ ਹਨ। </a:t>
            </a:r>
          </a:p>
          <a:p>
            <a:pPr marL="342900" indent="-342900">
              <a:spcAft>
                <a:spcPts val="600"/>
              </a:spcAft>
              <a:buFont typeface="+mj-lt"/>
              <a:buAutoNum type="arabicPeriod"/>
            </a:pPr>
            <a:r>
              <a:rPr lang="pa-IN" sz="1400"/>
              <a:t>ਆਪਣੇ ਵਿਚਾਰ ਵਟਾਂਦਰੇ ਕਰੋ ਅਤੇ ਮਾਈਕ੍ਰੋਸਾੱਫਟ ਵਰਡ, ਜਾਂ ਅਟੈਚਡ ਪੀਡੀਐਫ ਪੇਜਾਂ ਵਰਗੀਆਂ ਦਸਤਾਵੇਜ਼ ਕਿਸਮਾਂ ਵਿੱਚ ਨੋਟਸ ਲਓ।  ਇਨ੍ਹਾਂ ਨੂੰ </a:t>
            </a:r>
            <a:r>
              <a:rPr lang="pa-IN" sz="1400">
                <a:hlinkClick r:id="rId3"/>
              </a:rPr>
              <a:t>communityengagement@casey.vic.gov.au</a:t>
            </a:r>
            <a:r>
              <a:rPr lang="pa-IN" sz="1400"/>
              <a:t> ਦੁਆਰਾ ਕੌਂਸਲ ਵਿੱਚ ਭੇਜਿਆ ਜਾ ਸਕਦਾ ਹੈ</a:t>
            </a:r>
          </a:p>
          <a:p>
            <a:pPr marL="342900" indent="-342900">
              <a:spcAft>
                <a:spcPts val="600"/>
              </a:spcAft>
              <a:buFont typeface="+mj-lt"/>
              <a:buAutoNum type="arabicPeriod"/>
            </a:pPr>
            <a:r>
              <a:rPr lang="pa-IN" sz="1400"/>
              <a:t>ਮਨੋਰੰਜਨ ਕਰੋ ਅਤੇ ਆਪਣੀ ਚਰਚਾ ਨੂੰ ਵੀਡੀਓ ਦੇ ਰੂਪ ਵਿੱਚ ਜਾਂ ਇੰਟਰਵਿਊ ਸਟਾਈਲ ਵਿੱਚ ਰਿਕਾਰਡ ਕਰੋ! ਇਨ੍ਹਾਂ ਨੂੰ </a:t>
            </a:r>
            <a:r>
              <a:rPr lang="pa-IN" sz="1400">
                <a:hlinkClick r:id="rId3"/>
              </a:rPr>
              <a:t>communityengagement@casey.vic.gov.au</a:t>
            </a:r>
            <a:r>
              <a:rPr lang="pa-IN" sz="1400"/>
              <a:t> ਦੁਆਰਾ ਕੌਂਸਲ ਵਿੱਚ ਭੇਜਿਆ ਜਾ ਸਕਦਾ ਹੈ, ਅਤੇ ਜੇ ਤੁਸੀਂ ਇਜਾਜ਼ਤ ਦਿੰਦੇ ਹੋ ਤਾਂ ਅਸੀਂ ਇਨ੍ਹਾਂ ਨੂੰ </a:t>
            </a:r>
            <a:r>
              <a:rPr lang="pa-IN" sz="1400">
                <a:hlinkClick r:id="rId2"/>
              </a:rPr>
              <a:t>ਕੇਸੀ ਕਨਵਰਸੇਸ਼ਨਜ਼</a:t>
            </a:r>
            <a:r>
              <a:rPr lang="pa-IN" sz="1400"/>
              <a:t> ਵੈੱਬਸਾਈਟ 'ਤੇ ਲੋਡ ਕਰਾਂਗੇ </a:t>
            </a:r>
          </a:p>
          <a:p>
            <a:pPr marL="342900" indent="-342900">
              <a:spcAft>
                <a:spcPts val="600"/>
              </a:spcAft>
              <a:buFont typeface="+mj-lt"/>
              <a:buAutoNum type="arabicPeriod"/>
            </a:pPr>
            <a:r>
              <a:rPr lang="pa-IN" sz="1400"/>
              <a:t>ਸਾਡੇ ਲਈ ਇੱਕ ਤਸਵੀਰ ਬਣਾਓ ਜਾਂ ਆਪਣੀ ਚਰਚਾ ਦੀ ਤਸਵੀਰ ਲਾਇਬ੍ਰੇਰੀ ਬਣਾਓ। ਇਨ੍ਹਾਂ ਨੂੰ </a:t>
            </a:r>
            <a:r>
              <a:rPr lang="pa-IN" sz="1400">
                <a:hlinkClick r:id="rId3"/>
              </a:rPr>
              <a:t>communityengagement@casey.vic.gov.au</a:t>
            </a:r>
            <a:r>
              <a:rPr lang="pa-IN" sz="1400"/>
              <a:t> ਦੁਆਰਾ ਕੌਂਸਲ ਵਿੱਚ ਭੇਜਿਆ ਜਾ ਸਕਦਾ ਹੈ, ਅਤੇ ਅਸੀਂ ਤੁਹਾਡੀ ਆਗਿਆ ਨਾਲ ਇਨ੍ਹਾਂ ਨੂੰ </a:t>
            </a:r>
            <a:r>
              <a:rPr lang="pa-IN" sz="1400">
                <a:hlinkClick r:id="rId2"/>
              </a:rPr>
              <a:t>ਕੇਸੀ ਕਨਵਰਸੇਸ਼ਨਜ਼</a:t>
            </a:r>
            <a:r>
              <a:rPr lang="pa-IN" sz="1400"/>
              <a:t> ਵੈੱਬਸਾਈਟ 'ਤੇ ਲੋਡ ਕਰ ਸਕਦੇ ਹਾਂ</a:t>
            </a:r>
          </a:p>
          <a:p>
            <a:pPr>
              <a:lnSpc>
                <a:spcPct val="100000"/>
              </a:lnSpc>
              <a:spcAft>
                <a:spcPts val="1200"/>
              </a:spcAft>
            </a:pPr>
            <a:endParaRPr lang="en-US" sz="1400"/>
          </a:p>
        </p:txBody>
      </p:sp>
    </p:spTree>
    <p:extLst>
      <p:ext uri="{BB962C8B-B14F-4D97-AF65-F5344CB8AC3E}">
        <p14:creationId xmlns:p14="http://schemas.microsoft.com/office/powerpoint/2010/main" val="20656767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idx="4294967295"/>
          </p:nvPr>
        </p:nvSpPr>
        <p:spPr>
          <a:xfrm>
            <a:off x="253224" y="12700"/>
            <a:ext cx="10515600" cy="1149350"/>
          </a:xfrm>
        </p:spPr>
        <p:txBody>
          <a:bodyPr>
            <a:noAutofit/>
          </a:bodyPr>
          <a:lstStyle/>
          <a:p>
            <a:r>
              <a:rPr lang="en-US"/>
              <a:t>Fill in pages (print me)</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253224" y="1039813"/>
            <a:ext cx="11644313" cy="817562"/>
          </a:xfrm>
        </p:spPr>
        <p:txBody>
          <a:bodyPr>
            <a:noAutofit/>
          </a:bodyPr>
          <a:lstStyle/>
          <a:p>
            <a:pPr marL="342900" indent="-342900">
              <a:lnSpc>
                <a:spcPct val="100000"/>
              </a:lnSpc>
              <a:spcAft>
                <a:spcPts val="1200"/>
              </a:spcAft>
              <a:buFont typeface="+mj-lt"/>
              <a:buAutoNum type="arabicPeriod"/>
            </a:pPr>
            <a:r>
              <a:rPr lang="en-AU" sz="1400"/>
              <a:t>Thinking ahead ten years, to 2030, what is one sentence that you would like to be able to use to describe the place you live and why is that important to you? </a:t>
            </a:r>
          </a:p>
          <a:p>
            <a:pPr>
              <a:lnSpc>
                <a:spcPct val="100000"/>
              </a:lnSpc>
              <a:spcAft>
                <a:spcPts val="1200"/>
              </a:spcAft>
            </a:pPr>
            <a:endParaRPr lang="en-AU" sz="1400"/>
          </a:p>
          <a:p>
            <a:pPr>
              <a:lnSpc>
                <a:spcPct val="100000"/>
              </a:lnSpc>
              <a:spcAft>
                <a:spcPts val="1200"/>
              </a:spcAft>
            </a:pPr>
            <a:endParaRPr lang="en-US" sz="1400"/>
          </a:p>
        </p:txBody>
      </p:sp>
      <p:graphicFrame>
        <p:nvGraphicFramePr>
          <p:cNvPr id="47" name="Table 47">
            <a:extLst>
              <a:ext uri="{FF2B5EF4-FFF2-40B4-BE49-F238E27FC236}">
                <a16:creationId xmlns:a16="http://schemas.microsoft.com/office/drawing/2014/main" id="{03F7596D-024F-F541-BE9A-F2305FC67150}"/>
              </a:ext>
            </a:extLst>
          </p:cNvPr>
          <p:cNvGraphicFramePr>
            <a:graphicFrameLocks noGrp="1"/>
          </p:cNvGraphicFramePr>
          <p:nvPr>
            <p:extLst>
              <p:ext uri="{D42A27DB-BD31-4B8C-83A1-F6EECF244321}">
                <p14:modId xmlns:p14="http://schemas.microsoft.com/office/powerpoint/2010/main" val="1109132986"/>
              </p:ext>
            </p:extLst>
          </p:nvPr>
        </p:nvGraphicFramePr>
        <p:xfrm>
          <a:off x="717452" y="1498009"/>
          <a:ext cx="11015002" cy="452628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1392">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51148097"/>
                  </a:ext>
                </a:extLst>
              </a:tr>
            </a:tbl>
          </a:graphicData>
        </a:graphic>
      </p:graphicFrame>
    </p:spTree>
    <p:extLst>
      <p:ext uri="{BB962C8B-B14F-4D97-AF65-F5344CB8AC3E}">
        <p14:creationId xmlns:p14="http://schemas.microsoft.com/office/powerpoint/2010/main" val="28829604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txBox="1">
            <a:spLocks/>
          </p:cNvSpPr>
          <p:nvPr/>
        </p:nvSpPr>
        <p:spPr>
          <a:xfrm>
            <a:off x="253224"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pa-IN"/>
              <a:t>ਭਰਨ ਵਾਲੇ ਪੰਨੇ (ਮੈਨੂੰ ਪ੍ਰਿੰਟ ਕਰੋ)</a:t>
            </a:r>
          </a:p>
        </p:txBody>
      </p:sp>
      <p:sp>
        <p:nvSpPr>
          <p:cNvPr id="3" name="Text Placeholder 2">
            <a:extLst>
              <a:ext uri="{FF2B5EF4-FFF2-40B4-BE49-F238E27FC236}">
                <a16:creationId xmlns:a16="http://schemas.microsoft.com/office/drawing/2014/main" id="{EE64D9E8-2CE1-E74D-BDCE-9F0FEFCF8783}"/>
              </a:ext>
            </a:extLst>
          </p:cNvPr>
          <p:cNvSpPr txBox="1">
            <a:spLocks/>
          </p:cNvSpPr>
          <p:nvPr/>
        </p:nvSpPr>
        <p:spPr>
          <a:xfrm>
            <a:off x="253224" y="1039813"/>
            <a:ext cx="11644313" cy="8175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Aft>
                <a:spcPts val="1200"/>
              </a:spcAft>
              <a:buFont typeface="+mj-lt"/>
              <a:buAutoNum type="arabicPeriod"/>
            </a:pPr>
            <a:r>
              <a:rPr lang="pa-IN" sz="1400"/>
              <a:t>ਦਸ ਸਾਲ ਅੱਗੇ 2030 ਬਾਰੇ ਸੋਚਦੇ ਹੋਏ, ਅਜਿਹਾ ਇੱਕ ਵਾਕ ਕੀ ਹੈ ਜੋ ਤੁਸੀਂ ਜਿਸ ਜਗ੍ਹਾ ਵਿੱਚ ਰਹਿੰਦੇ ਹੋ ਉਸਦੀ ਵਿਆਖਿਆ ਕਰਨ ਲਈ ਵਰਤਣਾ ਚਾਹੋਂਗੇ ਅਤੇ ਇਹ ਤੁਹਾਡੇ ਲਈ ਮਹੱਤਵਪੂਰਨ ਕਿਉਂ ਹੈ? </a:t>
            </a:r>
          </a:p>
          <a:p>
            <a:pPr>
              <a:lnSpc>
                <a:spcPct val="100000"/>
              </a:lnSpc>
              <a:spcAft>
                <a:spcPts val="1200"/>
              </a:spcAft>
            </a:pPr>
            <a:endParaRPr lang="en-AU" sz="1400"/>
          </a:p>
          <a:p>
            <a:pPr>
              <a:lnSpc>
                <a:spcPct val="100000"/>
              </a:lnSpc>
              <a:spcAft>
                <a:spcPts val="1200"/>
              </a:spcAft>
            </a:pPr>
            <a:endParaRPr lang="en-US" sz="1400"/>
          </a:p>
        </p:txBody>
      </p:sp>
      <p:graphicFrame>
        <p:nvGraphicFramePr>
          <p:cNvPr id="4" name="Table 47">
            <a:extLst>
              <a:ext uri="{FF2B5EF4-FFF2-40B4-BE49-F238E27FC236}">
                <a16:creationId xmlns:a16="http://schemas.microsoft.com/office/drawing/2014/main" id="{03F7596D-024F-F541-BE9A-F2305FC67150}"/>
              </a:ext>
            </a:extLst>
          </p:cNvPr>
          <p:cNvGraphicFramePr>
            <a:graphicFrameLocks noGrp="1"/>
          </p:cNvGraphicFramePr>
          <p:nvPr>
            <p:extLst>
              <p:ext uri="{D42A27DB-BD31-4B8C-83A1-F6EECF244321}">
                <p14:modId xmlns:p14="http://schemas.microsoft.com/office/powerpoint/2010/main" val="1611168311"/>
              </p:ext>
            </p:extLst>
          </p:nvPr>
        </p:nvGraphicFramePr>
        <p:xfrm>
          <a:off x="717452" y="1498009"/>
          <a:ext cx="11015002" cy="452628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1392">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1392">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1392">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1392">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1392">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1392">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91392">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91392">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91392">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51148097"/>
                  </a:ext>
                </a:extLst>
              </a:tr>
            </a:tbl>
          </a:graphicData>
        </a:graphic>
      </p:graphicFrame>
    </p:spTree>
    <p:extLst>
      <p:ext uri="{BB962C8B-B14F-4D97-AF65-F5344CB8AC3E}">
        <p14:creationId xmlns:p14="http://schemas.microsoft.com/office/powerpoint/2010/main" val="15794788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idx="4294967295"/>
          </p:nvPr>
        </p:nvSpPr>
        <p:spPr>
          <a:xfrm>
            <a:off x="196950" y="0"/>
            <a:ext cx="10515600" cy="1147763"/>
          </a:xfrm>
        </p:spPr>
        <p:txBody>
          <a:bodyPr/>
          <a:lstStyle/>
          <a:p>
            <a:r>
              <a:rPr lang="en-US"/>
              <a:t>Fill in pages (print me)</a:t>
            </a:r>
            <a:endParaRPr lang="en-US">
              <a:solidFill>
                <a:schemeClr val="accent3"/>
              </a:solidFill>
            </a:endParaRP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196950" y="922338"/>
            <a:ext cx="11772900" cy="1412875"/>
          </a:xfrm>
        </p:spPr>
        <p:txBody>
          <a:bodyPr>
            <a:noAutofit/>
          </a:bodyPr>
          <a:lstStyle/>
          <a:p>
            <a:pPr marL="342900" indent="-342900">
              <a:lnSpc>
                <a:spcPct val="120000"/>
              </a:lnSpc>
              <a:spcBef>
                <a:spcPts val="400"/>
              </a:spcBef>
              <a:spcAft>
                <a:spcPts val="600"/>
              </a:spcAft>
              <a:buFont typeface="+mj-lt"/>
              <a:buAutoNum type="arabicPeriod" startAt="2"/>
            </a:pPr>
            <a:r>
              <a:rPr lang="en-AU" sz="1400"/>
              <a:t>What are some things that make you feel less connected to the place you live or that you think are not working and what can Casey do to solve that challenge? </a:t>
            </a:r>
            <a:endParaRPr lang="en-US" sz="1400"/>
          </a:p>
        </p:txBody>
      </p:sp>
      <p:graphicFrame>
        <p:nvGraphicFramePr>
          <p:cNvPr id="5" name="Table 47">
            <a:extLst>
              <a:ext uri="{FF2B5EF4-FFF2-40B4-BE49-F238E27FC236}">
                <a16:creationId xmlns:a16="http://schemas.microsoft.com/office/drawing/2014/main" id="{DE74E407-C753-A04A-A2DB-0AB0E476F347}"/>
              </a:ext>
            </a:extLst>
          </p:cNvPr>
          <p:cNvGraphicFramePr>
            <a:graphicFrameLocks noGrp="1"/>
          </p:cNvGraphicFramePr>
          <p:nvPr>
            <p:extLst>
              <p:ext uri="{D42A27DB-BD31-4B8C-83A1-F6EECF244321}">
                <p14:modId xmlns:p14="http://schemas.microsoft.com/office/powerpoint/2010/main" val="43150947"/>
              </p:ext>
            </p:extLst>
          </p:nvPr>
        </p:nvGraphicFramePr>
        <p:xfrm>
          <a:off x="553330" y="1496376"/>
          <a:ext cx="11085340" cy="5029200"/>
        </p:xfrm>
        <a:graphic>
          <a:graphicData uri="http://schemas.openxmlformats.org/drawingml/2006/table">
            <a:tbl>
              <a:tblPr firstRow="1" bandRow="1">
                <a:tableStyleId>{5C22544A-7EE6-4342-B048-85BDC9FD1C3A}</a:tableStyleId>
              </a:tblPr>
              <a:tblGrid>
                <a:gridCol w="11085340">
                  <a:extLst>
                    <a:ext uri="{9D8B030D-6E8A-4147-A177-3AD203B41FA5}">
                      <a16:colId xmlns:a16="http://schemas.microsoft.com/office/drawing/2014/main" val="1457430771"/>
                    </a:ext>
                  </a:extLst>
                </a:gridCol>
              </a:tblGrid>
              <a:tr h="445795">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4841012"/>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81947541"/>
                  </a:ext>
                </a:extLst>
              </a:tr>
            </a:tbl>
          </a:graphicData>
        </a:graphic>
      </p:graphicFrame>
    </p:spTree>
    <p:extLst>
      <p:ext uri="{BB962C8B-B14F-4D97-AF65-F5344CB8AC3E}">
        <p14:creationId xmlns:p14="http://schemas.microsoft.com/office/powerpoint/2010/main" val="18603427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txBox="1">
            <a:spLocks/>
          </p:cNvSpPr>
          <p:nvPr/>
        </p:nvSpPr>
        <p:spPr>
          <a:xfrm>
            <a:off x="196950" y="0"/>
            <a:ext cx="10515600" cy="11477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pa-IN"/>
              <a:t>ਭਰਨ ਵਾਲੇ ਪੰਨੇ (ਮੈਨੂੰ ਪ੍ਰਿੰਟ ਕਰੋ)</a:t>
            </a:r>
          </a:p>
        </p:txBody>
      </p:sp>
      <p:sp>
        <p:nvSpPr>
          <p:cNvPr id="3" name="Text Placeholder 2">
            <a:extLst>
              <a:ext uri="{FF2B5EF4-FFF2-40B4-BE49-F238E27FC236}">
                <a16:creationId xmlns:a16="http://schemas.microsoft.com/office/drawing/2014/main" id="{5C12EA2E-BE65-824E-9083-4B5FBF1BAC99}"/>
              </a:ext>
            </a:extLst>
          </p:cNvPr>
          <p:cNvSpPr txBox="1">
            <a:spLocks/>
          </p:cNvSpPr>
          <p:nvPr/>
        </p:nvSpPr>
        <p:spPr>
          <a:xfrm>
            <a:off x="196950" y="922338"/>
            <a:ext cx="11772900" cy="14128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20000"/>
              </a:lnSpc>
              <a:spcBef>
                <a:spcPts val="400"/>
              </a:spcBef>
              <a:spcAft>
                <a:spcPts val="600"/>
              </a:spcAft>
              <a:buFont typeface="+mj-lt"/>
              <a:buAutoNum type="arabicPeriod" startAt="2"/>
            </a:pPr>
            <a:r>
              <a:rPr lang="pa-IN" sz="1400"/>
              <a:t>ਅਜਿਹੀਆਂ ਕਿਹੜੀਆਂ ਚੀਜ਼ਾਂ ਹਨ ਜੋ ਤੁਹਾਨੂੰ ਉਸ ਜਗ੍ਹਾ ਨਾਲ ਘੱਟ ਜੁੜਿਆ ਮਹਿਸੂਸ ਕਰਾਉਂਦੀਆਂ ਹਨ ਜਿੱਥੇ ਤੁਸੀਂ ਰਹਿੰਦੇ ਹੋ ਜਾਂ ਤੁਸੀਂ ਸੋਚਦੇ ਹੋ ਕਿ ਕੰਮ ਨਹੀਂ ਕਰ ਰਹੀਆਂ ਹਨ ਅਤੇ ਕੇਸੀ ਉਸ ਚੁਣੌਤੀ ਨੂੰ ਸੁਲਝਾਉਣ ਲਈ ਕੀ ਕਰ ਸਕਦੀ ਹੈ? </a:t>
            </a:r>
          </a:p>
        </p:txBody>
      </p:sp>
      <p:graphicFrame>
        <p:nvGraphicFramePr>
          <p:cNvPr id="4" name="Table 47">
            <a:extLst>
              <a:ext uri="{FF2B5EF4-FFF2-40B4-BE49-F238E27FC236}">
                <a16:creationId xmlns:a16="http://schemas.microsoft.com/office/drawing/2014/main" id="{DE74E407-C753-A04A-A2DB-0AB0E476F347}"/>
              </a:ext>
            </a:extLst>
          </p:cNvPr>
          <p:cNvGraphicFramePr>
            <a:graphicFrameLocks noGrp="1"/>
          </p:cNvGraphicFramePr>
          <p:nvPr>
            <p:extLst>
              <p:ext uri="{D42A27DB-BD31-4B8C-83A1-F6EECF244321}">
                <p14:modId xmlns:p14="http://schemas.microsoft.com/office/powerpoint/2010/main" val="3595187566"/>
              </p:ext>
            </p:extLst>
          </p:nvPr>
        </p:nvGraphicFramePr>
        <p:xfrm>
          <a:off x="553330" y="1496376"/>
          <a:ext cx="11085340" cy="5029200"/>
        </p:xfrm>
        <a:graphic>
          <a:graphicData uri="http://schemas.openxmlformats.org/drawingml/2006/table">
            <a:tbl>
              <a:tblPr firstRow="1" bandRow="1">
                <a:tableStyleId>{5C22544A-7EE6-4342-B048-85BDC9FD1C3A}</a:tableStyleId>
              </a:tblPr>
              <a:tblGrid>
                <a:gridCol w="11085340">
                  <a:extLst>
                    <a:ext uri="{9D8B030D-6E8A-4147-A177-3AD203B41FA5}">
                      <a16:colId xmlns:a16="http://schemas.microsoft.com/office/drawing/2014/main" val="1457430771"/>
                    </a:ext>
                  </a:extLst>
                </a:gridCol>
              </a:tblGrid>
              <a:tr h="445795">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4841012"/>
                  </a:ext>
                </a:extLst>
              </a:tr>
              <a:tr h="445795">
                <a:tc>
                  <a:txBody>
                    <a:bodyPr/>
                    <a:lstStyle/>
                    <a:p>
                      <a:pPr algn="l" rtl="0">
                        <a:lnSpc>
                          <a:spcPct val="150000"/>
                        </a:lnSpc>
                      </a:pPr>
                      <a:endParaRPr lang="en-US" dirty="0"/>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81947541"/>
                  </a:ext>
                </a:extLst>
              </a:tr>
            </a:tbl>
          </a:graphicData>
        </a:graphic>
      </p:graphicFrame>
    </p:spTree>
    <p:extLst>
      <p:ext uri="{BB962C8B-B14F-4D97-AF65-F5344CB8AC3E}">
        <p14:creationId xmlns:p14="http://schemas.microsoft.com/office/powerpoint/2010/main" val="34039065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211018" y="950913"/>
            <a:ext cx="11634788" cy="976312"/>
          </a:xfrm>
        </p:spPr>
        <p:txBody>
          <a:bodyPr>
            <a:noAutofit/>
          </a:bodyPr>
          <a:lstStyle/>
          <a:p>
            <a:pPr marL="342900" indent="-342900">
              <a:lnSpc>
                <a:spcPct val="120000"/>
              </a:lnSpc>
              <a:spcBef>
                <a:spcPts val="400"/>
              </a:spcBef>
              <a:spcAft>
                <a:spcPts val="600"/>
              </a:spcAft>
              <a:buFont typeface="+mj-lt"/>
              <a:buAutoNum type="arabicPeriod" startAt="3"/>
            </a:pPr>
            <a:r>
              <a:rPr lang="en-AU" sz="1400"/>
              <a:t>What would give you more confidence in Council as your local governing body? </a:t>
            </a:r>
            <a:endParaRPr lang="en-US" sz="1400"/>
          </a:p>
        </p:txBody>
      </p:sp>
      <p:sp>
        <p:nvSpPr>
          <p:cNvPr id="7" name="Title 1">
            <a:extLst>
              <a:ext uri="{FF2B5EF4-FFF2-40B4-BE49-F238E27FC236}">
                <a16:creationId xmlns:a16="http://schemas.microsoft.com/office/drawing/2014/main" id="{9B7B6499-E037-1240-A7B4-0DE734F68FEE}"/>
              </a:ext>
            </a:extLst>
          </p:cNvPr>
          <p:cNvSpPr>
            <a:spLocks noGrp="1"/>
          </p:cNvSpPr>
          <p:nvPr>
            <p:ph type="title" idx="4294967295"/>
          </p:nvPr>
        </p:nvSpPr>
        <p:spPr>
          <a:xfrm>
            <a:off x="211018" y="12700"/>
            <a:ext cx="10515600" cy="1149350"/>
          </a:xfrm>
        </p:spPr>
        <p:txBody>
          <a:bodyPr>
            <a:noAutofit/>
          </a:bodyPr>
          <a:lstStyle/>
          <a:p>
            <a:r>
              <a:rPr lang="en-US"/>
              <a:t>Fill in pages (print me)</a:t>
            </a:r>
          </a:p>
        </p:txBody>
      </p:sp>
      <p:graphicFrame>
        <p:nvGraphicFramePr>
          <p:cNvPr id="5" name="Table 47">
            <a:extLst>
              <a:ext uri="{FF2B5EF4-FFF2-40B4-BE49-F238E27FC236}">
                <a16:creationId xmlns:a16="http://schemas.microsoft.com/office/drawing/2014/main" id="{DE74E407-C753-A04A-A2DB-0AB0E476F347}"/>
              </a:ext>
            </a:extLst>
          </p:cNvPr>
          <p:cNvGraphicFramePr>
            <a:graphicFrameLocks noGrp="1"/>
          </p:cNvGraphicFramePr>
          <p:nvPr>
            <p:extLst>
              <p:ext uri="{D42A27DB-BD31-4B8C-83A1-F6EECF244321}">
                <p14:modId xmlns:p14="http://schemas.microsoft.com/office/powerpoint/2010/main" val="3659935285"/>
              </p:ext>
            </p:extLst>
          </p:nvPr>
        </p:nvGraphicFramePr>
        <p:xfrm>
          <a:off x="693083" y="1270096"/>
          <a:ext cx="11015002" cy="502920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1868">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9122910"/>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936999968"/>
                  </a:ext>
                </a:extLst>
              </a:tr>
            </a:tbl>
          </a:graphicData>
        </a:graphic>
      </p:graphicFrame>
    </p:spTree>
    <p:extLst>
      <p:ext uri="{BB962C8B-B14F-4D97-AF65-F5344CB8AC3E}">
        <p14:creationId xmlns:p14="http://schemas.microsoft.com/office/powerpoint/2010/main" val="30457084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5C12EA2E-BE65-824E-9083-4B5FBF1BAC99}"/>
              </a:ext>
            </a:extLst>
          </p:cNvPr>
          <p:cNvSpPr txBox="1">
            <a:spLocks/>
          </p:cNvSpPr>
          <p:nvPr/>
        </p:nvSpPr>
        <p:spPr>
          <a:xfrm>
            <a:off x="211018" y="950913"/>
            <a:ext cx="11634788" cy="9763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20000"/>
              </a:lnSpc>
              <a:spcBef>
                <a:spcPts val="400"/>
              </a:spcBef>
              <a:spcAft>
                <a:spcPts val="600"/>
              </a:spcAft>
              <a:buFont typeface="+mj-lt"/>
              <a:buAutoNum type="arabicPeriod" startAt="3"/>
            </a:pPr>
            <a:r>
              <a:rPr lang="pa-IN" sz="1400"/>
              <a:t>ਕਿਹੜੀ ਚੀਜ਼ ਤੁਹਾਡੀ ਸਥਾਨਕ ਗਵਰਨਿੰਗ ਬਾਡੀ ਵਜੋਂ ਕੌਂਸਲ ਵਿੱਚ ਤੁਹਾਡਾ ਵਿਸ਼ਵਾਸ ਵਧਾਵੇਗੀ? </a:t>
            </a:r>
          </a:p>
        </p:txBody>
      </p:sp>
      <p:sp>
        <p:nvSpPr>
          <p:cNvPr id="3" name="Title 1">
            <a:extLst>
              <a:ext uri="{FF2B5EF4-FFF2-40B4-BE49-F238E27FC236}">
                <a16:creationId xmlns:a16="http://schemas.microsoft.com/office/drawing/2014/main" id="{9B7B6499-E037-1240-A7B4-0DE734F68FEE}"/>
              </a:ext>
            </a:extLst>
          </p:cNvPr>
          <p:cNvSpPr txBox="1">
            <a:spLocks/>
          </p:cNvSpPr>
          <p:nvPr/>
        </p:nvSpPr>
        <p:spPr>
          <a:xfrm>
            <a:off x="211018"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pa-IN"/>
              <a:t>ਭਰਨ ਵਾਲੇ ਪੰਨੇ (ਮੈਨੂੰ ਪ੍ਰਿੰਟ ਕਰੋ)</a:t>
            </a:r>
          </a:p>
        </p:txBody>
      </p:sp>
      <p:graphicFrame>
        <p:nvGraphicFramePr>
          <p:cNvPr id="4" name="Table 47">
            <a:extLst>
              <a:ext uri="{FF2B5EF4-FFF2-40B4-BE49-F238E27FC236}">
                <a16:creationId xmlns:a16="http://schemas.microsoft.com/office/drawing/2014/main" id="{DE74E407-C753-A04A-A2DB-0AB0E476F347}"/>
              </a:ext>
            </a:extLst>
          </p:cNvPr>
          <p:cNvGraphicFramePr>
            <a:graphicFrameLocks noGrp="1"/>
          </p:cNvGraphicFramePr>
          <p:nvPr>
            <p:extLst>
              <p:ext uri="{D42A27DB-BD31-4B8C-83A1-F6EECF244321}">
                <p14:modId xmlns:p14="http://schemas.microsoft.com/office/powerpoint/2010/main" val="2258042623"/>
              </p:ext>
            </p:extLst>
          </p:nvPr>
        </p:nvGraphicFramePr>
        <p:xfrm>
          <a:off x="693083" y="1270096"/>
          <a:ext cx="11015002" cy="502920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1868">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9122910"/>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936999968"/>
                  </a:ext>
                </a:extLst>
              </a:tr>
            </a:tbl>
          </a:graphicData>
        </a:graphic>
      </p:graphicFrame>
    </p:spTree>
    <p:extLst>
      <p:ext uri="{BB962C8B-B14F-4D97-AF65-F5344CB8AC3E}">
        <p14:creationId xmlns:p14="http://schemas.microsoft.com/office/powerpoint/2010/main" val="8822285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225083" y="957263"/>
            <a:ext cx="11555413" cy="1420812"/>
          </a:xfrm>
        </p:spPr>
        <p:txBody>
          <a:bodyPr>
            <a:noAutofit/>
          </a:bodyPr>
          <a:lstStyle/>
          <a:p>
            <a:pPr marL="0" indent="0">
              <a:lnSpc>
                <a:spcPct val="100000"/>
              </a:lnSpc>
              <a:spcAft>
                <a:spcPts val="1200"/>
              </a:spcAft>
              <a:buNone/>
            </a:pPr>
            <a:r>
              <a:rPr lang="en-AU" sz="1600" b="1">
                <a:solidFill>
                  <a:schemeClr val="accent2"/>
                </a:solidFill>
                <a:latin typeface="Gotham Black" panose="02000603030000020004" pitchFamily="2" charset="77"/>
                <a:ea typeface="+mj-ea"/>
                <a:cs typeface="+mj-cs"/>
              </a:rPr>
              <a:t>WHERE WE LIVE - </a:t>
            </a:r>
            <a:r>
              <a:rPr lang="en-US" sz="1400"/>
              <a:t>Your neighbourhood should be a place that makes you feel ‘at home’, safe and connected. Your neighbourhood is about your home, your local surrounds and the places where you spend your everyday life, including local parks and community facilities.</a:t>
            </a:r>
            <a:endParaRPr lang="en-AU" sz="1400"/>
          </a:p>
          <a:p>
            <a:pPr marL="342900" indent="-342900">
              <a:lnSpc>
                <a:spcPct val="120000"/>
              </a:lnSpc>
              <a:spcBef>
                <a:spcPts val="400"/>
              </a:spcBef>
              <a:spcAft>
                <a:spcPts val="600"/>
              </a:spcAft>
              <a:buFont typeface="+mj-lt"/>
              <a:buAutoNum type="arabicPeriod" startAt="4"/>
            </a:pPr>
            <a:r>
              <a:rPr lang="en-US" sz="1400"/>
              <a:t>What can we do to ensure that our </a:t>
            </a:r>
            <a:r>
              <a:rPr lang="en-US" sz="1400" err="1"/>
              <a:t>neighbourhoods</a:t>
            </a:r>
            <a:r>
              <a:rPr lang="en-US" sz="1400"/>
              <a:t> provide a welcoming, healthy and safe place for all members of the community, to encourage a greater sense of community and pride in our spaces?</a:t>
            </a:r>
          </a:p>
        </p:txBody>
      </p:sp>
      <p:sp>
        <p:nvSpPr>
          <p:cNvPr id="6" name="Title 1">
            <a:extLst>
              <a:ext uri="{FF2B5EF4-FFF2-40B4-BE49-F238E27FC236}">
                <a16:creationId xmlns:a16="http://schemas.microsoft.com/office/drawing/2014/main" id="{53D68C5F-F931-594B-A3B7-8ADC5526FA62}"/>
              </a:ext>
            </a:extLst>
          </p:cNvPr>
          <p:cNvSpPr>
            <a:spLocks noGrp="1"/>
          </p:cNvSpPr>
          <p:nvPr>
            <p:ph type="title" idx="4294967295"/>
          </p:nvPr>
        </p:nvSpPr>
        <p:spPr>
          <a:xfrm>
            <a:off x="225083" y="0"/>
            <a:ext cx="10515600" cy="1147763"/>
          </a:xfrm>
        </p:spPr>
        <p:txBody>
          <a:bodyPr/>
          <a:lstStyle/>
          <a:p>
            <a:r>
              <a:rPr lang="en-US"/>
              <a:t>Fill in pages (print me)</a:t>
            </a:r>
            <a:endParaRPr lang="en-US">
              <a:solidFill>
                <a:schemeClr val="accent3"/>
              </a:solidFill>
            </a:endParaRPr>
          </a:p>
        </p:txBody>
      </p:sp>
      <p:graphicFrame>
        <p:nvGraphicFramePr>
          <p:cNvPr id="7"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2028333487"/>
              </p:ext>
            </p:extLst>
          </p:nvPr>
        </p:nvGraphicFramePr>
        <p:xfrm>
          <a:off x="693082" y="2222697"/>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2369">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22392108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5C12EA2E-BE65-824E-9083-4B5FBF1BAC99}"/>
              </a:ext>
            </a:extLst>
          </p:cNvPr>
          <p:cNvSpPr txBox="1">
            <a:spLocks/>
          </p:cNvSpPr>
          <p:nvPr/>
        </p:nvSpPr>
        <p:spPr>
          <a:xfrm>
            <a:off x="225083" y="957263"/>
            <a:ext cx="11555413" cy="14208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200"/>
              </a:spcAft>
              <a:buFont typeface="Arial" panose="020B0604020202020204" pitchFamily="34" charset="0"/>
              <a:buNone/>
            </a:pPr>
            <a:r>
              <a:rPr lang="pa-IN" sz="1600" b="1">
                <a:solidFill>
                  <a:schemeClr val="accent2"/>
                </a:solidFill>
                <a:latin typeface="Gotham Black" panose="02000603030000020004" pitchFamily="2" charset="77"/>
                <a:ea typeface="+mj-ea"/>
                <a:cs typeface="+mj-cs"/>
              </a:rPr>
              <a:t>ਜਿਥੇ ਅਸੀਂ ਰਹਿੰਦੇ ਹਾਂ - </a:t>
            </a:r>
            <a:r>
              <a:rPr lang="pa-IN" sz="1400"/>
              <a:t>ਤੁਹਾਡਾ ਗੁਆਂਢ ਇੱਕ ਅਜਿਹੀ ਜਗ੍ਹਾ ਹੋਣੀ ਚਾਹੀਦੀ ਹੈ ਜੋ ਤੁਹਾਨੂੰ 'ਘਰ ਵਰਗਾ’, ਸੁਰੱਖਿਅਤ ਅਤੇ ਜੁੜਿਆ ਹੋਇਆ ਮਹਿਸੂਸ ਕਰਾਵੇ। ਤੁਹਾਡਾ ਗੁਆਂਢ ਤੁਹਾਡੇ ਘਰ, ਤੁਹਾਡੇ ਸਥਾਨਕ ਆਲੇ ਦੁਆਲੇ ਅਤੇ ਸਥਾਨਕ ਪਾਰਕ ਅਤੇ ਕਮਿਊਨਿਟੀ ਸਹੂਲਤਾਂ ਸਮੇਤ ਉਨ੍ਹਾਂ ਥਾਵਾਂ ਬਾਰੇ ਹੈ ਜਿਥੇ ਤੁਸੀਂ ਆਪਣਾ ਰੋਜ਼ਾਨਾ ਜੀਵਨ ਬਿਤਾਉਂਦੇ ਹੋ।</a:t>
            </a:r>
          </a:p>
          <a:p>
            <a:pPr marL="342900" indent="-342900">
              <a:lnSpc>
                <a:spcPct val="120000"/>
              </a:lnSpc>
              <a:spcBef>
                <a:spcPts val="400"/>
              </a:spcBef>
              <a:spcAft>
                <a:spcPts val="600"/>
              </a:spcAft>
              <a:buFont typeface="+mj-lt"/>
              <a:buAutoNum type="arabicPeriod" startAt="4"/>
            </a:pPr>
            <a:r>
              <a:rPr lang="pa-IN" sz="1400"/>
              <a:t>ਅਸੀਂ ਇਹ ਸੁਨਿਸ਼ਚਿਤ ਕਰਨ ਲਈ ਕੀ ਕਰ ਸਕਦੇ ਹਾਂ ਕਿ ਕਮਿਊਨਿਟੀ ਦੀ ਵਧੇਰੀ ਭਾਵਨਾ ਨੂੰ ਉਤਸ਼ਾਹਤ ਕਰਨ ਅਤੇ ਸਾਡੇ ਸਥਾਨਾਂ ਵਿੱਚ ਮਾਣ ਮਹਿਸੂਸ ਕਰਵਾਉਣ ਲਈ ਸਾਡੇ ਗੁਆਂਢ ਕਮਿਊਨਿਟੀ ਦੇ ਸਾਰੇ ਮੈਂਬਰਾਂ ਲਈ ਇੱਕ ਸਵਾਗਤਯੋਗ, ਸਿਹਤਮੰਦ ਅਤੇ ਸੁਰੱਖਿਅਤ ਜਗ੍ਹਾ ਪ੍ਰਦਾਨ ਕਰਨ?</a:t>
            </a:r>
          </a:p>
        </p:txBody>
      </p:sp>
      <p:sp>
        <p:nvSpPr>
          <p:cNvPr id="3" name="Title 1">
            <a:extLst>
              <a:ext uri="{FF2B5EF4-FFF2-40B4-BE49-F238E27FC236}">
                <a16:creationId xmlns:a16="http://schemas.microsoft.com/office/drawing/2014/main" id="{53D68C5F-F931-594B-A3B7-8ADC5526FA62}"/>
              </a:ext>
            </a:extLst>
          </p:cNvPr>
          <p:cNvSpPr txBox="1">
            <a:spLocks/>
          </p:cNvSpPr>
          <p:nvPr/>
        </p:nvSpPr>
        <p:spPr>
          <a:xfrm>
            <a:off x="225083" y="0"/>
            <a:ext cx="10515600" cy="11477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pa-IN"/>
              <a:t>ਭਰਨ ਵਾਲੇ ਪੰਨੇ (ਮੈਨੂੰ ਪ੍ਰਿੰਟ ਕਰੋ)</a:t>
            </a:r>
          </a:p>
        </p:txBody>
      </p:sp>
      <p:graphicFrame>
        <p:nvGraphicFramePr>
          <p:cNvPr id="4"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1445545999"/>
              </p:ext>
            </p:extLst>
          </p:nvPr>
        </p:nvGraphicFramePr>
        <p:xfrm>
          <a:off x="693082" y="2222697"/>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2369">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26168546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225086" y="957263"/>
            <a:ext cx="11287125" cy="1687512"/>
          </a:xfrm>
        </p:spPr>
        <p:txBody>
          <a:bodyPr>
            <a:noAutofit/>
          </a:bodyPr>
          <a:lstStyle/>
          <a:p>
            <a:pPr marL="0" indent="0">
              <a:lnSpc>
                <a:spcPct val="120000"/>
              </a:lnSpc>
              <a:spcBef>
                <a:spcPts val="400"/>
              </a:spcBef>
              <a:spcAft>
                <a:spcPts val="600"/>
              </a:spcAft>
              <a:buNone/>
            </a:pPr>
            <a:r>
              <a:rPr lang="en-AU" sz="1600" b="1">
                <a:solidFill>
                  <a:schemeClr val="accent2"/>
                </a:solidFill>
                <a:latin typeface="Gotham Black" panose="02000603030000020004" pitchFamily="2" charset="77"/>
                <a:ea typeface="+mj-ea"/>
                <a:cs typeface="+mj-cs"/>
              </a:rPr>
              <a:t>DESTINATIONS - </a:t>
            </a:r>
            <a:r>
              <a:rPr lang="en-AU" sz="1400"/>
              <a:t>Destinations is about where we spend our day to day – where we go to work, or where we do our shopping and go to a dinner (not right now!).  Destinations is about the activity and economic drivers that make Casey a good place to do businesses.  These are the places we meet people that don't necessarily live on our street but might live in our postcode.</a:t>
            </a:r>
            <a:endParaRPr lang="en-GB" sz="1400"/>
          </a:p>
          <a:p>
            <a:pPr marL="342900" indent="-342900">
              <a:lnSpc>
                <a:spcPct val="120000"/>
              </a:lnSpc>
              <a:spcBef>
                <a:spcPts val="400"/>
              </a:spcBef>
              <a:spcAft>
                <a:spcPts val="600"/>
              </a:spcAft>
              <a:buFont typeface="+mj-lt"/>
              <a:buAutoNum type="arabicPeriod" startAt="5"/>
            </a:pPr>
            <a:r>
              <a:rPr lang="en-GB" sz="1400"/>
              <a:t>What can we do to make our local centres thrive, to make them safe and attractive destinations that you want to keep coming back to, and ensure our businesses and services grow and are able to adapt to change?</a:t>
            </a:r>
            <a:endParaRPr lang="en-AU" sz="1400"/>
          </a:p>
        </p:txBody>
      </p:sp>
      <p:sp>
        <p:nvSpPr>
          <p:cNvPr id="6" name="Title 1">
            <a:extLst>
              <a:ext uri="{FF2B5EF4-FFF2-40B4-BE49-F238E27FC236}">
                <a16:creationId xmlns:a16="http://schemas.microsoft.com/office/drawing/2014/main" id="{927CD772-49A9-5A47-8A2E-8672748AED32}"/>
              </a:ext>
            </a:extLst>
          </p:cNvPr>
          <p:cNvSpPr>
            <a:spLocks noGrp="1"/>
          </p:cNvSpPr>
          <p:nvPr>
            <p:ph type="title" idx="4294967295"/>
          </p:nvPr>
        </p:nvSpPr>
        <p:spPr>
          <a:xfrm>
            <a:off x="225086" y="12700"/>
            <a:ext cx="10515600" cy="1149350"/>
          </a:xfrm>
        </p:spPr>
        <p:txBody>
          <a:bodyPr>
            <a:noAutofit/>
          </a:bodyPr>
          <a:lstStyle/>
          <a:p>
            <a:r>
              <a:rPr lang="en-US"/>
              <a:t>Fill in pages (print me)</a:t>
            </a:r>
          </a:p>
        </p:txBody>
      </p:sp>
      <p:graphicFrame>
        <p:nvGraphicFramePr>
          <p:cNvPr id="7"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3545145234"/>
              </p:ext>
            </p:extLst>
          </p:nvPr>
        </p:nvGraphicFramePr>
        <p:xfrm>
          <a:off x="693082" y="2475919"/>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89354">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17744959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E64D9E8-2CE1-E74D-BDCE-9F0FEFCF8783}"/>
              </a:ext>
            </a:extLst>
          </p:cNvPr>
          <p:cNvSpPr txBox="1">
            <a:spLocks/>
          </p:cNvSpPr>
          <p:nvPr/>
        </p:nvSpPr>
        <p:spPr>
          <a:xfrm>
            <a:off x="225086" y="957263"/>
            <a:ext cx="11287125" cy="16875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400"/>
              </a:spcBef>
              <a:spcAft>
                <a:spcPts val="600"/>
              </a:spcAft>
              <a:buFont typeface="Arial" panose="020B0604020202020204" pitchFamily="34" charset="0"/>
              <a:buNone/>
            </a:pPr>
            <a:r>
              <a:rPr lang="pa-IN" sz="1600" b="1">
                <a:solidFill>
                  <a:schemeClr val="accent2"/>
                </a:solidFill>
                <a:latin typeface="Gotham Black" panose="02000603030000020004" pitchFamily="2" charset="77"/>
                <a:ea typeface="+mj-ea"/>
                <a:cs typeface="+mj-cs"/>
              </a:rPr>
              <a:t>ਮੰਜ਼ਿਲਾਂ -</a:t>
            </a:r>
            <a:r>
              <a:rPr lang="pa-IN"/>
              <a:t> </a:t>
            </a:r>
            <a:r>
              <a:rPr lang="pa-IN" sz="1400"/>
              <a:t>ਮੰਜ਼ਿਲਾਂ ਉਹ ਹਨ ਕਿ ਜਿੱਥੇ ਅਸੀਂ ਆਪਣਾ ਦਿਨ ਪ੍ਰਤੀ ਦਿਨ ਬਿਤਾਉਂਦੇ ਹਾਂ - ਜਿੱਥੇ ਅਸੀਂ ਕੰਮ ਤੇ ਜਾਂਦੇ ਹਾਂ, ਜਾਂ ਜਿੱਥੇ ਅਸੀਂ ਆਪਣੀ ਖਰੀਦਦਾਰੀ ਕਰਦੇ ਹਾਂ ਅਤੇ ਰਾਤ ਦੇ ਖਾਣੇ ਤੇ ਜਾਂਦੇ ਹਾਂ (ਇਸ ਸਮੇਂ ਨਹੀ!)।  ਮੰਜ਼ਿਲਾਂ ਗਤੀਵਿਧੀ ਅਤੇ ਆਰਥਿਕ ਵਾਹਕਾਂ ਬਾਰੇ ਹਨ ਜੋ ਕੇਸੀ ਨੂੰ ਕਾਰੋਬਾਰ ਕਰਨ ਲਈ ਵਧੀਆ ਜਗ੍ਹਾ ਬਣਾਉਂਦੀਆਂ ਹਨ।  ਇਹ ਉਹ ਸਥਾਨ ਹਨ ਜਿਥੇ ਅਸੀਂ ਉਨ੍ਹਾਂ ਲੋਕਾਂ ਨੂੰ ਮਿਲਦੇ ਹਾਂ ਜੋ ਜ਼ਰੂਰੀ ਤੌਰ ਤੇ ਸਾਡੀ ਗਲੀ ਵਿੱਚ ਨਹੀਂ ਰਹਿੰਦੇ ਪਰ ਹੋ ਸਕਦਾ ਹੈ ਕਿ ਸਾਡੇ ਪੋਸਟ ਕੋਡ ਵਿੱਚ ਰਹਿੰਦੇ ਹੋਣ।</a:t>
            </a:r>
          </a:p>
          <a:p>
            <a:pPr marL="342900" indent="-342900">
              <a:lnSpc>
                <a:spcPct val="120000"/>
              </a:lnSpc>
              <a:spcBef>
                <a:spcPts val="400"/>
              </a:spcBef>
              <a:spcAft>
                <a:spcPts val="600"/>
              </a:spcAft>
              <a:buFont typeface="+mj-lt"/>
              <a:buAutoNum type="arabicPeriod" startAt="5"/>
            </a:pPr>
            <a:r>
              <a:rPr lang="pa-IN" sz="1400"/>
              <a:t>ਅਸੀਂ ਆਪਣੇ ਸਥਾਨਕ ਕੇਂਦਰਾਂ ਨੂੰ ਪ੍ਰਫੁੱਲਤ ਕਰਨ, ਉਨ੍ਹਾਂ ਨੂੰ ਸੁਰੱਖਿਅਤ ਅਤੇ ਆਕਰਸ਼ਕ ਮੰਜ਼ਿਲਾਂ ਬਣਾਉਣ, ਜਿਨ੍ਹਾਂ ਵਿੱਚ ਤੁਸੀਂ ਵਾਪਸ ਆਉਣਾ ਚਾਹੋ, ਅਤੇ ਇਹ ਯਕੀਨੀ ਬਣਾਉਣ ਲਈ ਕਿ ਸਾਡੇ ਕਾਰੋਬਾਰ ਅਤੇ ਸੇਵਾਵਾਂ ਵਧਣ ਅਤੇ ਤਬਦੀਲੀ ਲਈ ਢਲਣ ਦੇ ਯੋਗ ਹੋਣ ਬਾਰੇ ਕੀ ਕਰ ਸਕਦੇ ਹਾਂ?</a:t>
            </a:r>
          </a:p>
        </p:txBody>
      </p:sp>
      <p:sp>
        <p:nvSpPr>
          <p:cNvPr id="3" name="Title 1">
            <a:extLst>
              <a:ext uri="{FF2B5EF4-FFF2-40B4-BE49-F238E27FC236}">
                <a16:creationId xmlns:a16="http://schemas.microsoft.com/office/drawing/2014/main" id="{927CD772-49A9-5A47-8A2E-8672748AED32}"/>
              </a:ext>
            </a:extLst>
          </p:cNvPr>
          <p:cNvSpPr txBox="1">
            <a:spLocks/>
          </p:cNvSpPr>
          <p:nvPr/>
        </p:nvSpPr>
        <p:spPr>
          <a:xfrm>
            <a:off x="225086"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pa-IN"/>
              <a:t>ਭਰਨ ਵਾਲੇ ਪੰਨੇ (ਮੈਨੂੰ ਪ੍ਰਿੰਟ ਕਰੋ)</a:t>
            </a:r>
          </a:p>
        </p:txBody>
      </p:sp>
      <p:graphicFrame>
        <p:nvGraphicFramePr>
          <p:cNvPr id="4"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80831312"/>
              </p:ext>
            </p:extLst>
          </p:nvPr>
        </p:nvGraphicFramePr>
        <p:xfrm>
          <a:off x="693082" y="2475919"/>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89354">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4678479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225086" y="957263"/>
            <a:ext cx="11287125" cy="1687512"/>
          </a:xfrm>
        </p:spPr>
        <p:txBody>
          <a:bodyPr>
            <a:noAutofit/>
          </a:bodyPr>
          <a:lstStyle/>
          <a:p>
            <a:pPr marL="0" indent="0">
              <a:lnSpc>
                <a:spcPct val="120000"/>
              </a:lnSpc>
              <a:spcBef>
                <a:spcPts val="400"/>
              </a:spcBef>
              <a:spcAft>
                <a:spcPts val="600"/>
              </a:spcAft>
              <a:buNone/>
            </a:pPr>
            <a:r>
              <a:rPr lang="en-AU" sz="1600" b="1">
                <a:solidFill>
                  <a:schemeClr val="accent2"/>
                </a:solidFill>
                <a:latin typeface="Gotham Black" panose="02000603030000020004" pitchFamily="2" charset="77"/>
                <a:ea typeface="+mj-ea"/>
                <a:cs typeface="+mj-cs"/>
              </a:rPr>
              <a:t>DESTINATIONS - </a:t>
            </a:r>
            <a:r>
              <a:rPr lang="en-AU" sz="1400"/>
              <a:t>Destinations is about where we spend our day to day – where we go to work, or where we do our shopping and go to a dinner (not right now!).  Destinations is about the activity and economic drivers that make Casey a good place to do businesses.  These are the places we meet people that don't necessarily live on our street but might live in our postcode.</a:t>
            </a:r>
            <a:endParaRPr lang="en-GB" sz="1400"/>
          </a:p>
          <a:p>
            <a:pPr marL="342900" indent="-342900">
              <a:lnSpc>
                <a:spcPct val="120000"/>
              </a:lnSpc>
              <a:spcBef>
                <a:spcPts val="400"/>
              </a:spcBef>
              <a:spcAft>
                <a:spcPts val="600"/>
              </a:spcAft>
              <a:buFont typeface="+mj-lt"/>
              <a:buAutoNum type="arabicPeriod" startAt="6"/>
            </a:pPr>
            <a:r>
              <a:rPr lang="en-AU" sz="1400"/>
              <a:t>How can Casey support and facilitate local businesses/services to be resilient/ flexible to meet ever changing needs and expectations of the City? </a:t>
            </a:r>
          </a:p>
        </p:txBody>
      </p:sp>
      <p:sp>
        <p:nvSpPr>
          <p:cNvPr id="6" name="Title 1">
            <a:extLst>
              <a:ext uri="{FF2B5EF4-FFF2-40B4-BE49-F238E27FC236}">
                <a16:creationId xmlns:a16="http://schemas.microsoft.com/office/drawing/2014/main" id="{927CD772-49A9-5A47-8A2E-8672748AED32}"/>
              </a:ext>
            </a:extLst>
          </p:cNvPr>
          <p:cNvSpPr>
            <a:spLocks noGrp="1"/>
          </p:cNvSpPr>
          <p:nvPr>
            <p:ph type="title" idx="4294967295"/>
          </p:nvPr>
        </p:nvSpPr>
        <p:spPr>
          <a:xfrm>
            <a:off x="225086" y="12700"/>
            <a:ext cx="10515600" cy="1149350"/>
          </a:xfrm>
        </p:spPr>
        <p:txBody>
          <a:bodyPr>
            <a:noAutofit/>
          </a:bodyPr>
          <a:lstStyle/>
          <a:p>
            <a:r>
              <a:rPr lang="en-US"/>
              <a:t>Fill in pages (print me)</a:t>
            </a:r>
          </a:p>
        </p:txBody>
      </p:sp>
      <p:graphicFrame>
        <p:nvGraphicFramePr>
          <p:cNvPr id="7" name="Table 47">
            <a:extLst>
              <a:ext uri="{FF2B5EF4-FFF2-40B4-BE49-F238E27FC236}">
                <a16:creationId xmlns:a16="http://schemas.microsoft.com/office/drawing/2014/main" id="{EF2A2E44-1EE8-7347-9698-C9EE41BFD096}"/>
              </a:ext>
            </a:extLst>
          </p:cNvPr>
          <p:cNvGraphicFramePr>
            <a:graphicFrameLocks noGrp="1"/>
          </p:cNvGraphicFramePr>
          <p:nvPr/>
        </p:nvGraphicFramePr>
        <p:xfrm>
          <a:off x="693082" y="2475919"/>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89354">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2391265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E64D9E8-2CE1-E74D-BDCE-9F0FEFCF8783}"/>
              </a:ext>
            </a:extLst>
          </p:cNvPr>
          <p:cNvSpPr txBox="1">
            <a:spLocks/>
          </p:cNvSpPr>
          <p:nvPr/>
        </p:nvSpPr>
        <p:spPr>
          <a:xfrm>
            <a:off x="225086" y="957263"/>
            <a:ext cx="11287125" cy="16875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400"/>
              </a:spcBef>
              <a:spcAft>
                <a:spcPts val="600"/>
              </a:spcAft>
              <a:buFont typeface="Arial" panose="020B0604020202020204" pitchFamily="34" charset="0"/>
              <a:buNone/>
            </a:pPr>
            <a:r>
              <a:rPr lang="pa-IN" sz="1600" b="1">
                <a:solidFill>
                  <a:schemeClr val="accent2"/>
                </a:solidFill>
                <a:latin typeface="Gotham Black" panose="02000603030000020004" pitchFamily="2" charset="77"/>
                <a:ea typeface="+mj-ea"/>
                <a:cs typeface="+mj-cs"/>
              </a:rPr>
              <a:t>ਮੰਜ਼ਿਲਾਂ -</a:t>
            </a:r>
            <a:r>
              <a:rPr lang="pa-IN"/>
              <a:t> </a:t>
            </a:r>
            <a:r>
              <a:rPr lang="pa-IN" sz="1400"/>
              <a:t>ਮੰਜ਼ਿਲਾਂ ਉਹ ਹਨ ਕਿ ਜਿੱਥੇ ਅਸੀਂ ਆਪਣਾ ਦਿਨ ਪ੍ਰਤੀ ਦਿਨ ਬਿਤਾਉਂਦੇ ਹਾਂ - ਜਿੱਥੇ ਅਸੀਂ ਕੰਮ ਤੇ ਜਾਂਦੇ ਹਾਂ, ਜਾਂ ਜਿੱਥੇ ਅਸੀਂ ਆਪਣੀ ਖਰੀਦਦਾਰੀ ਕਰਦੇ ਹਾਂ ਅਤੇ ਰਾਤ ਦੇ ਖਾਣੇ ਤੇ ਜਾਂਦੇ ਹਾਂ (ਇਸ ਸਮੇਂ ਨਹੀ!)।  ਮੰਜ਼ਿਲਾਂ ਗਤੀਵਿਧੀ ਅਤੇ ਆਰਥਿਕ ਵਾਹਕਾਂ ਬਾਰੇ ਹਨ ਜੋ ਕੇਸੀ ਨੂੰ ਕਾਰੋਬਾਰ ਕਰਨ ਲਈ ਵਧੀਆ ਜਗ੍ਹਾ ਬਣਾਉਂਦੀਆਂ ਹਨ।  ਇਹ ਉਹ ਸਥਾਨ ਹਨ ਜਿਥੇ ਅਸੀਂ ਉਨ੍ਹਾਂ ਲੋਕਾਂ ਨੂੰ ਮਿਲਦੇ ਹਾਂ ਜੋ ਜ਼ਰੂਰੀ ਤੌਰ ਤੇ ਸਾਡੀ ਗਲੀ ਵਿੱਚ ਨਹੀਂ ਰਹਿੰਦੇ ਪਰ ਹੋ ਸਕਦਾ ਹੈ ਕਿ ਸਾਡੇ ਪੋਸਟ ਕੋਡ ਵਿੱਚ ਰਹਿੰਦੇ ਹੋਣ।</a:t>
            </a:r>
          </a:p>
          <a:p>
            <a:pPr marL="342900" indent="-342900">
              <a:lnSpc>
                <a:spcPct val="120000"/>
              </a:lnSpc>
              <a:spcBef>
                <a:spcPts val="400"/>
              </a:spcBef>
              <a:spcAft>
                <a:spcPts val="600"/>
              </a:spcAft>
              <a:buFont typeface="+mj-lt"/>
              <a:buAutoNum type="arabicPeriod" startAt="6"/>
            </a:pPr>
            <a:r>
              <a:rPr lang="pa-IN" sz="1400"/>
              <a:t>ਸਦਾ ਬਦਲਦੀਆਂ ਜ਼ਰੂਰਤਾਂ ਅਤੇ ਸ਼ਹਿਰ ਦੀਆਂ ਉਮੀਦਾਂ ਨੂੰ ਪੂਰਾ ਕਰਨ ਲਈ ਸਥਾਨਕ ਕਾਰੋਬਾਰਾਂ/ਸੇਵਾਵਾਂ ਨੂੰ ਲਚਕੀਲੇ/ਲਚਕਦਾਰ ਬਣਾਉਣ ਲਈ ਕੇਸੀ ਕਿਵੇਂ ਸਹਾਇਤਾ ਅਤੇ ਸਹੂਲਤ ਦੇ ਸਕਦੀ ਹੈ? </a:t>
            </a:r>
          </a:p>
        </p:txBody>
      </p:sp>
      <p:sp>
        <p:nvSpPr>
          <p:cNvPr id="3" name="Title 1">
            <a:extLst>
              <a:ext uri="{FF2B5EF4-FFF2-40B4-BE49-F238E27FC236}">
                <a16:creationId xmlns:a16="http://schemas.microsoft.com/office/drawing/2014/main" id="{927CD772-49A9-5A47-8A2E-8672748AED32}"/>
              </a:ext>
            </a:extLst>
          </p:cNvPr>
          <p:cNvSpPr txBox="1">
            <a:spLocks/>
          </p:cNvSpPr>
          <p:nvPr/>
        </p:nvSpPr>
        <p:spPr>
          <a:xfrm>
            <a:off x="225086"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pa-IN"/>
              <a:t>ਭਰਨ ਵਾਲੇ ਪੰਨੇ (ਮੈਨੂੰ ਪ੍ਰਿੰਟ ਕਰੋ)</a:t>
            </a:r>
          </a:p>
        </p:txBody>
      </p:sp>
      <p:graphicFrame>
        <p:nvGraphicFramePr>
          <p:cNvPr id="4" name="Table 47">
            <a:extLst>
              <a:ext uri="{FF2B5EF4-FFF2-40B4-BE49-F238E27FC236}">
                <a16:creationId xmlns:a16="http://schemas.microsoft.com/office/drawing/2014/main" id="{EF2A2E44-1EE8-7347-9698-C9EE41BFD096}"/>
              </a:ext>
            </a:extLst>
          </p:cNvPr>
          <p:cNvGraphicFramePr>
            <a:graphicFrameLocks noGrp="1"/>
          </p:cNvGraphicFramePr>
          <p:nvPr/>
        </p:nvGraphicFramePr>
        <p:xfrm>
          <a:off x="693082" y="2475919"/>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89354">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11476717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225083" y="957263"/>
            <a:ext cx="11555413" cy="1420812"/>
          </a:xfrm>
        </p:spPr>
        <p:txBody>
          <a:bodyPr>
            <a:noAutofit/>
          </a:bodyPr>
          <a:lstStyle/>
          <a:p>
            <a:pPr marL="0" indent="0">
              <a:lnSpc>
                <a:spcPct val="100000"/>
              </a:lnSpc>
              <a:spcAft>
                <a:spcPts val="1200"/>
              </a:spcAft>
              <a:buNone/>
            </a:pPr>
            <a:r>
              <a:rPr lang="en-AU" sz="1400" b="1">
                <a:solidFill>
                  <a:schemeClr val="accent2"/>
                </a:solidFill>
                <a:latin typeface="Gotham Black" panose="02000603030000020004" pitchFamily="2" charset="77"/>
                <a:ea typeface="+mj-ea"/>
                <a:cs typeface="+mj-cs"/>
              </a:rPr>
              <a:t>HOW WE GET AROUND - </a:t>
            </a:r>
            <a:r>
              <a:rPr lang="en-US" sz="1400"/>
              <a:t>How we get around considers the way we move through our streets to get from one place to  another by either public transport, private vehicle (including car-pooling), or active modes of transport (such as walking or cycling). This includes travelling to work, education, or the shops.</a:t>
            </a:r>
            <a:endParaRPr lang="en-AU" sz="1400"/>
          </a:p>
          <a:p>
            <a:pPr marL="342900" indent="-342900" fontAlgn="base">
              <a:buFont typeface="+mj-lt"/>
              <a:buAutoNum type="arabicPeriod" startAt="7"/>
            </a:pPr>
            <a:r>
              <a:rPr lang="en-GB" sz="1400"/>
              <a:t>In what ways could transport be made more accessible and affordable for everyone in the City of Casey?​</a:t>
            </a:r>
          </a:p>
        </p:txBody>
      </p:sp>
      <p:sp>
        <p:nvSpPr>
          <p:cNvPr id="6" name="Title 1">
            <a:extLst>
              <a:ext uri="{FF2B5EF4-FFF2-40B4-BE49-F238E27FC236}">
                <a16:creationId xmlns:a16="http://schemas.microsoft.com/office/drawing/2014/main" id="{53D68C5F-F931-594B-A3B7-8ADC5526FA62}"/>
              </a:ext>
            </a:extLst>
          </p:cNvPr>
          <p:cNvSpPr>
            <a:spLocks noGrp="1"/>
          </p:cNvSpPr>
          <p:nvPr>
            <p:ph type="title" idx="4294967295"/>
          </p:nvPr>
        </p:nvSpPr>
        <p:spPr>
          <a:xfrm>
            <a:off x="225083" y="0"/>
            <a:ext cx="10515600" cy="1147763"/>
          </a:xfrm>
        </p:spPr>
        <p:txBody>
          <a:bodyPr/>
          <a:lstStyle/>
          <a:p>
            <a:r>
              <a:rPr lang="en-US"/>
              <a:t>Fill in pages (print me)</a:t>
            </a:r>
            <a:endParaRPr lang="en-US">
              <a:solidFill>
                <a:schemeClr val="accent3"/>
              </a:solidFill>
            </a:endParaRPr>
          </a:p>
        </p:txBody>
      </p:sp>
      <p:graphicFrame>
        <p:nvGraphicFramePr>
          <p:cNvPr id="7"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2952870949"/>
              </p:ext>
            </p:extLst>
          </p:nvPr>
        </p:nvGraphicFramePr>
        <p:xfrm>
          <a:off x="679014" y="2152357"/>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2369">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39530980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5C12EA2E-BE65-824E-9083-4B5FBF1BAC99}"/>
              </a:ext>
            </a:extLst>
          </p:cNvPr>
          <p:cNvSpPr txBox="1">
            <a:spLocks/>
          </p:cNvSpPr>
          <p:nvPr/>
        </p:nvSpPr>
        <p:spPr>
          <a:xfrm>
            <a:off x="225083" y="957263"/>
            <a:ext cx="11555413" cy="14208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200"/>
              </a:spcAft>
              <a:buFont typeface="Arial" panose="020B0604020202020204" pitchFamily="34" charset="0"/>
              <a:buNone/>
            </a:pPr>
            <a:r>
              <a:rPr lang="pa-IN" sz="1400" b="1">
                <a:solidFill>
                  <a:schemeClr val="accent2"/>
                </a:solidFill>
                <a:latin typeface="Gotham Black" panose="02000603030000020004" pitchFamily="2" charset="77"/>
                <a:ea typeface="+mj-ea"/>
                <a:cs typeface="+mj-cs"/>
              </a:rPr>
              <a:t>ਅਸੀਂ ਇੱਧਰ ਉੱਧਰ ਕਿਵੇਂ ਜਾਂਦੇ ਹਾਂ - </a:t>
            </a:r>
            <a:r>
              <a:rPr lang="pa-IN" sz="1400"/>
              <a:t>ਅਸੀਂ ਇੱਧਰ ਉੱਧਰ ਕਿਵੇਂ ਜਾਂਦੇ ਹਾਂ ਵਿੱਚ ਅਸੀਂ ਜਾਂ ਤਾਂ ਜਨਤਕ ਟ੍ਰਾਂਸਪੋਰਟ, ਨਿੱਜੀ ਵਾਹਨ (ਕਾਰ-ਪੂਲਿੰਗ ਸਮੇਤ), ਜਾਂ ਆਵਾਜਾਈ ਦੇ ਕਿਰਿਆਸ਼ੀਲ ਢੰਗਾਂ (ਜਿਵੇਂ ਕਿ ਤੁਰਨਾ ਜਾਂ ਸਾਈਕਲਿੰਗ) ਦੁਆਰਾ ਇੱਕ ਜਗ੍ਹਾ ਤੋਂ ਦੂਜੀ ਜਗ੍ਹਾ ਜਾਣ ਲਈ ਆਪਣੀਆਂ ਗਲੀਆਂ ਵਿਚੋਂ ਲੰਘਣ ਦੇ ਢੰਗਾਂ ਨੂੰ ਵਿਚਾਰਦੇ ਹਾਂ। ਇਸ ਵਿੱਚ ਕੰਮ, ਵਿੱਦਿਆ, ਜਾਂ ਦੁਕਾਨਾਂ ਦੀ ਯਾਤਰਾ ਸ਼ਾਮਲ ਹੈ।</a:t>
            </a:r>
          </a:p>
          <a:p>
            <a:pPr marL="342900" indent="-342900" fontAlgn="base">
              <a:buFont typeface="+mj-lt"/>
              <a:buAutoNum type="arabicPeriod" startAt="7"/>
            </a:pPr>
            <a:r>
              <a:rPr lang="pa-IN" sz="1400"/>
              <a:t>ਕੇਸੀ ਸ਼ਹਿਰ ਵਿੱਚ ਹਰੇਕ ਲਈ ਟ੍ਰਾਂਸਪੋਰਟ ਨੂੰ ਵਧੇਰੇ ਪਹੁੰਚਯੋਗ ਅਤੇ ਕਿਫਾਇਤੀ ਕਿਵੇਂ ਬਣਾਇਆ ਜਾ ਸਕਦਾ ਹੈ?</a:t>
            </a:r>
          </a:p>
        </p:txBody>
      </p:sp>
      <p:sp>
        <p:nvSpPr>
          <p:cNvPr id="3" name="Title 1">
            <a:extLst>
              <a:ext uri="{FF2B5EF4-FFF2-40B4-BE49-F238E27FC236}">
                <a16:creationId xmlns:a16="http://schemas.microsoft.com/office/drawing/2014/main" id="{53D68C5F-F931-594B-A3B7-8ADC5526FA62}"/>
              </a:ext>
            </a:extLst>
          </p:cNvPr>
          <p:cNvSpPr txBox="1">
            <a:spLocks/>
          </p:cNvSpPr>
          <p:nvPr/>
        </p:nvSpPr>
        <p:spPr>
          <a:xfrm>
            <a:off x="225083" y="0"/>
            <a:ext cx="10515600" cy="11477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pa-IN"/>
              <a:t>ਭਰਨ ਵਾਲੇ ਪੰਨੇ (ਮੈਨੂੰ ਪ੍ਰਿੰਟ ਕਰੋ)</a:t>
            </a:r>
          </a:p>
        </p:txBody>
      </p:sp>
      <p:graphicFrame>
        <p:nvGraphicFramePr>
          <p:cNvPr id="4"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919426452"/>
              </p:ext>
            </p:extLst>
          </p:nvPr>
        </p:nvGraphicFramePr>
        <p:xfrm>
          <a:off x="679014" y="2152357"/>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2369">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3578552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211014" y="957263"/>
            <a:ext cx="11287125" cy="1687512"/>
          </a:xfrm>
        </p:spPr>
        <p:txBody>
          <a:bodyPr>
            <a:noAutofit/>
          </a:bodyPr>
          <a:lstStyle/>
          <a:p>
            <a:pPr marL="0" indent="0">
              <a:lnSpc>
                <a:spcPct val="100000"/>
              </a:lnSpc>
              <a:spcAft>
                <a:spcPts val="1200"/>
              </a:spcAft>
              <a:buNone/>
            </a:pPr>
            <a:r>
              <a:rPr lang="en-AU" sz="1400" b="1">
                <a:solidFill>
                  <a:schemeClr val="accent2"/>
                </a:solidFill>
                <a:latin typeface="Gotham Black" panose="02000603030000020004" pitchFamily="2" charset="77"/>
                <a:ea typeface="+mj-ea"/>
                <a:cs typeface="+mj-cs"/>
              </a:rPr>
              <a:t>HOW WE GET AROUND - </a:t>
            </a:r>
            <a:r>
              <a:rPr lang="en-US" sz="1400"/>
              <a:t>How we get around considers the way we move through our streets to get from one place to  another by either public transport, private vehicle (including car-pooling), or active modes of transport (such as walking or cycling). This includes travelling to work, education, or the shops.</a:t>
            </a:r>
            <a:endParaRPr lang="en-AU" sz="1400"/>
          </a:p>
          <a:p>
            <a:pPr marL="342900" indent="-342900" fontAlgn="base">
              <a:buFont typeface="+mj-lt"/>
              <a:buAutoNum type="arabicPeriod" startAt="8"/>
            </a:pPr>
            <a:r>
              <a:rPr lang="en-GB" sz="1400"/>
              <a:t>How could Casey support more active modes of getting around such as walking or cycling?</a:t>
            </a:r>
            <a:endParaRPr lang="en-US" sz="1400"/>
          </a:p>
        </p:txBody>
      </p:sp>
      <p:sp>
        <p:nvSpPr>
          <p:cNvPr id="6" name="Title 1">
            <a:extLst>
              <a:ext uri="{FF2B5EF4-FFF2-40B4-BE49-F238E27FC236}">
                <a16:creationId xmlns:a16="http://schemas.microsoft.com/office/drawing/2014/main" id="{927CD772-49A9-5A47-8A2E-8672748AED32}"/>
              </a:ext>
            </a:extLst>
          </p:cNvPr>
          <p:cNvSpPr>
            <a:spLocks noGrp="1"/>
          </p:cNvSpPr>
          <p:nvPr>
            <p:ph type="title" idx="4294967295"/>
          </p:nvPr>
        </p:nvSpPr>
        <p:spPr>
          <a:xfrm>
            <a:off x="211014" y="12700"/>
            <a:ext cx="10515600" cy="1149350"/>
          </a:xfrm>
        </p:spPr>
        <p:txBody>
          <a:bodyPr>
            <a:noAutofit/>
          </a:bodyPr>
          <a:lstStyle/>
          <a:p>
            <a:r>
              <a:rPr lang="en-US"/>
              <a:t>Fill in pages (print me)</a:t>
            </a:r>
          </a:p>
        </p:txBody>
      </p:sp>
      <p:graphicFrame>
        <p:nvGraphicFramePr>
          <p:cNvPr id="7"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173345307"/>
              </p:ext>
            </p:extLst>
          </p:nvPr>
        </p:nvGraphicFramePr>
        <p:xfrm>
          <a:off x="680952" y="2124226"/>
          <a:ext cx="11027132" cy="3520440"/>
        </p:xfrm>
        <a:graphic>
          <a:graphicData uri="http://schemas.openxmlformats.org/drawingml/2006/table">
            <a:tbl>
              <a:tblPr firstRow="1" bandRow="1">
                <a:tableStyleId>{5C22544A-7EE6-4342-B048-85BDC9FD1C3A}</a:tableStyleId>
              </a:tblPr>
              <a:tblGrid>
                <a:gridCol w="11027132">
                  <a:extLst>
                    <a:ext uri="{9D8B030D-6E8A-4147-A177-3AD203B41FA5}">
                      <a16:colId xmlns:a16="http://schemas.microsoft.com/office/drawing/2014/main" val="1457430771"/>
                    </a:ext>
                  </a:extLst>
                </a:gridCol>
              </a:tblGrid>
              <a:tr h="489354">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27314601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E64D9E8-2CE1-E74D-BDCE-9F0FEFCF8783}"/>
              </a:ext>
            </a:extLst>
          </p:cNvPr>
          <p:cNvSpPr txBox="1">
            <a:spLocks/>
          </p:cNvSpPr>
          <p:nvPr/>
        </p:nvSpPr>
        <p:spPr>
          <a:xfrm>
            <a:off x="211014" y="957263"/>
            <a:ext cx="11287125" cy="16875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200"/>
              </a:spcAft>
              <a:buFont typeface="Arial" panose="020B0604020202020204" pitchFamily="34" charset="0"/>
              <a:buNone/>
            </a:pPr>
            <a:r>
              <a:rPr lang="pa-IN" sz="1400" b="1">
                <a:solidFill>
                  <a:schemeClr val="accent2"/>
                </a:solidFill>
                <a:latin typeface="Gotham Black" panose="02000603030000020004" pitchFamily="2" charset="77"/>
                <a:ea typeface="+mj-ea"/>
                <a:cs typeface="+mj-cs"/>
              </a:rPr>
              <a:t>ਅਸੀਂ ਇੱਧਰ ਉੱਧਰ ਕਿਵੇਂ ਜਾਂਦੇ ਹਾਂ - </a:t>
            </a:r>
            <a:r>
              <a:rPr lang="pa-IN" sz="1400"/>
              <a:t>ਅਸੀਂ ਇੱਧਰ ਉੱਧਰ ਕਿਵੇਂ ਜਾਂਦੇ ਹਾਂ ਵਿੱਚ ਅਸੀਂ ਜਾਂ ਤਾਂ ਜਨਤਕ ਟ੍ਰਾਂਸਪੋਰਟ, ਨਿੱਜੀ ਵਾਹਨ (ਕਾਰ-ਪੂਲਿੰਗ ਸਮੇਤ), ਜਾਂ ਆਵਾਜਾਈ ਦੇ ਕਿਰਿਆਸ਼ੀਲ ਢੰਗਾਂ (ਜਿਵੇਂ ਕਿ ਤੁਰਨਾ ਜਾਂ ਸਾਈਕਲਿੰਗ) ਦੁਆਰਾ ਇੱਕ ਜਗ੍ਹਾ ਤੋਂ ਦੂਜੀ ਜਗ੍ਹਾ ਜਾਣ ਲਈ ਆਪਣੀਆਂ ਗਲੀਆਂ ਵਿਚੋਂ ਲੰਘਣ ਦੇ ਢੰਗਾਂ ਨੂੰ ਵਿਚਾਰਦੇ ਹਾਂ। ਇਸ ਵਿੱਚ ਕੰਮ, ਵਿੱਦਿਆ, ਜਾਂ ਦੁਕਾਨਾਂ ਦੀ ਯਾਤਰਾ ਸ਼ਾਮਲ ਹੈ।</a:t>
            </a:r>
          </a:p>
          <a:p>
            <a:pPr marL="342900" indent="-342900" fontAlgn="base">
              <a:buFont typeface="+mj-lt"/>
              <a:buAutoNum type="arabicPeriod" startAt="8"/>
            </a:pPr>
            <a:r>
              <a:rPr lang="pa-IN" sz="1400"/>
              <a:t>ਕੇਸੀ ਤੁਰਨ ਜਾਂ ਸਾਈਕਲ ਚਲਾਉਣ ਜਿਹੇ ਇੱਧਰ ਉੱਧਰ ਜਾਣ ਦੇ ਵਧੇਰੇ ਕਿਰਿਆਸ਼ੀਲ ਢੰਗਾਂ ਦਾ ਸਮਰਥਨ ਕਿਵੇਂ ਕਰ ਸਕਦੀ ਹੈ?</a:t>
            </a:r>
          </a:p>
        </p:txBody>
      </p:sp>
      <p:sp>
        <p:nvSpPr>
          <p:cNvPr id="3" name="Title 1">
            <a:extLst>
              <a:ext uri="{FF2B5EF4-FFF2-40B4-BE49-F238E27FC236}">
                <a16:creationId xmlns:a16="http://schemas.microsoft.com/office/drawing/2014/main" id="{927CD772-49A9-5A47-8A2E-8672748AED32}"/>
              </a:ext>
            </a:extLst>
          </p:cNvPr>
          <p:cNvSpPr txBox="1">
            <a:spLocks/>
          </p:cNvSpPr>
          <p:nvPr/>
        </p:nvSpPr>
        <p:spPr>
          <a:xfrm>
            <a:off x="211014"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pa-IN"/>
              <a:t>ਭਰਨ ਵਾਲੇ ਪੰਨੇ (ਮੈਨੂੰ ਪ੍ਰਿੰਟ ਕਰੋ)</a:t>
            </a:r>
          </a:p>
        </p:txBody>
      </p:sp>
      <p:graphicFrame>
        <p:nvGraphicFramePr>
          <p:cNvPr id="4"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1139998657"/>
              </p:ext>
            </p:extLst>
          </p:nvPr>
        </p:nvGraphicFramePr>
        <p:xfrm>
          <a:off x="680952" y="2124226"/>
          <a:ext cx="11027132" cy="3520440"/>
        </p:xfrm>
        <a:graphic>
          <a:graphicData uri="http://schemas.openxmlformats.org/drawingml/2006/table">
            <a:tbl>
              <a:tblPr firstRow="1" bandRow="1">
                <a:tableStyleId>{5C22544A-7EE6-4342-B048-85BDC9FD1C3A}</a:tableStyleId>
              </a:tblPr>
              <a:tblGrid>
                <a:gridCol w="11027132">
                  <a:extLst>
                    <a:ext uri="{9D8B030D-6E8A-4147-A177-3AD203B41FA5}">
                      <a16:colId xmlns:a16="http://schemas.microsoft.com/office/drawing/2014/main" val="1457430771"/>
                    </a:ext>
                  </a:extLst>
                </a:gridCol>
              </a:tblGrid>
              <a:tr h="489354">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30625902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182882" y="957263"/>
            <a:ext cx="11555413" cy="1195387"/>
          </a:xfrm>
        </p:spPr>
        <p:txBody>
          <a:bodyPr>
            <a:noAutofit/>
          </a:bodyPr>
          <a:lstStyle/>
          <a:p>
            <a:pPr marL="0" indent="0">
              <a:lnSpc>
                <a:spcPct val="120000"/>
              </a:lnSpc>
              <a:spcBef>
                <a:spcPts val="400"/>
              </a:spcBef>
              <a:spcAft>
                <a:spcPts val="600"/>
              </a:spcAft>
              <a:buNone/>
            </a:pPr>
            <a:r>
              <a:rPr lang="en-AU" sz="1400" b="1">
                <a:solidFill>
                  <a:schemeClr val="accent2"/>
                </a:solidFill>
                <a:latin typeface="Gotham Black" panose="02000603030000020004" pitchFamily="2" charset="77"/>
                <a:ea typeface="+mj-ea"/>
                <a:cs typeface="+mj-cs"/>
              </a:rPr>
              <a:t>LOOKING AFTER THE PLACE - </a:t>
            </a:r>
            <a:r>
              <a:rPr lang="en-US" sz="1400"/>
              <a:t>Looking after the place is about creating a sustainable, healthy, and pleasant environment that we can proudly pass on to our children and future generations.</a:t>
            </a:r>
            <a:r>
              <a:rPr lang="en-US" sz="1400" i="1"/>
              <a:t> </a:t>
            </a:r>
            <a:endParaRPr lang="en-GB" sz="1400"/>
          </a:p>
          <a:p>
            <a:pPr marL="457200" indent="-457200" fontAlgn="base">
              <a:buFont typeface="+mj-lt"/>
              <a:buAutoNum type="arabicPeriod" startAt="9"/>
            </a:pPr>
            <a:r>
              <a:rPr lang="en-GB" sz="1400"/>
              <a:t>What can we do to ensure we have a clean, well-maintained and safe environment for our rapidly growing Casey population?</a:t>
            </a:r>
            <a:r>
              <a:rPr lang="en-US" sz="1400"/>
              <a:t>​</a:t>
            </a:r>
          </a:p>
        </p:txBody>
      </p:sp>
      <p:sp>
        <p:nvSpPr>
          <p:cNvPr id="6" name="Title 1">
            <a:extLst>
              <a:ext uri="{FF2B5EF4-FFF2-40B4-BE49-F238E27FC236}">
                <a16:creationId xmlns:a16="http://schemas.microsoft.com/office/drawing/2014/main" id="{53D68C5F-F931-594B-A3B7-8ADC5526FA62}"/>
              </a:ext>
            </a:extLst>
          </p:cNvPr>
          <p:cNvSpPr>
            <a:spLocks noGrp="1"/>
          </p:cNvSpPr>
          <p:nvPr>
            <p:ph type="title" idx="4294967295"/>
          </p:nvPr>
        </p:nvSpPr>
        <p:spPr>
          <a:xfrm>
            <a:off x="182882" y="0"/>
            <a:ext cx="10515600" cy="1147763"/>
          </a:xfrm>
        </p:spPr>
        <p:txBody>
          <a:bodyPr/>
          <a:lstStyle/>
          <a:p>
            <a:r>
              <a:rPr lang="en-US"/>
              <a:t>Fill in pages (print me)</a:t>
            </a:r>
            <a:endParaRPr lang="en-US">
              <a:solidFill>
                <a:schemeClr val="accent3"/>
              </a:solidFill>
            </a:endParaRPr>
          </a:p>
        </p:txBody>
      </p:sp>
      <p:graphicFrame>
        <p:nvGraphicFramePr>
          <p:cNvPr id="7"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1698150865"/>
              </p:ext>
            </p:extLst>
          </p:nvPr>
        </p:nvGraphicFramePr>
        <p:xfrm>
          <a:off x="745588" y="1927269"/>
          <a:ext cx="10948428" cy="4023360"/>
        </p:xfrm>
        <a:graphic>
          <a:graphicData uri="http://schemas.openxmlformats.org/drawingml/2006/table">
            <a:tbl>
              <a:tblPr firstRow="1" bandRow="1">
                <a:tableStyleId>{5C22544A-7EE6-4342-B048-85BDC9FD1C3A}</a:tableStyleId>
              </a:tblPr>
              <a:tblGrid>
                <a:gridCol w="10948428">
                  <a:extLst>
                    <a:ext uri="{9D8B030D-6E8A-4147-A177-3AD203B41FA5}">
                      <a16:colId xmlns:a16="http://schemas.microsoft.com/office/drawing/2014/main" val="1457430771"/>
                    </a:ext>
                  </a:extLst>
                </a:gridCol>
              </a:tblGrid>
              <a:tr h="468254">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6562466"/>
                  </a:ext>
                </a:extLst>
              </a:tr>
            </a:tbl>
          </a:graphicData>
        </a:graphic>
      </p:graphicFrame>
    </p:spTree>
    <p:extLst>
      <p:ext uri="{BB962C8B-B14F-4D97-AF65-F5344CB8AC3E}">
        <p14:creationId xmlns:p14="http://schemas.microsoft.com/office/powerpoint/2010/main" val="11598649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5C12EA2E-BE65-824E-9083-4B5FBF1BAC99}"/>
              </a:ext>
            </a:extLst>
          </p:cNvPr>
          <p:cNvSpPr txBox="1">
            <a:spLocks/>
          </p:cNvSpPr>
          <p:nvPr/>
        </p:nvSpPr>
        <p:spPr>
          <a:xfrm>
            <a:off x="182882" y="957263"/>
            <a:ext cx="11555413" cy="11953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400"/>
              </a:spcBef>
              <a:spcAft>
                <a:spcPts val="600"/>
              </a:spcAft>
              <a:buFont typeface="Arial" panose="020B0604020202020204" pitchFamily="34" charset="0"/>
              <a:buNone/>
            </a:pPr>
            <a:r>
              <a:rPr lang="pa-IN" sz="1400" b="1">
                <a:solidFill>
                  <a:schemeClr val="accent2"/>
                </a:solidFill>
                <a:latin typeface="Gotham Black" panose="02000603030000020004" pitchFamily="2" charset="77"/>
                <a:ea typeface="+mj-ea"/>
                <a:cs typeface="+mj-cs"/>
              </a:rPr>
              <a:t>ਜਗ੍ਹਾ ਦੀ ਦੇਖਭਾਲ ਕਰਨਾ - </a:t>
            </a:r>
            <a:r>
              <a:rPr lang="pa-IN" sz="1400"/>
              <a:t>ਜਗ੍ਹਾ ਦੀ ਦੇਖਭਾਲ ਇਕ ਟਿਕਾਊ, ਸਿਹਤਮੰਦ ਅਤੇ ਸੁਹਾਵਣਾ ਵਾਤਾਵਰਣ ਬਣਾਉਣ ਬਾਰੇ ਹੈ ਜੋ ਅਸੀਂ ਮਾਣ ਨਾਲ ਆਪਣੇ ਬੱਚਿਆਂ ਅਤੇ ਆਉਣ ਵਾਲੀਆਂ ਪੀੜ੍ਹੀਆਂ ਨੂੰ ਦੇ ਸਕੀਏ।</a:t>
            </a:r>
            <a:r>
              <a:rPr lang="pa-IN" sz="1400" i="1"/>
              <a:t> </a:t>
            </a:r>
          </a:p>
          <a:p>
            <a:pPr marL="457200" indent="-457200" fontAlgn="base">
              <a:buFont typeface="+mj-lt"/>
              <a:buAutoNum type="arabicPeriod" startAt="9"/>
            </a:pPr>
            <a:r>
              <a:rPr lang="pa-IN" sz="1400"/>
              <a:t>ਅਸੀਂ ਇਹ ਸੁਨਿਸ਼ਚਿਤ ਕਰਨ ਲਈ ਕੀ ਕਰ ਸਕਦੇ ਹਾਂ ਕਿ ਸਾਡੀ ਤੇਜ਼ੀ ਨਾਲ ਵੱਧ ਰਹੀ ਕੇਸੀ ਦੀ ਆਬਾਦੀ ਲਈ ਸਾਡੇ ਕੋਲ ਇੱਕ ਸਾਫ ਸੁਥਰਾ, ਵਧੀਆ ਢੰਗ ਨਾਲ ਪ੍ਰਬੰਧਿਤ ਅਤੇ ਸੁਰੱਖਿਅਤ ਮਾਹੌਲ ਹੋਵੇ?</a:t>
            </a:r>
          </a:p>
        </p:txBody>
      </p:sp>
      <p:sp>
        <p:nvSpPr>
          <p:cNvPr id="3" name="Title 1">
            <a:extLst>
              <a:ext uri="{FF2B5EF4-FFF2-40B4-BE49-F238E27FC236}">
                <a16:creationId xmlns:a16="http://schemas.microsoft.com/office/drawing/2014/main" id="{53D68C5F-F931-594B-A3B7-8ADC5526FA62}"/>
              </a:ext>
            </a:extLst>
          </p:cNvPr>
          <p:cNvSpPr txBox="1">
            <a:spLocks/>
          </p:cNvSpPr>
          <p:nvPr/>
        </p:nvSpPr>
        <p:spPr>
          <a:xfrm>
            <a:off x="182882" y="0"/>
            <a:ext cx="10515600" cy="11477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pa-IN"/>
              <a:t>ਭਰਨ ਵਾਲੇ ਪੰਨੇ (ਮੈਨੂੰ ਪ੍ਰਿੰਟ ਕਰੋ)</a:t>
            </a:r>
          </a:p>
        </p:txBody>
      </p:sp>
      <p:graphicFrame>
        <p:nvGraphicFramePr>
          <p:cNvPr id="4"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1717908040"/>
              </p:ext>
            </p:extLst>
          </p:nvPr>
        </p:nvGraphicFramePr>
        <p:xfrm>
          <a:off x="745588" y="1927269"/>
          <a:ext cx="10948428" cy="4023360"/>
        </p:xfrm>
        <a:graphic>
          <a:graphicData uri="http://schemas.openxmlformats.org/drawingml/2006/table">
            <a:tbl>
              <a:tblPr firstRow="1" bandRow="1">
                <a:tableStyleId>{5C22544A-7EE6-4342-B048-85BDC9FD1C3A}</a:tableStyleId>
              </a:tblPr>
              <a:tblGrid>
                <a:gridCol w="10948428">
                  <a:extLst>
                    <a:ext uri="{9D8B030D-6E8A-4147-A177-3AD203B41FA5}">
                      <a16:colId xmlns:a16="http://schemas.microsoft.com/office/drawing/2014/main" val="1457430771"/>
                    </a:ext>
                  </a:extLst>
                </a:gridCol>
              </a:tblGrid>
              <a:tr h="468254">
                <a:tc>
                  <a:txBody>
                    <a:bodyPr/>
                    <a:lstStyle/>
                    <a:p>
                      <a:pPr algn="l" rtl="0">
                        <a:lnSpc>
                          <a:spcPct val="150000"/>
                        </a:lnSpc>
                      </a:pPr>
                      <a:endParaRPr lang="en-US" dirty="0"/>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682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682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682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682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682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682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r h="468254">
                <a:tc>
                  <a:txBody>
                    <a:bodyPr/>
                    <a:lstStyle/>
                    <a:p>
                      <a:pPr algn="l" rtl="0">
                        <a:lnSpc>
                          <a:spcPct val="150000"/>
                        </a:lnSpc>
                      </a:pP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6562466"/>
                  </a:ext>
                </a:extLst>
              </a:tr>
            </a:tbl>
          </a:graphicData>
        </a:graphic>
      </p:graphicFrame>
    </p:spTree>
    <p:extLst>
      <p:ext uri="{BB962C8B-B14F-4D97-AF65-F5344CB8AC3E}">
        <p14:creationId xmlns:p14="http://schemas.microsoft.com/office/powerpoint/2010/main" val="23456907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112538" y="957263"/>
            <a:ext cx="11287125" cy="1687512"/>
          </a:xfrm>
        </p:spPr>
        <p:txBody>
          <a:bodyPr>
            <a:noAutofit/>
          </a:bodyPr>
          <a:lstStyle/>
          <a:p>
            <a:pPr marL="0" indent="0">
              <a:lnSpc>
                <a:spcPct val="100000"/>
              </a:lnSpc>
              <a:spcAft>
                <a:spcPts val="1200"/>
              </a:spcAft>
              <a:buNone/>
            </a:pPr>
            <a:r>
              <a:rPr lang="en-AU" sz="1400" b="1">
                <a:solidFill>
                  <a:schemeClr val="accent2"/>
                </a:solidFill>
                <a:latin typeface="Gotham Black" panose="02000603030000020004" pitchFamily="2" charset="77"/>
              </a:rPr>
              <a:t>LOOKING AFTER THE PLACE - </a:t>
            </a:r>
            <a:r>
              <a:rPr lang="en-US" sz="1400"/>
              <a:t>Looking after the place is about creating a sustainable, healthy, and pleasant environment that we can proudly pass on to our children and future generations.</a:t>
            </a:r>
            <a:r>
              <a:rPr lang="en-US" sz="1400" i="1"/>
              <a:t> </a:t>
            </a:r>
            <a:endParaRPr lang="en-AU" sz="1400"/>
          </a:p>
          <a:p>
            <a:pPr marL="457200" indent="-457200" fontAlgn="base">
              <a:buFont typeface="+mj-lt"/>
              <a:buAutoNum type="arabicPeriod" startAt="10"/>
            </a:pPr>
            <a:r>
              <a:rPr lang="en-US" sz="1400"/>
              <a:t>How can we better prepare for more frequent extreme weather events, such as severe storms and bushfires over the coming years and decades?</a:t>
            </a:r>
            <a:endParaRPr lang="en-GB" sz="1400"/>
          </a:p>
        </p:txBody>
      </p:sp>
      <p:sp>
        <p:nvSpPr>
          <p:cNvPr id="6" name="Title 1">
            <a:extLst>
              <a:ext uri="{FF2B5EF4-FFF2-40B4-BE49-F238E27FC236}">
                <a16:creationId xmlns:a16="http://schemas.microsoft.com/office/drawing/2014/main" id="{927CD772-49A9-5A47-8A2E-8672748AED32}"/>
              </a:ext>
            </a:extLst>
          </p:cNvPr>
          <p:cNvSpPr>
            <a:spLocks noGrp="1"/>
          </p:cNvSpPr>
          <p:nvPr>
            <p:ph type="title" idx="4294967295"/>
          </p:nvPr>
        </p:nvSpPr>
        <p:spPr>
          <a:xfrm>
            <a:off x="112538" y="12700"/>
            <a:ext cx="10515600" cy="1149350"/>
          </a:xfrm>
        </p:spPr>
        <p:txBody>
          <a:bodyPr>
            <a:noAutofit/>
          </a:bodyPr>
          <a:lstStyle/>
          <a:p>
            <a:r>
              <a:rPr lang="en-US"/>
              <a:t>Fill in pages (print me)</a:t>
            </a:r>
          </a:p>
        </p:txBody>
      </p:sp>
      <p:graphicFrame>
        <p:nvGraphicFramePr>
          <p:cNvPr id="7"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142681665"/>
              </p:ext>
            </p:extLst>
          </p:nvPr>
        </p:nvGraphicFramePr>
        <p:xfrm>
          <a:off x="680952" y="2124226"/>
          <a:ext cx="11027132" cy="3520440"/>
        </p:xfrm>
        <a:graphic>
          <a:graphicData uri="http://schemas.openxmlformats.org/drawingml/2006/table">
            <a:tbl>
              <a:tblPr firstRow="1" bandRow="1">
                <a:tableStyleId>{5C22544A-7EE6-4342-B048-85BDC9FD1C3A}</a:tableStyleId>
              </a:tblPr>
              <a:tblGrid>
                <a:gridCol w="11027132">
                  <a:extLst>
                    <a:ext uri="{9D8B030D-6E8A-4147-A177-3AD203B41FA5}">
                      <a16:colId xmlns:a16="http://schemas.microsoft.com/office/drawing/2014/main" val="1457430771"/>
                    </a:ext>
                  </a:extLst>
                </a:gridCol>
              </a:tblGrid>
              <a:tr h="476291">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27257209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E64D9E8-2CE1-E74D-BDCE-9F0FEFCF8783}"/>
              </a:ext>
            </a:extLst>
          </p:cNvPr>
          <p:cNvSpPr txBox="1">
            <a:spLocks/>
          </p:cNvSpPr>
          <p:nvPr/>
        </p:nvSpPr>
        <p:spPr>
          <a:xfrm>
            <a:off x="112538" y="957263"/>
            <a:ext cx="11287125" cy="16875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200"/>
              </a:spcAft>
              <a:buFont typeface="Arial" panose="020B0604020202020204" pitchFamily="34" charset="0"/>
              <a:buNone/>
            </a:pPr>
            <a:r>
              <a:rPr lang="pa-IN" sz="1400" b="1">
                <a:solidFill>
                  <a:schemeClr val="accent2"/>
                </a:solidFill>
                <a:latin typeface="Gotham Black" panose="02000603030000020004" pitchFamily="2" charset="77"/>
              </a:rPr>
              <a:t>ਜਗ੍ਹਾ ਦੀ ਦੇਖਭਾਲ ਕਰਨਾ - </a:t>
            </a:r>
            <a:r>
              <a:rPr lang="pa-IN" sz="1400"/>
              <a:t>ਜਗ੍ਹਾ ਦੀ ਦੇਖਭਾਲ ਇਕ ਟਿਕਾਊ, ਸਿਹਤਮੰਦ ਅਤੇ ਸੁਹਾਵਣਾ ਵਾਤਾਵਰਣ ਬਣਾਉਣ ਬਾਰੇ ਹੈ ਜੋ ਅਸੀਂ ਮਾਣ ਨਾਲ ਆਪਣੇ ਬੱਚਿਆਂ ਅਤੇ ਆਉਣ ਵਾਲੀਆਂ ਪੀੜ੍ਹੀਆਂ ਨੂੰ ਦੇ ਸਕੀਏ।</a:t>
            </a:r>
            <a:r>
              <a:rPr lang="pa-IN" sz="1400" i="1"/>
              <a:t> </a:t>
            </a:r>
          </a:p>
          <a:p>
            <a:pPr marL="457200" indent="-457200" fontAlgn="base">
              <a:buFont typeface="+mj-lt"/>
              <a:buAutoNum type="arabicPeriod" startAt="10"/>
            </a:pPr>
            <a:r>
              <a:rPr lang="pa-IN" sz="1400"/>
              <a:t>ਆਉਣ ਵਾਲੇ ਸਾਲਾਂ ਅਤੇ ਦਹਾਕਿਆਂ ਦੌਰਾਨ ਅਤਿ ਖਰਾਬ ਮੌਸਮ ਦੀਆਂ ਘਟਨਾਵਾਂ, ਜਿਵੇਂ ਕਿ ਭਾਰੀ ਤੂਫਾਨ ਅਤੇ ਝਾੜੀਆਂ ਦੀਆਂ ਅੱਗਾਂ ਲਈ ਅਸੀਂ ਬਿਹਤਰ ਤਰੀਕੇ ਨਾਲ ਕਿਵੇਂ ਤਿਆਰੀ ਕਰ ਸਕਦੇ ਹਾਂ?</a:t>
            </a:r>
          </a:p>
        </p:txBody>
      </p:sp>
      <p:sp>
        <p:nvSpPr>
          <p:cNvPr id="3" name="Title 1">
            <a:extLst>
              <a:ext uri="{FF2B5EF4-FFF2-40B4-BE49-F238E27FC236}">
                <a16:creationId xmlns:a16="http://schemas.microsoft.com/office/drawing/2014/main" id="{927CD772-49A9-5A47-8A2E-8672748AED32}"/>
              </a:ext>
            </a:extLst>
          </p:cNvPr>
          <p:cNvSpPr txBox="1">
            <a:spLocks/>
          </p:cNvSpPr>
          <p:nvPr/>
        </p:nvSpPr>
        <p:spPr>
          <a:xfrm>
            <a:off x="112538"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pa-IN"/>
              <a:t>ਭਰਨ ਵਾਲੇ ਪੰਨੇ (ਮੈਨੂੰ ਪ੍ਰਿੰਟ ਕਰੋ)</a:t>
            </a:r>
          </a:p>
        </p:txBody>
      </p:sp>
      <p:graphicFrame>
        <p:nvGraphicFramePr>
          <p:cNvPr id="4"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3456253115"/>
              </p:ext>
            </p:extLst>
          </p:nvPr>
        </p:nvGraphicFramePr>
        <p:xfrm>
          <a:off x="680952" y="2124226"/>
          <a:ext cx="11027132" cy="3520440"/>
        </p:xfrm>
        <a:graphic>
          <a:graphicData uri="http://schemas.openxmlformats.org/drawingml/2006/table">
            <a:tbl>
              <a:tblPr firstRow="1" bandRow="1">
                <a:tableStyleId>{5C22544A-7EE6-4342-B048-85BDC9FD1C3A}</a:tableStyleId>
              </a:tblPr>
              <a:tblGrid>
                <a:gridCol w="11027132">
                  <a:extLst>
                    <a:ext uri="{9D8B030D-6E8A-4147-A177-3AD203B41FA5}">
                      <a16:colId xmlns:a16="http://schemas.microsoft.com/office/drawing/2014/main" val="1457430771"/>
                    </a:ext>
                  </a:extLst>
                </a:gridCol>
              </a:tblGrid>
              <a:tr h="476291">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76291">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76291">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76291">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76291">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76291">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76291">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40974320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44B8B0-C634-7F4F-94D2-219A3AA47CA4}"/>
              </a:ext>
            </a:extLst>
          </p:cNvPr>
          <p:cNvSpPr txBox="1"/>
          <p:nvPr/>
        </p:nvSpPr>
        <p:spPr>
          <a:xfrm>
            <a:off x="1053296" y="1064870"/>
            <a:ext cx="5787342" cy="677108"/>
          </a:xfrm>
          <a:prstGeom prst="rect">
            <a:avLst/>
          </a:prstGeom>
          <a:noFill/>
        </p:spPr>
        <p:txBody>
          <a:bodyPr wrap="square" rtlCol="0">
            <a:spAutoFit/>
          </a:bodyPr>
          <a:lstStyle/>
          <a:p>
            <a:r>
              <a:rPr lang="en-US" sz="3800" b="1" i="0" dirty="0">
                <a:ln>
                  <a:solidFill>
                    <a:schemeClr val="tx2"/>
                  </a:solidFill>
                </a:ln>
                <a:solidFill>
                  <a:schemeClr val="accent1"/>
                </a:solidFill>
                <a:latin typeface="Gotham Black" panose="02000603030000020004" pitchFamily="2" charset="77"/>
              </a:rPr>
              <a:t>Your voice matters.</a:t>
            </a:r>
          </a:p>
        </p:txBody>
      </p:sp>
      <p:sp>
        <p:nvSpPr>
          <p:cNvPr id="3" name="TextBox 2">
            <a:extLst>
              <a:ext uri="{FF2B5EF4-FFF2-40B4-BE49-F238E27FC236}">
                <a16:creationId xmlns:a16="http://schemas.microsoft.com/office/drawing/2014/main" id="{FD757DD1-AB00-3C46-A136-B25F394305E4}"/>
              </a:ext>
            </a:extLst>
          </p:cNvPr>
          <p:cNvSpPr txBox="1"/>
          <p:nvPr/>
        </p:nvSpPr>
        <p:spPr>
          <a:xfrm>
            <a:off x="1053296" y="1545392"/>
            <a:ext cx="7280476" cy="661720"/>
          </a:xfrm>
          <a:prstGeom prst="rect">
            <a:avLst/>
          </a:prstGeom>
          <a:noFill/>
        </p:spPr>
        <p:txBody>
          <a:bodyPr wrap="square" rtlCol="0">
            <a:spAutoFit/>
          </a:bodyPr>
          <a:lstStyle/>
          <a:p>
            <a:r>
              <a:rPr lang="en-US" sz="3700" b="1" i="0" dirty="0">
                <a:ln>
                  <a:noFill/>
                </a:ln>
                <a:solidFill>
                  <a:schemeClr val="bg2"/>
                </a:solidFill>
                <a:latin typeface="Gotham Black" panose="02000603030000020004" pitchFamily="2" charset="77"/>
              </a:rPr>
              <a:t>Be part of the conversation.</a:t>
            </a:r>
          </a:p>
        </p:txBody>
      </p:sp>
      <p:sp>
        <p:nvSpPr>
          <p:cNvPr id="4" name="TextBox 3">
            <a:extLst>
              <a:ext uri="{FF2B5EF4-FFF2-40B4-BE49-F238E27FC236}">
                <a16:creationId xmlns:a16="http://schemas.microsoft.com/office/drawing/2014/main" id="{F5D92520-914F-AC4A-A89E-C8C65C174AA5}"/>
              </a:ext>
            </a:extLst>
          </p:cNvPr>
          <p:cNvSpPr txBox="1"/>
          <p:nvPr/>
        </p:nvSpPr>
        <p:spPr>
          <a:xfrm>
            <a:off x="792541" y="2967885"/>
            <a:ext cx="9184834" cy="646331"/>
          </a:xfrm>
          <a:prstGeom prst="rect">
            <a:avLst/>
          </a:prstGeom>
          <a:noFill/>
        </p:spPr>
        <p:txBody>
          <a:bodyPr wrap="square" rtlCol="0">
            <a:spAutoFit/>
          </a:bodyPr>
          <a:lstStyle/>
          <a:p>
            <a:r>
              <a:rPr lang="en-US" sz="3600" b="1" i="0" dirty="0">
                <a:ln>
                  <a:solidFill>
                    <a:schemeClr val="tx2"/>
                  </a:solidFill>
                </a:ln>
                <a:solidFill>
                  <a:schemeClr val="accent1"/>
                </a:solidFill>
                <a:latin typeface="Gotham Black" panose="02000603030000020004" pitchFamily="2" charset="77"/>
              </a:rPr>
              <a:t>Visit conversations.casey.vic.gov.au</a:t>
            </a:r>
          </a:p>
        </p:txBody>
      </p:sp>
      <p:pic>
        <p:nvPicPr>
          <p:cNvPr id="5" name="Picture 13">
            <a:extLst>
              <a:ext uri="{FF2B5EF4-FFF2-40B4-BE49-F238E27FC236}">
                <a16:creationId xmlns:a16="http://schemas.microsoft.com/office/drawing/2014/main" id="{5115210F-E1BC-B944-8A31-A8EC41F7EF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103" y="4632868"/>
            <a:ext cx="10661902" cy="1900865"/>
          </a:xfrm>
          <a:prstGeom prst="rect">
            <a:avLst/>
          </a:prstGeom>
        </p:spPr>
      </p:pic>
      <p:sp>
        <p:nvSpPr>
          <p:cNvPr id="6" name="TextBox 5">
            <a:extLst>
              <a:ext uri="{FF2B5EF4-FFF2-40B4-BE49-F238E27FC236}">
                <a16:creationId xmlns:a16="http://schemas.microsoft.com/office/drawing/2014/main" id="{F5D92520-914F-AC4A-A89E-C8C65C174AA5}"/>
              </a:ext>
            </a:extLst>
          </p:cNvPr>
          <p:cNvSpPr txBox="1"/>
          <p:nvPr/>
        </p:nvSpPr>
        <p:spPr>
          <a:xfrm>
            <a:off x="792541" y="4542576"/>
            <a:ext cx="2846398" cy="2062103"/>
          </a:xfrm>
          <a:prstGeom prst="rect">
            <a:avLst/>
          </a:prstGeom>
          <a:noFill/>
        </p:spPr>
        <p:txBody>
          <a:bodyPr wrap="square" rtlCol="0">
            <a:spAutoFit/>
          </a:bodyPr>
          <a:lstStyle/>
          <a:p>
            <a:r>
              <a:rPr lang="en-US" sz="1600" b="1" dirty="0">
                <a:solidFill>
                  <a:srgbClr val="59BFDB"/>
                </a:solidFill>
                <a:latin typeface="Arial" pitchFamily="34" charset="0"/>
                <a:cs typeface="Arial" pitchFamily="34" charset="0"/>
              </a:rPr>
              <a:t>Contact City of Casey </a:t>
            </a:r>
          </a:p>
          <a:p>
            <a:endParaRPr lang="en-US" sz="1400" b="1" dirty="0">
              <a:solidFill>
                <a:schemeClr val="bg1"/>
              </a:solidFill>
              <a:latin typeface="Arial" pitchFamily="34" charset="0"/>
              <a:cs typeface="Arial" pitchFamily="34" charset="0"/>
            </a:endParaRPr>
          </a:p>
          <a:p>
            <a:r>
              <a:rPr lang="en-US" sz="1400" dirty="0">
                <a:solidFill>
                  <a:schemeClr val="bg1"/>
                </a:solidFill>
                <a:latin typeface="Arial" pitchFamily="34" charset="0"/>
                <a:cs typeface="Arial" pitchFamily="34" charset="0"/>
              </a:rPr>
              <a:t>03 9705 5200</a:t>
            </a:r>
          </a:p>
          <a:p>
            <a:r>
              <a:rPr lang="en-US" sz="1400" b="1" dirty="0">
                <a:solidFill>
                  <a:schemeClr val="bg1"/>
                </a:solidFill>
                <a:latin typeface="Arial" pitchFamily="34" charset="0"/>
                <a:cs typeface="Arial" pitchFamily="34" charset="0"/>
              </a:rPr>
              <a:t>NRS: </a:t>
            </a:r>
            <a:r>
              <a:rPr lang="en-US" sz="1400" dirty="0">
                <a:solidFill>
                  <a:schemeClr val="bg1"/>
                </a:solidFill>
                <a:latin typeface="Arial" pitchFamily="34" charset="0"/>
                <a:cs typeface="Arial" pitchFamily="34" charset="0"/>
              </a:rPr>
              <a:t>133 677 (for the deaf, hearing or speech impaired)</a:t>
            </a:r>
          </a:p>
          <a:p>
            <a:r>
              <a:rPr lang="en-US" sz="1400" b="1" dirty="0">
                <a:solidFill>
                  <a:schemeClr val="bg1"/>
                </a:solidFill>
                <a:latin typeface="Arial" pitchFamily="34" charset="0"/>
                <a:cs typeface="Arial" pitchFamily="34" charset="0"/>
              </a:rPr>
              <a:t>TIS: </a:t>
            </a:r>
            <a:r>
              <a:rPr lang="en-US" sz="1400" dirty="0">
                <a:solidFill>
                  <a:schemeClr val="bg1"/>
                </a:solidFill>
                <a:latin typeface="Arial" pitchFamily="34" charset="0"/>
                <a:cs typeface="Arial" pitchFamily="34" charset="0"/>
              </a:rPr>
              <a:t>131 450 (Translating and Interpreting Service)</a:t>
            </a:r>
          </a:p>
          <a:p>
            <a:endParaRPr lang="en-US" sz="1400" dirty="0">
              <a:solidFill>
                <a:schemeClr val="bg1"/>
              </a:solidFill>
              <a:latin typeface="Arial" pitchFamily="34" charset="0"/>
              <a:cs typeface="Arial" pitchFamily="34" charset="0"/>
            </a:endParaRPr>
          </a:p>
          <a:p>
            <a:r>
              <a:rPr lang="en-US" sz="1400" dirty="0">
                <a:solidFill>
                  <a:schemeClr val="bg1"/>
                </a:solidFill>
                <a:latin typeface="Arial" pitchFamily="34" charset="0"/>
                <a:cs typeface="Arial" pitchFamily="34" charset="0"/>
              </a:rPr>
              <a:t>caseycc@casey.vic.gov.au</a:t>
            </a:r>
          </a:p>
        </p:txBody>
      </p:sp>
      <p:sp>
        <p:nvSpPr>
          <p:cNvPr id="7" name="TextBox 6">
            <a:extLst>
              <a:ext uri="{FF2B5EF4-FFF2-40B4-BE49-F238E27FC236}">
                <a16:creationId xmlns:a16="http://schemas.microsoft.com/office/drawing/2014/main" id="{F5D92520-914F-AC4A-A89E-C8C65C174AA5}"/>
              </a:ext>
            </a:extLst>
          </p:cNvPr>
          <p:cNvSpPr txBox="1"/>
          <p:nvPr/>
        </p:nvSpPr>
        <p:spPr>
          <a:xfrm>
            <a:off x="4300850" y="4985376"/>
            <a:ext cx="2846398" cy="307777"/>
          </a:xfrm>
          <a:prstGeom prst="rect">
            <a:avLst/>
          </a:prstGeom>
          <a:noFill/>
        </p:spPr>
        <p:txBody>
          <a:bodyPr wrap="square" rtlCol="0">
            <a:spAutoFit/>
          </a:bodyPr>
          <a:lstStyle/>
          <a:p>
            <a:r>
              <a:rPr lang="en-US" sz="1400" b="1" dirty="0">
                <a:solidFill>
                  <a:schemeClr val="bg1"/>
                </a:solidFill>
                <a:latin typeface="Arial" pitchFamily="34" charset="0"/>
                <a:cs typeface="Arial" pitchFamily="34" charset="0"/>
              </a:rPr>
              <a:t>casey.vic.gov.au</a:t>
            </a:r>
            <a:endParaRPr lang="en-US" sz="1200" dirty="0">
              <a:solidFill>
                <a:schemeClr val="bg1"/>
              </a:solidFill>
              <a:latin typeface="Arial" pitchFamily="34" charset="0"/>
              <a:cs typeface="Arial" pitchFamily="34" charset="0"/>
            </a:endParaRPr>
          </a:p>
        </p:txBody>
      </p:sp>
      <p:sp>
        <p:nvSpPr>
          <p:cNvPr id="8" name="TextBox 7">
            <a:extLst>
              <a:ext uri="{FF2B5EF4-FFF2-40B4-BE49-F238E27FC236}">
                <a16:creationId xmlns:a16="http://schemas.microsoft.com/office/drawing/2014/main" id="{F5D92520-914F-AC4A-A89E-C8C65C174AA5}"/>
              </a:ext>
            </a:extLst>
          </p:cNvPr>
          <p:cNvSpPr txBox="1"/>
          <p:nvPr/>
        </p:nvSpPr>
        <p:spPr>
          <a:xfrm>
            <a:off x="7641768" y="4554714"/>
            <a:ext cx="2846398" cy="338554"/>
          </a:xfrm>
          <a:prstGeom prst="rect">
            <a:avLst/>
          </a:prstGeom>
          <a:noFill/>
        </p:spPr>
        <p:txBody>
          <a:bodyPr wrap="square" rtlCol="0">
            <a:spAutoFit/>
          </a:bodyPr>
          <a:lstStyle/>
          <a:p>
            <a:r>
              <a:rPr lang="en-US" sz="1600" b="1" dirty="0">
                <a:solidFill>
                  <a:srgbClr val="59BFDB"/>
                </a:solidFill>
                <a:latin typeface="Arial" pitchFamily="34" charset="0"/>
                <a:cs typeface="Arial" pitchFamily="34" charset="0"/>
              </a:rPr>
              <a:t>Customer Service </a:t>
            </a:r>
            <a:r>
              <a:rPr lang="en-US" sz="1600" b="1" dirty="0" err="1">
                <a:solidFill>
                  <a:srgbClr val="59BFDB"/>
                </a:solidFill>
                <a:latin typeface="Arial" pitchFamily="34" charset="0"/>
                <a:cs typeface="Arial" pitchFamily="34" charset="0"/>
              </a:rPr>
              <a:t>Centres</a:t>
            </a:r>
            <a:r>
              <a:rPr lang="en-US" sz="1600" b="1" dirty="0">
                <a:solidFill>
                  <a:srgbClr val="59BFDB"/>
                </a:solidFill>
                <a:latin typeface="Arial" pitchFamily="34" charset="0"/>
                <a:cs typeface="Arial" pitchFamily="34" charset="0"/>
              </a:rPr>
              <a:t> </a:t>
            </a:r>
            <a:endParaRPr lang="en-US" sz="1400" dirty="0">
              <a:solidFill>
                <a:schemeClr val="bg1"/>
              </a:solidFill>
              <a:latin typeface="Arial" pitchFamily="34" charset="0"/>
              <a:cs typeface="Arial" pitchFamily="34" charset="0"/>
            </a:endParaRPr>
          </a:p>
        </p:txBody>
      </p:sp>
      <p:sp>
        <p:nvSpPr>
          <p:cNvPr id="9" name="TextBox 8">
            <a:extLst>
              <a:ext uri="{FF2B5EF4-FFF2-40B4-BE49-F238E27FC236}">
                <a16:creationId xmlns:a16="http://schemas.microsoft.com/office/drawing/2014/main" id="{F5D92520-914F-AC4A-A89E-C8C65C174AA5}"/>
              </a:ext>
            </a:extLst>
          </p:cNvPr>
          <p:cNvSpPr txBox="1"/>
          <p:nvPr/>
        </p:nvSpPr>
        <p:spPr>
          <a:xfrm>
            <a:off x="4543447" y="5310174"/>
            <a:ext cx="2846398" cy="307777"/>
          </a:xfrm>
          <a:prstGeom prst="rect">
            <a:avLst/>
          </a:prstGeom>
          <a:noFill/>
        </p:spPr>
        <p:txBody>
          <a:bodyPr wrap="square" rtlCol="0">
            <a:spAutoFit/>
          </a:bodyPr>
          <a:lstStyle/>
          <a:p>
            <a:r>
              <a:rPr lang="en-US" sz="1400" dirty="0">
                <a:solidFill>
                  <a:schemeClr val="bg1"/>
                </a:solidFill>
                <a:latin typeface="Arial" pitchFamily="34" charset="0"/>
                <a:cs typeface="Arial" pitchFamily="34" charset="0"/>
              </a:rPr>
              <a:t>facebook.com/</a:t>
            </a:r>
            <a:r>
              <a:rPr lang="en-US" sz="1400" dirty="0" err="1">
                <a:solidFill>
                  <a:schemeClr val="bg1"/>
                </a:solidFill>
                <a:latin typeface="Arial" pitchFamily="34" charset="0"/>
                <a:cs typeface="Arial" pitchFamily="34" charset="0"/>
              </a:rPr>
              <a:t>CityOfCasey</a:t>
            </a:r>
            <a:endParaRPr lang="en-US" sz="1200" dirty="0">
              <a:solidFill>
                <a:schemeClr val="bg1"/>
              </a:solidFill>
              <a:latin typeface="Arial" pitchFamily="34" charset="0"/>
              <a:cs typeface="Arial" pitchFamily="34" charset="0"/>
            </a:endParaRPr>
          </a:p>
        </p:txBody>
      </p:sp>
      <p:sp>
        <p:nvSpPr>
          <p:cNvPr id="10" name="TextBox 9">
            <a:extLst>
              <a:ext uri="{FF2B5EF4-FFF2-40B4-BE49-F238E27FC236}">
                <a16:creationId xmlns:a16="http://schemas.microsoft.com/office/drawing/2014/main" id="{F5D92520-914F-AC4A-A89E-C8C65C174AA5}"/>
              </a:ext>
            </a:extLst>
          </p:cNvPr>
          <p:cNvSpPr txBox="1"/>
          <p:nvPr/>
        </p:nvSpPr>
        <p:spPr>
          <a:xfrm>
            <a:off x="4524785" y="5655746"/>
            <a:ext cx="2846398" cy="307777"/>
          </a:xfrm>
          <a:prstGeom prst="rect">
            <a:avLst/>
          </a:prstGeom>
          <a:noFill/>
        </p:spPr>
        <p:txBody>
          <a:bodyPr wrap="square" rtlCol="0">
            <a:spAutoFit/>
          </a:bodyPr>
          <a:lstStyle/>
          <a:p>
            <a:r>
              <a:rPr lang="en-US" sz="1400" dirty="0">
                <a:solidFill>
                  <a:schemeClr val="bg1"/>
                </a:solidFill>
                <a:latin typeface="Arial" pitchFamily="34" charset="0"/>
                <a:cs typeface="Arial" pitchFamily="34" charset="0"/>
              </a:rPr>
              <a:t>@</a:t>
            </a:r>
            <a:r>
              <a:rPr lang="en-US" sz="1400" dirty="0" err="1">
                <a:solidFill>
                  <a:schemeClr val="bg1"/>
                </a:solidFill>
                <a:latin typeface="Arial" pitchFamily="34" charset="0"/>
                <a:cs typeface="Arial" pitchFamily="34" charset="0"/>
              </a:rPr>
              <a:t>CityOfCasey</a:t>
            </a:r>
            <a:endParaRPr lang="en-US" sz="1200" dirty="0">
              <a:solidFill>
                <a:schemeClr val="bg1"/>
              </a:solidFill>
              <a:latin typeface="Arial" pitchFamily="34" charset="0"/>
              <a:cs typeface="Arial" pitchFamily="34" charset="0"/>
            </a:endParaRPr>
          </a:p>
        </p:txBody>
      </p:sp>
      <p:sp>
        <p:nvSpPr>
          <p:cNvPr id="11" name="TextBox 10">
            <a:extLst>
              <a:ext uri="{FF2B5EF4-FFF2-40B4-BE49-F238E27FC236}">
                <a16:creationId xmlns:a16="http://schemas.microsoft.com/office/drawing/2014/main" id="{F5D92520-914F-AC4A-A89E-C8C65C174AA5}"/>
              </a:ext>
            </a:extLst>
          </p:cNvPr>
          <p:cNvSpPr txBox="1"/>
          <p:nvPr/>
        </p:nvSpPr>
        <p:spPr>
          <a:xfrm>
            <a:off x="4300850" y="6040574"/>
            <a:ext cx="2846398" cy="523220"/>
          </a:xfrm>
          <a:prstGeom prst="rect">
            <a:avLst/>
          </a:prstGeom>
          <a:noFill/>
        </p:spPr>
        <p:txBody>
          <a:bodyPr wrap="square" rtlCol="0">
            <a:spAutoFit/>
          </a:bodyPr>
          <a:lstStyle/>
          <a:p>
            <a:r>
              <a:rPr lang="it-IT" sz="1400" dirty="0">
                <a:solidFill>
                  <a:schemeClr val="bg1"/>
                </a:solidFill>
                <a:latin typeface="Arial" pitchFamily="34" charset="0"/>
                <a:cs typeface="Arial" pitchFamily="34" charset="0"/>
              </a:rPr>
              <a:t>PO Box 1000</a:t>
            </a:r>
          </a:p>
          <a:p>
            <a:r>
              <a:rPr lang="it-IT" sz="1400" dirty="0" err="1">
                <a:solidFill>
                  <a:schemeClr val="bg1"/>
                </a:solidFill>
                <a:latin typeface="Arial" pitchFamily="34" charset="0"/>
                <a:cs typeface="Arial" pitchFamily="34" charset="0"/>
              </a:rPr>
              <a:t>Narre</a:t>
            </a:r>
            <a:r>
              <a:rPr lang="it-IT" sz="1400" dirty="0">
                <a:solidFill>
                  <a:schemeClr val="bg1"/>
                </a:solidFill>
                <a:latin typeface="Arial" pitchFamily="34" charset="0"/>
                <a:cs typeface="Arial" pitchFamily="34" charset="0"/>
              </a:rPr>
              <a:t> Warren VIC 3805</a:t>
            </a:r>
            <a:endParaRPr lang="en-US" sz="1200" dirty="0">
              <a:solidFill>
                <a:schemeClr val="bg1"/>
              </a:solidFill>
              <a:latin typeface="Arial" pitchFamily="34" charset="0"/>
              <a:cs typeface="Arial" pitchFamily="34" charset="0"/>
            </a:endParaRPr>
          </a:p>
        </p:txBody>
      </p:sp>
      <p:sp>
        <p:nvSpPr>
          <p:cNvPr id="12" name="TextBox 11">
            <a:extLst>
              <a:ext uri="{FF2B5EF4-FFF2-40B4-BE49-F238E27FC236}">
                <a16:creationId xmlns:a16="http://schemas.microsoft.com/office/drawing/2014/main" id="{F5D92520-914F-AC4A-A89E-C8C65C174AA5}"/>
              </a:ext>
            </a:extLst>
          </p:cNvPr>
          <p:cNvSpPr txBox="1"/>
          <p:nvPr/>
        </p:nvSpPr>
        <p:spPr>
          <a:xfrm>
            <a:off x="7632437" y="5000084"/>
            <a:ext cx="2846398" cy="1600438"/>
          </a:xfrm>
          <a:prstGeom prst="rect">
            <a:avLst/>
          </a:prstGeom>
          <a:noFill/>
        </p:spPr>
        <p:txBody>
          <a:bodyPr wrap="square" rtlCol="0">
            <a:spAutoFit/>
          </a:bodyPr>
          <a:lstStyle/>
          <a:p>
            <a:r>
              <a:rPr lang="it-IT" sz="1400" b="1" dirty="0" err="1">
                <a:solidFill>
                  <a:schemeClr val="bg1"/>
                </a:solidFill>
                <a:latin typeface="Arial" pitchFamily="34" charset="0"/>
                <a:cs typeface="Arial" pitchFamily="34" charset="0"/>
              </a:rPr>
              <a:t>Narre</a:t>
            </a:r>
            <a:r>
              <a:rPr lang="it-IT" sz="1400" b="1" dirty="0">
                <a:solidFill>
                  <a:schemeClr val="bg1"/>
                </a:solidFill>
                <a:latin typeface="Arial" pitchFamily="34" charset="0"/>
                <a:cs typeface="Arial" pitchFamily="34" charset="0"/>
              </a:rPr>
              <a:t> Warren</a:t>
            </a:r>
          </a:p>
          <a:p>
            <a:r>
              <a:rPr lang="it-IT" sz="1400" dirty="0" err="1">
                <a:solidFill>
                  <a:schemeClr val="bg1"/>
                </a:solidFill>
                <a:latin typeface="Arial" pitchFamily="34" charset="0"/>
                <a:cs typeface="Arial" pitchFamily="34" charset="0"/>
              </a:rPr>
              <a:t>Bunjil</a:t>
            </a:r>
            <a:r>
              <a:rPr lang="it-IT" sz="1400" dirty="0">
                <a:solidFill>
                  <a:schemeClr val="bg1"/>
                </a:solidFill>
                <a:latin typeface="Arial" pitchFamily="34" charset="0"/>
                <a:cs typeface="Arial" pitchFamily="34" charset="0"/>
              </a:rPr>
              <a:t> </a:t>
            </a:r>
            <a:r>
              <a:rPr lang="it-IT" sz="1400" dirty="0" err="1">
                <a:solidFill>
                  <a:schemeClr val="bg1"/>
                </a:solidFill>
                <a:latin typeface="Arial" pitchFamily="34" charset="0"/>
                <a:cs typeface="Arial" pitchFamily="34" charset="0"/>
              </a:rPr>
              <a:t>Place</a:t>
            </a:r>
            <a:endParaRPr lang="it-IT" sz="1400" dirty="0">
              <a:solidFill>
                <a:schemeClr val="bg1"/>
              </a:solidFill>
              <a:latin typeface="Arial" pitchFamily="34" charset="0"/>
              <a:cs typeface="Arial" pitchFamily="34" charset="0"/>
            </a:endParaRPr>
          </a:p>
          <a:p>
            <a:r>
              <a:rPr lang="it-IT" sz="1400" dirty="0">
                <a:solidFill>
                  <a:schemeClr val="bg1"/>
                </a:solidFill>
                <a:latin typeface="Arial" pitchFamily="34" charset="0"/>
                <a:cs typeface="Arial" pitchFamily="34" charset="0"/>
              </a:rPr>
              <a:t>Patrick </a:t>
            </a:r>
            <a:r>
              <a:rPr lang="it-IT" sz="1400" dirty="0" err="1">
                <a:solidFill>
                  <a:schemeClr val="bg1"/>
                </a:solidFill>
                <a:latin typeface="Arial" pitchFamily="34" charset="0"/>
                <a:cs typeface="Arial" pitchFamily="34" charset="0"/>
              </a:rPr>
              <a:t>Northeast</a:t>
            </a:r>
            <a:r>
              <a:rPr lang="it-IT" sz="1400" dirty="0">
                <a:solidFill>
                  <a:schemeClr val="bg1"/>
                </a:solidFill>
                <a:latin typeface="Arial" pitchFamily="34" charset="0"/>
                <a:cs typeface="Arial" pitchFamily="34" charset="0"/>
              </a:rPr>
              <a:t> Drive</a:t>
            </a:r>
          </a:p>
          <a:p>
            <a:endParaRPr lang="it-IT" sz="1400" dirty="0">
              <a:solidFill>
                <a:schemeClr val="bg1"/>
              </a:solidFill>
              <a:latin typeface="Arial" pitchFamily="34" charset="0"/>
              <a:cs typeface="Arial" pitchFamily="34" charset="0"/>
            </a:endParaRPr>
          </a:p>
          <a:p>
            <a:r>
              <a:rPr lang="it-IT" sz="1400" b="1" dirty="0" err="1">
                <a:solidFill>
                  <a:schemeClr val="bg1"/>
                </a:solidFill>
                <a:latin typeface="Arial" pitchFamily="34" charset="0"/>
                <a:cs typeface="Arial" pitchFamily="34" charset="0"/>
              </a:rPr>
              <a:t>Cranbourne</a:t>
            </a:r>
            <a:endParaRPr lang="it-IT" sz="1400" b="1" dirty="0">
              <a:solidFill>
                <a:schemeClr val="bg1"/>
              </a:solidFill>
              <a:latin typeface="Arial" pitchFamily="34" charset="0"/>
              <a:cs typeface="Arial" pitchFamily="34" charset="0"/>
            </a:endParaRPr>
          </a:p>
          <a:p>
            <a:r>
              <a:rPr lang="it-IT" sz="1400" dirty="0" err="1">
                <a:solidFill>
                  <a:schemeClr val="bg1"/>
                </a:solidFill>
                <a:latin typeface="Arial" pitchFamily="34" charset="0"/>
                <a:cs typeface="Arial" pitchFamily="34" charset="0"/>
              </a:rPr>
              <a:t>Cranbourne</a:t>
            </a:r>
            <a:r>
              <a:rPr lang="it-IT" sz="1400" dirty="0">
                <a:solidFill>
                  <a:schemeClr val="bg1"/>
                </a:solidFill>
                <a:latin typeface="Arial" pitchFamily="34" charset="0"/>
                <a:cs typeface="Arial" pitchFamily="34" charset="0"/>
              </a:rPr>
              <a:t> Park</a:t>
            </a:r>
          </a:p>
          <a:p>
            <a:r>
              <a:rPr lang="it-IT" sz="1400" dirty="0">
                <a:solidFill>
                  <a:schemeClr val="bg1"/>
                </a:solidFill>
                <a:latin typeface="Arial" pitchFamily="34" charset="0"/>
                <a:cs typeface="Arial" pitchFamily="34" charset="0"/>
              </a:rPr>
              <a:t>Shopping Centre</a:t>
            </a:r>
            <a:endParaRPr lang="en-US" sz="12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5550738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44B8B0-C634-7F4F-94D2-219A3AA47CA4}"/>
              </a:ext>
            </a:extLst>
          </p:cNvPr>
          <p:cNvSpPr txBox="1"/>
          <p:nvPr/>
        </p:nvSpPr>
        <p:spPr>
          <a:xfrm>
            <a:off x="1053295" y="812324"/>
            <a:ext cx="6317887" cy="677108"/>
          </a:xfrm>
          <a:prstGeom prst="rect">
            <a:avLst/>
          </a:prstGeom>
          <a:noFill/>
        </p:spPr>
        <p:txBody>
          <a:bodyPr wrap="square" rtlCol="0">
            <a:spAutoFit/>
          </a:bodyPr>
          <a:lstStyle/>
          <a:p>
            <a:r>
              <a:rPr lang="pa-IN" sz="3800" b="1" i="0" dirty="0">
                <a:ln>
                  <a:solidFill>
                    <a:schemeClr val="tx2"/>
                  </a:solidFill>
                </a:ln>
                <a:solidFill>
                  <a:schemeClr val="accent1"/>
                </a:solidFill>
                <a:latin typeface="Gotham Black" panose="02000603030000020004" pitchFamily="2" charset="77"/>
              </a:rPr>
              <a:t>ਤੁਹਾਡੀ ਆਵਾਜ਼ ਮਾਇਨੇ ਰੱਖਦੀ ਹੈ।</a:t>
            </a:r>
          </a:p>
        </p:txBody>
      </p:sp>
      <p:sp>
        <p:nvSpPr>
          <p:cNvPr id="3" name="TextBox 2">
            <a:extLst>
              <a:ext uri="{FF2B5EF4-FFF2-40B4-BE49-F238E27FC236}">
                <a16:creationId xmlns:a16="http://schemas.microsoft.com/office/drawing/2014/main" id="{FD757DD1-AB00-3C46-A136-B25F394305E4}"/>
              </a:ext>
            </a:extLst>
          </p:cNvPr>
          <p:cNvSpPr txBox="1"/>
          <p:nvPr/>
        </p:nvSpPr>
        <p:spPr>
          <a:xfrm>
            <a:off x="1053296" y="1864287"/>
            <a:ext cx="7280476" cy="661720"/>
          </a:xfrm>
          <a:prstGeom prst="rect">
            <a:avLst/>
          </a:prstGeom>
          <a:noFill/>
        </p:spPr>
        <p:txBody>
          <a:bodyPr wrap="square" rtlCol="0">
            <a:spAutoFit/>
          </a:bodyPr>
          <a:lstStyle/>
          <a:p>
            <a:r>
              <a:rPr lang="pa-IN" sz="3700" b="1" i="0" dirty="0">
                <a:ln>
                  <a:noFill/>
                </a:ln>
                <a:solidFill>
                  <a:schemeClr val="bg2"/>
                </a:solidFill>
                <a:latin typeface="Gotham Black" panose="02000603030000020004" pitchFamily="2" charset="77"/>
              </a:rPr>
              <a:t>ਗੱਲਬਾਤ ਦਾ ਹਿੱਸਾ ਬਣੋ।</a:t>
            </a:r>
          </a:p>
        </p:txBody>
      </p:sp>
      <p:sp>
        <p:nvSpPr>
          <p:cNvPr id="4" name="TextBox 3">
            <a:extLst>
              <a:ext uri="{FF2B5EF4-FFF2-40B4-BE49-F238E27FC236}">
                <a16:creationId xmlns:a16="http://schemas.microsoft.com/office/drawing/2014/main" id="{F5D92520-914F-AC4A-A89E-C8C65C174AA5}"/>
              </a:ext>
            </a:extLst>
          </p:cNvPr>
          <p:cNvSpPr txBox="1"/>
          <p:nvPr/>
        </p:nvSpPr>
        <p:spPr>
          <a:xfrm>
            <a:off x="792541" y="2967885"/>
            <a:ext cx="9184834" cy="646331"/>
          </a:xfrm>
          <a:prstGeom prst="rect">
            <a:avLst/>
          </a:prstGeom>
          <a:noFill/>
        </p:spPr>
        <p:txBody>
          <a:bodyPr wrap="square" rtlCol="0">
            <a:spAutoFit/>
          </a:bodyPr>
          <a:lstStyle/>
          <a:p>
            <a:r>
              <a:rPr lang="pa-IN" sz="3600" b="1" i="0" dirty="0">
                <a:ln>
                  <a:solidFill>
                    <a:schemeClr val="tx2"/>
                  </a:solidFill>
                </a:ln>
                <a:solidFill>
                  <a:schemeClr val="accent1"/>
                </a:solidFill>
                <a:latin typeface="Gotham Black" panose="02000603030000020004" pitchFamily="2" charset="77"/>
              </a:rPr>
              <a:t>Conversations.casey.vic.gov.au 'ਤੇ ਜਾਓ</a:t>
            </a:r>
          </a:p>
        </p:txBody>
      </p:sp>
      <p:sp>
        <p:nvSpPr>
          <p:cNvPr id="6" name="TextBox 5">
            <a:extLst>
              <a:ext uri="{FF2B5EF4-FFF2-40B4-BE49-F238E27FC236}">
                <a16:creationId xmlns:a16="http://schemas.microsoft.com/office/drawing/2014/main" id="{F5D92520-914F-AC4A-A89E-C8C65C174AA5}"/>
              </a:ext>
            </a:extLst>
          </p:cNvPr>
          <p:cNvSpPr txBox="1"/>
          <p:nvPr/>
        </p:nvSpPr>
        <p:spPr>
          <a:xfrm>
            <a:off x="792541" y="4542576"/>
            <a:ext cx="2846398" cy="2062103"/>
          </a:xfrm>
          <a:prstGeom prst="rect">
            <a:avLst/>
          </a:prstGeom>
          <a:noFill/>
        </p:spPr>
        <p:txBody>
          <a:bodyPr wrap="square" rtlCol="0">
            <a:spAutoFit/>
          </a:bodyPr>
          <a:lstStyle/>
          <a:p>
            <a:r>
              <a:rPr lang="pa-IN" sz="1600" b="1">
                <a:solidFill>
                  <a:srgbClr val="59BFDB"/>
                </a:solidFill>
                <a:latin typeface="Arial" pitchFamily="34" charset="0"/>
                <a:cs typeface="Arial" pitchFamily="34" charset="0"/>
              </a:rPr>
              <a:t>ਕੇਸੀ ਸ਼ਹਿਰ ਨਾਲ ਸੰਪਰਕ ਕਰੋ </a:t>
            </a:r>
          </a:p>
          <a:p>
            <a:endParaRPr lang="en-US" sz="1400" b="1" dirty="0">
              <a:solidFill>
                <a:schemeClr val="bg1"/>
              </a:solidFill>
              <a:latin typeface="Arial" pitchFamily="34" charset="0"/>
              <a:cs typeface="Arial" pitchFamily="34" charset="0"/>
            </a:endParaRPr>
          </a:p>
          <a:p>
            <a:r>
              <a:rPr lang="pa-IN" sz="1400">
                <a:solidFill>
                  <a:schemeClr val="bg1"/>
                </a:solidFill>
                <a:latin typeface="Arial" pitchFamily="34" charset="0"/>
                <a:cs typeface="Arial" pitchFamily="34" charset="0"/>
              </a:rPr>
              <a:t>03 9705 5200</a:t>
            </a:r>
          </a:p>
          <a:p>
            <a:r>
              <a:rPr lang="pa-IN" sz="1400" b="1">
                <a:solidFill>
                  <a:schemeClr val="bg1"/>
                </a:solidFill>
                <a:latin typeface="Arial" pitchFamily="34" charset="0"/>
                <a:cs typeface="Arial" pitchFamily="34" charset="0"/>
              </a:rPr>
              <a:t>NRS: </a:t>
            </a:r>
            <a:r>
              <a:rPr lang="pa-IN" sz="1400">
                <a:solidFill>
                  <a:schemeClr val="bg1"/>
                </a:solidFill>
                <a:latin typeface="Arial" pitchFamily="34" charset="0"/>
                <a:cs typeface="Arial" pitchFamily="34" charset="0"/>
              </a:rPr>
              <a:t>133 677 (ਬੌਲ਼ੇ, ਸੁਣਨ ਜਾਂ ਬੋਲਣ ਵਿਚ ਕਮਜ਼ੋਰ ਲੋਕਾਂ ਲਈ)</a:t>
            </a:r>
          </a:p>
          <a:p>
            <a:r>
              <a:rPr lang="pa-IN" sz="1400" b="1">
                <a:solidFill>
                  <a:schemeClr val="bg1"/>
                </a:solidFill>
                <a:latin typeface="Arial" pitchFamily="34" charset="0"/>
                <a:cs typeface="Arial" pitchFamily="34" charset="0"/>
              </a:rPr>
              <a:t>TIS: </a:t>
            </a:r>
            <a:r>
              <a:rPr lang="pa-IN" sz="1400">
                <a:solidFill>
                  <a:schemeClr val="bg1"/>
                </a:solidFill>
                <a:latin typeface="Arial" pitchFamily="34" charset="0"/>
                <a:cs typeface="Arial" pitchFamily="34" charset="0"/>
              </a:rPr>
              <a:t>131 450 (ਅਨੁਵਾਦ ਅਤੇ ਦੁਭਾਸ਼ੀਏ ਦੀ ਸੇਵਾ)</a:t>
            </a:r>
          </a:p>
          <a:p>
            <a:endParaRPr lang="en-US" sz="1400" dirty="0">
              <a:solidFill>
                <a:schemeClr val="bg1"/>
              </a:solidFill>
              <a:latin typeface="Arial" pitchFamily="34" charset="0"/>
              <a:cs typeface="Arial" pitchFamily="34" charset="0"/>
            </a:endParaRPr>
          </a:p>
          <a:p>
            <a:r>
              <a:rPr lang="pa-IN" sz="1400">
                <a:solidFill>
                  <a:schemeClr val="bg1"/>
                </a:solidFill>
                <a:latin typeface="Arial" pitchFamily="34" charset="0"/>
                <a:cs typeface="Arial" pitchFamily="34" charset="0"/>
              </a:rPr>
              <a:t>caseycc@casey.vic.gov .au</a:t>
            </a:r>
          </a:p>
        </p:txBody>
      </p:sp>
      <p:sp>
        <p:nvSpPr>
          <p:cNvPr id="7" name="TextBox 6">
            <a:extLst>
              <a:ext uri="{FF2B5EF4-FFF2-40B4-BE49-F238E27FC236}">
                <a16:creationId xmlns:a16="http://schemas.microsoft.com/office/drawing/2014/main" id="{F5D92520-914F-AC4A-A89E-C8C65C174AA5}"/>
              </a:ext>
            </a:extLst>
          </p:cNvPr>
          <p:cNvSpPr txBox="1"/>
          <p:nvPr/>
        </p:nvSpPr>
        <p:spPr>
          <a:xfrm>
            <a:off x="4300850" y="4985376"/>
            <a:ext cx="2846398" cy="307777"/>
          </a:xfrm>
          <a:prstGeom prst="rect">
            <a:avLst/>
          </a:prstGeom>
          <a:noFill/>
        </p:spPr>
        <p:txBody>
          <a:bodyPr wrap="square" rtlCol="0">
            <a:spAutoFit/>
          </a:bodyPr>
          <a:lstStyle/>
          <a:p>
            <a:r>
              <a:rPr lang="pa-IN" sz="1400" b="1">
                <a:solidFill>
                  <a:schemeClr val="bg1"/>
                </a:solidFill>
                <a:latin typeface="Arial" pitchFamily="34" charset="0"/>
                <a:cs typeface="Arial" pitchFamily="34" charset="0"/>
              </a:rPr>
              <a:t>casey.vic.gov.au</a:t>
            </a:r>
          </a:p>
        </p:txBody>
      </p:sp>
      <p:sp>
        <p:nvSpPr>
          <p:cNvPr id="8" name="TextBox 7">
            <a:extLst>
              <a:ext uri="{FF2B5EF4-FFF2-40B4-BE49-F238E27FC236}">
                <a16:creationId xmlns:a16="http://schemas.microsoft.com/office/drawing/2014/main" id="{F5D92520-914F-AC4A-A89E-C8C65C174AA5}"/>
              </a:ext>
            </a:extLst>
          </p:cNvPr>
          <p:cNvSpPr txBox="1"/>
          <p:nvPr/>
        </p:nvSpPr>
        <p:spPr>
          <a:xfrm>
            <a:off x="7641768" y="4554714"/>
            <a:ext cx="2846398" cy="338554"/>
          </a:xfrm>
          <a:prstGeom prst="rect">
            <a:avLst/>
          </a:prstGeom>
          <a:noFill/>
        </p:spPr>
        <p:txBody>
          <a:bodyPr wrap="square" rtlCol="0">
            <a:spAutoFit/>
          </a:bodyPr>
          <a:lstStyle/>
          <a:p>
            <a:r>
              <a:rPr lang="pa-IN" sz="1600" b="1">
                <a:solidFill>
                  <a:srgbClr val="59BFDB"/>
                </a:solidFill>
                <a:latin typeface="Arial" pitchFamily="34" charset="0"/>
                <a:cs typeface="Arial" pitchFamily="34" charset="0"/>
              </a:rPr>
              <a:t>ਗਾਹਕ ਸੇਵਾ ਕੇਂਦਰ </a:t>
            </a:r>
          </a:p>
        </p:txBody>
      </p:sp>
      <p:sp>
        <p:nvSpPr>
          <p:cNvPr id="9" name="TextBox 8">
            <a:extLst>
              <a:ext uri="{FF2B5EF4-FFF2-40B4-BE49-F238E27FC236}">
                <a16:creationId xmlns:a16="http://schemas.microsoft.com/office/drawing/2014/main" id="{F5D92520-914F-AC4A-A89E-C8C65C174AA5}"/>
              </a:ext>
            </a:extLst>
          </p:cNvPr>
          <p:cNvSpPr txBox="1"/>
          <p:nvPr/>
        </p:nvSpPr>
        <p:spPr>
          <a:xfrm>
            <a:off x="4543447" y="5310174"/>
            <a:ext cx="2846398" cy="307777"/>
          </a:xfrm>
          <a:prstGeom prst="rect">
            <a:avLst/>
          </a:prstGeom>
          <a:noFill/>
        </p:spPr>
        <p:txBody>
          <a:bodyPr wrap="square" rtlCol="0">
            <a:spAutoFit/>
          </a:bodyPr>
          <a:lstStyle/>
          <a:p>
            <a:r>
              <a:rPr lang="pa-IN" sz="1400">
                <a:solidFill>
                  <a:schemeClr val="bg1"/>
                </a:solidFill>
                <a:latin typeface="Arial" pitchFamily="34" charset="0"/>
                <a:cs typeface="Arial" pitchFamily="34" charset="0"/>
              </a:rPr>
              <a:t>facebook.com/CityOfCasey</a:t>
            </a:r>
          </a:p>
        </p:txBody>
      </p:sp>
      <p:sp>
        <p:nvSpPr>
          <p:cNvPr id="10" name="TextBox 9">
            <a:extLst>
              <a:ext uri="{FF2B5EF4-FFF2-40B4-BE49-F238E27FC236}">
                <a16:creationId xmlns:a16="http://schemas.microsoft.com/office/drawing/2014/main" id="{F5D92520-914F-AC4A-A89E-C8C65C174AA5}"/>
              </a:ext>
            </a:extLst>
          </p:cNvPr>
          <p:cNvSpPr txBox="1"/>
          <p:nvPr/>
        </p:nvSpPr>
        <p:spPr>
          <a:xfrm>
            <a:off x="4524785" y="5655746"/>
            <a:ext cx="2846398" cy="307777"/>
          </a:xfrm>
          <a:prstGeom prst="rect">
            <a:avLst/>
          </a:prstGeom>
          <a:noFill/>
        </p:spPr>
        <p:txBody>
          <a:bodyPr wrap="square" rtlCol="0">
            <a:spAutoFit/>
          </a:bodyPr>
          <a:lstStyle/>
          <a:p>
            <a:r>
              <a:rPr lang="pa-IN" sz="1400">
                <a:solidFill>
                  <a:schemeClr val="bg1"/>
                </a:solidFill>
                <a:latin typeface="Arial" pitchFamily="34" charset="0"/>
                <a:cs typeface="Arial" pitchFamily="34" charset="0"/>
              </a:rPr>
              <a:t>@CityOfCasey</a:t>
            </a:r>
          </a:p>
        </p:txBody>
      </p:sp>
      <p:sp>
        <p:nvSpPr>
          <p:cNvPr id="11" name="TextBox 10">
            <a:extLst>
              <a:ext uri="{FF2B5EF4-FFF2-40B4-BE49-F238E27FC236}">
                <a16:creationId xmlns:a16="http://schemas.microsoft.com/office/drawing/2014/main" id="{F5D92520-914F-AC4A-A89E-C8C65C174AA5}"/>
              </a:ext>
            </a:extLst>
          </p:cNvPr>
          <p:cNvSpPr txBox="1"/>
          <p:nvPr/>
        </p:nvSpPr>
        <p:spPr>
          <a:xfrm>
            <a:off x="4300850" y="6040574"/>
            <a:ext cx="2846398" cy="523220"/>
          </a:xfrm>
          <a:prstGeom prst="rect">
            <a:avLst/>
          </a:prstGeom>
          <a:noFill/>
        </p:spPr>
        <p:txBody>
          <a:bodyPr wrap="square" rtlCol="0">
            <a:spAutoFit/>
          </a:bodyPr>
          <a:lstStyle/>
          <a:p>
            <a:r>
              <a:rPr lang="pa-IN" sz="1400">
                <a:solidFill>
                  <a:schemeClr val="bg1"/>
                </a:solidFill>
                <a:latin typeface="Arial" pitchFamily="34" charset="0"/>
                <a:cs typeface="Arial" pitchFamily="34" charset="0"/>
              </a:rPr>
              <a:t>PO ਬਾਕਸ 1000</a:t>
            </a:r>
          </a:p>
          <a:p>
            <a:r>
              <a:rPr lang="pa-IN" sz="1400">
                <a:solidFill>
                  <a:schemeClr val="bg1"/>
                </a:solidFill>
                <a:latin typeface="Arial" pitchFamily="34" charset="0"/>
                <a:cs typeface="Arial" pitchFamily="34" charset="0"/>
              </a:rPr>
              <a:t>ਨਾਰੇ ਵਾਰਨ VIC 3805</a:t>
            </a:r>
          </a:p>
        </p:txBody>
      </p:sp>
      <p:sp>
        <p:nvSpPr>
          <p:cNvPr id="12" name="TextBox 11">
            <a:extLst>
              <a:ext uri="{FF2B5EF4-FFF2-40B4-BE49-F238E27FC236}">
                <a16:creationId xmlns:a16="http://schemas.microsoft.com/office/drawing/2014/main" id="{F5D92520-914F-AC4A-A89E-C8C65C174AA5}"/>
              </a:ext>
            </a:extLst>
          </p:cNvPr>
          <p:cNvSpPr txBox="1"/>
          <p:nvPr/>
        </p:nvSpPr>
        <p:spPr>
          <a:xfrm>
            <a:off x="7632437" y="5000084"/>
            <a:ext cx="2846398" cy="1600438"/>
          </a:xfrm>
          <a:prstGeom prst="rect">
            <a:avLst/>
          </a:prstGeom>
          <a:noFill/>
        </p:spPr>
        <p:txBody>
          <a:bodyPr wrap="square" rtlCol="0">
            <a:spAutoFit/>
          </a:bodyPr>
          <a:lstStyle/>
          <a:p>
            <a:r>
              <a:rPr lang="pa-IN" sz="1400" b="1">
                <a:solidFill>
                  <a:schemeClr val="bg1"/>
                </a:solidFill>
                <a:latin typeface="Arial" pitchFamily="34" charset="0"/>
                <a:cs typeface="Arial" pitchFamily="34" charset="0"/>
              </a:rPr>
              <a:t>ਨਾਰੇ ਵਾਰਨ</a:t>
            </a:r>
          </a:p>
          <a:p>
            <a:r>
              <a:rPr lang="pa-IN" sz="1400">
                <a:solidFill>
                  <a:schemeClr val="bg1"/>
                </a:solidFill>
                <a:latin typeface="Arial" pitchFamily="34" charset="0"/>
                <a:cs typeface="Arial" pitchFamily="34" charset="0"/>
              </a:rPr>
              <a:t>ਬੰਜਿਲ ਪਲੇਸ</a:t>
            </a:r>
          </a:p>
          <a:p>
            <a:r>
              <a:rPr lang="pa-IN" sz="1400">
                <a:solidFill>
                  <a:schemeClr val="bg1"/>
                </a:solidFill>
                <a:latin typeface="Arial" pitchFamily="34" charset="0"/>
                <a:cs typeface="Arial" pitchFamily="34" charset="0"/>
              </a:rPr>
              <a:t>ਪੈਟਰਿਕ ਨਾਰਥਈਸਟ ਡਰਾਈਵ</a:t>
            </a:r>
          </a:p>
          <a:p>
            <a:endParaRPr lang="it-IT" sz="1400" dirty="0">
              <a:solidFill>
                <a:schemeClr val="bg1"/>
              </a:solidFill>
              <a:latin typeface="Arial" pitchFamily="34" charset="0"/>
              <a:cs typeface="Arial" pitchFamily="34" charset="0"/>
            </a:endParaRPr>
          </a:p>
          <a:p>
            <a:r>
              <a:rPr lang="pa-IN" sz="1400" b="1">
                <a:solidFill>
                  <a:schemeClr val="bg1"/>
                </a:solidFill>
                <a:latin typeface="Arial" pitchFamily="34" charset="0"/>
                <a:cs typeface="Arial" pitchFamily="34" charset="0"/>
              </a:rPr>
              <a:t>ਕ੍ਰੈਨਬੌਰਨ</a:t>
            </a:r>
          </a:p>
          <a:p>
            <a:r>
              <a:rPr lang="pa-IN" sz="1400">
                <a:solidFill>
                  <a:schemeClr val="bg1"/>
                </a:solidFill>
                <a:latin typeface="Arial" pitchFamily="34" charset="0"/>
                <a:cs typeface="Arial" pitchFamily="34" charset="0"/>
              </a:rPr>
              <a:t>ਕ੍ਰੈਨਬੌਰਨ ਪਾਰਕ</a:t>
            </a:r>
          </a:p>
          <a:p>
            <a:r>
              <a:rPr lang="pa-IN" sz="1400">
                <a:solidFill>
                  <a:schemeClr val="bg1"/>
                </a:solidFill>
                <a:latin typeface="Arial" pitchFamily="34" charset="0"/>
                <a:cs typeface="Arial" pitchFamily="34" charset="0"/>
              </a:rPr>
              <a:t>ਸ਼ਾਪਿੰਗ ਸੈਂਟਰ</a:t>
            </a:r>
          </a:p>
        </p:txBody>
      </p:sp>
      <p:pic>
        <p:nvPicPr>
          <p:cNvPr id="13" name="Picture 13">
            <a:extLst>
              <a:ext uri="{FF2B5EF4-FFF2-40B4-BE49-F238E27FC236}">
                <a16:creationId xmlns:a16="http://schemas.microsoft.com/office/drawing/2014/main" id="{5115210F-E1BC-B944-8A31-A8EC41F7EF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103" y="4632868"/>
            <a:ext cx="10661902" cy="1900865"/>
          </a:xfrm>
          <a:prstGeom prst="rect">
            <a:avLst/>
          </a:prstGeom>
        </p:spPr>
      </p:pic>
    </p:spTree>
    <p:extLst>
      <p:ext uri="{BB962C8B-B14F-4D97-AF65-F5344CB8AC3E}">
        <p14:creationId xmlns:p14="http://schemas.microsoft.com/office/powerpoint/2010/main" val="4149389864"/>
      </p:ext>
    </p:extLst>
  </p:cSld>
  <p:clrMapOvr>
    <a:masterClrMapping/>
  </p:clrMapOvr>
</p:sld>
</file>

<file path=ppt/theme/theme1.xml><?xml version="1.0" encoding="utf-8"?>
<a:theme xmlns:a="http://schemas.openxmlformats.org/drawingml/2006/main" name="Office Theme">
  <a:themeElements>
    <a:clrScheme name="Shape Your City 1">
      <a:dk1>
        <a:srgbClr val="363535"/>
      </a:dk1>
      <a:lt1>
        <a:srgbClr val="FFFFFF"/>
      </a:lt1>
      <a:dk2>
        <a:srgbClr val="405770"/>
      </a:dk2>
      <a:lt2>
        <a:srgbClr val="F4F6F0"/>
      </a:lt2>
      <a:accent1>
        <a:srgbClr val="405770"/>
      </a:accent1>
      <a:accent2>
        <a:srgbClr val="58BDDB"/>
      </a:accent2>
      <a:accent3>
        <a:srgbClr val="F49170"/>
      </a:accent3>
      <a:accent4>
        <a:srgbClr val="45B9A3"/>
      </a:accent4>
      <a:accent5>
        <a:srgbClr val="86C7CC"/>
      </a:accent5>
      <a:accent6>
        <a:srgbClr val="B5D283"/>
      </a:accent6>
      <a:hlink>
        <a:srgbClr val="405770"/>
      </a:hlink>
      <a:folHlink>
        <a:srgbClr val="F4917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YourCity_PowerPoint Pres Template" id="{E11A358A-6193-8E45-9442-999B040F6BF9}" vid="{A7635259-DF0C-D64D-B657-B45046AACAE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670CB29A7EC844EB82277798569E75B" ma:contentTypeVersion="11" ma:contentTypeDescription="Create a new document." ma:contentTypeScope="" ma:versionID="6f24a0466794c2956b7578060125a1a2">
  <xsd:schema xmlns:xsd="http://www.w3.org/2001/XMLSchema" xmlns:xs="http://www.w3.org/2001/XMLSchema" xmlns:p="http://schemas.microsoft.com/office/2006/metadata/properties" xmlns:ns2="90dfda95-c7d7-4086-9ef5-5b3e7d53fa9f" xmlns:ns3="baace386-b354-430f-8543-0581280cad22" targetNamespace="http://schemas.microsoft.com/office/2006/metadata/properties" ma:root="true" ma:fieldsID="70fe9016203098c2e4c94d54a7c861f0" ns2:_="" ns3:_="">
    <xsd:import namespace="90dfda95-c7d7-4086-9ef5-5b3e7d53fa9f"/>
    <xsd:import namespace="baace386-b354-430f-8543-0581280cad2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dfda95-c7d7-4086-9ef5-5b3e7d53fa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aace386-b354-430f-8543-0581280cad2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9B5F1C-AAA8-4974-8715-9914D16497FB}">
  <ds:schemaRefs>
    <ds:schemaRef ds:uri="http://schemas.microsoft.com/sharepoint/v3/contenttype/forms"/>
  </ds:schemaRefs>
</ds:datastoreItem>
</file>

<file path=customXml/itemProps2.xml><?xml version="1.0" encoding="utf-8"?>
<ds:datastoreItem xmlns:ds="http://schemas.openxmlformats.org/officeDocument/2006/customXml" ds:itemID="{5FECAE16-F33F-420F-80B9-D67957678D9A}">
  <ds:schemaRefs>
    <ds:schemaRef ds:uri="0654ad01-20bc-4674-bc5f-c2867a68f144"/>
    <ds:schemaRef ds:uri="5c065dcf-1a44-48ed-a739-82a6883c479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D114632-AF62-478D-A7E5-6996A9A00E24}"/>
</file>

<file path=docProps/app.xml><?xml version="1.0" encoding="utf-8"?>
<Properties xmlns="http://schemas.openxmlformats.org/officeDocument/2006/extended-properties" xmlns:vt="http://schemas.openxmlformats.org/officeDocument/2006/docPropsVTypes">
  <Template>Office Theme</Template>
  <TotalTime>61</TotalTime>
  <Words>9907</Words>
  <Application>Microsoft Office PowerPoint</Application>
  <PresentationFormat>Widescreen</PresentationFormat>
  <Paragraphs>446</Paragraphs>
  <Slides>60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60</vt:i4>
      </vt:variant>
    </vt:vector>
  </HeadingPairs>
  <TitlesOfParts>
    <vt:vector size="67" baseType="lpstr">
      <vt:lpstr>Arial</vt:lpstr>
      <vt:lpstr>Arial,Sans-Serif</vt:lpstr>
      <vt:lpstr>Calibri</vt:lpstr>
      <vt:lpstr>Gotham Black</vt:lpstr>
      <vt:lpstr>Helvetica Light</vt:lpstr>
      <vt:lpstr>Times New Roman</vt:lpstr>
      <vt:lpstr>Office Theme</vt:lpstr>
      <vt:lpstr>How to host a  ‘Shape your City’ Conversation</vt:lpstr>
      <vt:lpstr>ਇੱਕ ‘ਆਪਣੇ ਸ਼ਹਿਰ ਨੂੰ ਆਕਾਰ ਦਿਓ’ ਗੱਲਬਾਤ ਦੀ ਮੇਜ਼ਬਾਨੀ ਕਿਵੇਂ ਕਰੀਏ</vt:lpstr>
      <vt:lpstr>Welcome</vt:lpstr>
      <vt:lpstr>ਸਵਾਗਤ ਹੈ</vt:lpstr>
      <vt:lpstr>Whilst it might be harder right now…</vt:lpstr>
      <vt:lpstr>ਹਾਲਾਂਕਿ ਇਸ ਸਮੇਂ ਸ਼ਾਇਦ ਇਹ ਔਖਾ ਹੋ ਸਕਦਾ ਹੈ…</vt:lpstr>
      <vt:lpstr>Getting Started</vt:lpstr>
      <vt:lpstr>ਸ਼ੁਰੂ ਕਰਨਾ</vt:lpstr>
      <vt:lpstr>Promote your conversation</vt:lpstr>
      <vt:lpstr>ਆਪਣੀ ਗੱਲਬਾਤ ਦਾ ਪ੍ਰਚਾਰ ਕਰੋ</vt:lpstr>
      <vt:lpstr>Host your conversation</vt:lpstr>
      <vt:lpstr>ਆਪਣੀ ਗੱਲਬਾਤ ਦੀ ਮੇਜ਼ਬਾਨੀ ਕਰੋ</vt:lpstr>
      <vt:lpstr>Now onto the questions…</vt:lpstr>
      <vt:lpstr>ਹੁਣ ਪ੍ਰਸ਼ਨਾਂ 'ਤੇ…</vt:lpstr>
      <vt:lpstr>Things to consider</vt:lpstr>
      <vt:lpstr>ਧਿਆਨ ਵਿੱਚ ਰੱਖਣ ਵਾਲੀਆਂ ਗੱਲਾਂ</vt:lpstr>
      <vt:lpstr>Theme Questions</vt:lpstr>
      <vt:lpstr>ਥੀਮ ਪ੍ਰਸ਼ਨ</vt:lpstr>
      <vt:lpstr>Questions</vt:lpstr>
      <vt:lpstr>ਪ੍ਰਸ਼ਨ</vt:lpstr>
      <vt:lpstr>Things to consider</vt:lpstr>
      <vt:lpstr>ਧਿਆਨ ਵਿੱਚ ਰੱਖਣ ਵਾਲੀਆਂ ਗੱਲਾਂ</vt:lpstr>
      <vt:lpstr>Questions</vt:lpstr>
      <vt:lpstr>ਪ੍ਰਸ਼ਨ</vt:lpstr>
      <vt:lpstr>Things to consider</vt:lpstr>
      <vt:lpstr>ਧਿਆਨ ਵਿੱਚ ਰੱਖਣ ਵਾਲੀਆਂ ਗੱਲਾਂ</vt:lpstr>
      <vt:lpstr>Questions</vt:lpstr>
      <vt:lpstr>ਪ੍ਰਸ਼ਨ</vt:lpstr>
      <vt:lpstr>Things to consider</vt:lpstr>
      <vt:lpstr>ਧਿਆਨ ਵਿੱਚ ਰੱਖਣ ਵਾਲੀਆਂ ਗੱਲਾਂ</vt:lpstr>
      <vt:lpstr>Questions</vt:lpstr>
      <vt:lpstr>ਪ੍ਰਸ਼ਨ</vt:lpstr>
      <vt:lpstr>Things to consider</vt:lpstr>
      <vt:lpstr>ਧਿਆਨ ਵਿੱਚ ਰੱਖਣ ਵਾਲੀਆਂ ਗੱਲਾਂ</vt:lpstr>
      <vt:lpstr>Things to consider</vt:lpstr>
      <vt:lpstr>ਧਿਆਨ ਵਿੱਚ ਰੱਖਣ ਵਾਲੀਆਂ ਗੱਲਾਂ</vt:lpstr>
      <vt:lpstr>Now bring your conversation to life!!</vt:lpstr>
      <vt:lpstr>ਹੁਣ ਆਪਣੀ ਗੱਲਬਾਤ ਨੂੰ ਸਾਹਮਣੇ ਲਿਆਓ!!</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host a  ‘Shape your City’ Conversation</dc:title>
  <dc:creator>Anna Kelderman</dc:creator>
  <cp:lastModifiedBy>Damir Cato</cp:lastModifiedBy>
  <cp:revision>737</cp:revision>
  <dcterms:created xsi:type="dcterms:W3CDTF">2020-09-14T02:46:12Z</dcterms:created>
  <dcterms:modified xsi:type="dcterms:W3CDTF">2020-09-26T11:34:56Z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0x0101008670CB29A7EC844EB82277798569E75B</vt:lpwstr>
  </property>
</Properties>
</file>