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sldIdLst>
    <p:sldId id="271" r:id="rId5"/>
    <p:sldId id="313" r:id="rId6"/>
    <p:sldId id="272" r:id="rId7"/>
    <p:sldId id="314" r:id="rId8"/>
    <p:sldId id="273" r:id="rId9"/>
    <p:sldId id="315" r:id="rId10"/>
    <p:sldId id="285" r:id="rId11"/>
    <p:sldId id="316" r:id="rId12"/>
    <p:sldId id="286" r:id="rId13"/>
    <p:sldId id="317" r:id="rId14"/>
    <p:sldId id="287" r:id="rId15"/>
    <p:sldId id="318" r:id="rId16"/>
    <p:sldId id="289" r:id="rId17"/>
    <p:sldId id="319" r:id="rId18"/>
    <p:sldId id="306" r:id="rId19"/>
    <p:sldId id="320" r:id="rId20"/>
    <p:sldId id="290" r:id="rId21"/>
    <p:sldId id="321" r:id="rId22"/>
    <p:sldId id="291" r:id="rId23"/>
    <p:sldId id="322" r:id="rId24"/>
    <p:sldId id="308" r:id="rId25"/>
    <p:sldId id="323" r:id="rId26"/>
    <p:sldId id="292" r:id="rId27"/>
    <p:sldId id="324" r:id="rId28"/>
    <p:sldId id="309" r:id="rId29"/>
    <p:sldId id="325" r:id="rId30"/>
    <p:sldId id="293" r:id="rId31"/>
    <p:sldId id="326" r:id="rId32"/>
    <p:sldId id="310" r:id="rId33"/>
    <p:sldId id="327" r:id="rId34"/>
    <p:sldId id="294" r:id="rId35"/>
    <p:sldId id="328" r:id="rId36"/>
    <p:sldId id="311" r:id="rId37"/>
    <p:sldId id="329" r:id="rId38"/>
    <p:sldId id="312" r:id="rId39"/>
    <p:sldId id="330" r:id="rId40"/>
    <p:sldId id="288" r:id="rId41"/>
    <p:sldId id="331" r:id="rId42"/>
    <p:sldId id="296" r:id="rId43"/>
    <p:sldId id="332" r:id="rId44"/>
    <p:sldId id="295" r:id="rId45"/>
    <p:sldId id="333" r:id="rId46"/>
    <p:sldId id="301" r:id="rId47"/>
    <p:sldId id="334" r:id="rId48"/>
    <p:sldId id="297" r:id="rId49"/>
    <p:sldId id="335" r:id="rId50"/>
    <p:sldId id="298" r:id="rId51"/>
    <p:sldId id="336" r:id="rId52"/>
    <p:sldId id="307" r:id="rId53"/>
    <p:sldId id="337" r:id="rId54"/>
    <p:sldId id="302" r:id="rId55"/>
    <p:sldId id="338" r:id="rId56"/>
    <p:sldId id="303" r:id="rId57"/>
    <p:sldId id="339" r:id="rId58"/>
    <p:sldId id="304" r:id="rId59"/>
    <p:sldId id="340" r:id="rId60"/>
    <p:sldId id="305" r:id="rId61"/>
    <p:sldId id="341" r:id="rId62"/>
    <p:sldId id="284" r:id="rId63"/>
    <p:sldId id="342" r:id="rId6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33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3BBDB25-454D-D9B0-04CA-2CBF2C98CCBF}" v="76" dt="2020-09-16T03:33:30.917"/>
    <p1510:client id="{09D041FB-6100-5244-1C7C-52469488ADC9}" v="58" dt="2020-09-16T05:05:11.732"/>
    <p1510:client id="{1221757D-B815-C2EA-53A2-6FC36AB4CC55}" v="68" dt="2020-09-16T03:40:46.613"/>
    <p1510:client id="{15A45D89-A9A4-43C8-3536-44079EFE7127}" v="131" dt="2020-09-16T02:20:54.676"/>
    <p1510:client id="{15EEB8E7-3C57-C919-3221-CB3DD4CE90B7}" v="88" dt="2020-09-16T04:54:42.298"/>
    <p1510:client id="{17AA8140-388D-6851-DDC9-3D370B1B68D9}" v="187" dt="2020-09-15T10:56:28.541"/>
    <p1510:client id="{17C02E82-B0F5-758F-6F27-F5F8FCFB5B2B}" v="216" dt="2020-09-18T08:08:27.122"/>
    <p1510:client id="{2056ED3B-CD75-0A86-CFC4-BE9FD35B1FA1}" v="111" dt="2020-09-16T02:37:15.265"/>
    <p1510:client id="{269DAECD-6CFA-FEEB-A10E-C5CF4CBF6ECA}" v="317" dt="2020-09-16T01:01:01.818"/>
    <p1510:client id="{4ADD7C40-8409-E5B7-13CD-A26AC6461C4E}" v="583" dt="2020-09-16T00:42:00.621"/>
    <p1510:client id="{516B2F29-D5F5-3ED2-ABE5-C458E5841174}" v="79" dt="2020-09-15T08:51:50.434"/>
    <p1510:client id="{542C7BD1-AB91-CF49-8224-4F54232297D5}" v="103" dt="2020-09-16T03:53:14.154"/>
    <p1510:client id="{55506CA5-13FF-56F6-0705-E01F1176EEC2}" v="158" dt="2020-09-16T01:56:06.802"/>
    <p1510:client id="{55F8509C-0ABB-F483-5601-0DDB47BD9291}" v="10" dt="2020-09-17T22:24:49.738"/>
    <p1510:client id="{5D4D7685-A9B1-8F51-6F69-EEF03AFC47FD}" v="65" dt="2020-09-15T09:42:27.383"/>
    <p1510:client id="{5FC3B8AF-774E-8E62-DD2A-183B61102D3C}" v="96" dt="2020-09-16T05:13:58.859"/>
    <p1510:client id="{61A2D26A-AFF7-AEC8-1D23-D3E46F6946CF}" v="103" dt="2020-09-17T22:30:47.305"/>
    <p1510:client id="{6B22A0B2-F958-9386-97E3-7A77457B3295}" v="109" dt="2020-09-16T03:45:42.815"/>
    <p1510:client id="{71D17A7F-92D8-6B01-43AF-21A2289751C0}" v="11" dt="2020-09-16T04:25:15.524"/>
    <p1510:client id="{7BA87C30-D986-B118-0152-6BD44D73F549}" v="16" dt="2020-09-15T08:17:45.561"/>
    <p1510:client id="{7DCEDA7C-7F23-C871-2C31-CD874BA752C9}" v="15" dt="2020-09-17T22:34:46.847"/>
    <p1510:client id="{7E6A7907-CA38-3B2C-0587-40F843C27F72}" v="112" dt="2020-09-16T04:31:46.614"/>
    <p1510:client id="{7F94601A-8D66-913B-44BD-CFCB647E8816}" v="4" dt="2020-09-17T22:21:07.717"/>
    <p1510:client id="{8E556E06-CFE3-7AD7-43DC-05BBD4E1D886}" v="372" dt="2020-09-15T11:04:45.619"/>
    <p1510:client id="{94F8A8C5-C1D5-D9FE-2F7E-492CF22167A6}" v="40" dt="2020-09-16T03:24:56.236"/>
    <p1510:client id="{991106D6-1CC2-1AFD-86B7-747DAB5BBB7A}" v="147" dt="2020-09-17T23:05:21.701"/>
    <p1510:client id="{A715D567-D605-AA9B-FC4B-1475E0C9CD85}" v="158" dt="2020-09-15T09:04:25.719"/>
    <p1510:client id="{B2EBAD1E-CAB9-AC62-6E2A-675112CB6C11}" v="67" dt="2020-09-16T02:06:32.470"/>
    <p1510:client id="{B38F96A4-0B3B-FF65-9047-A6881F0E62C2}" v="196" dt="2020-09-15T10:29:27.793"/>
    <p1510:client id="{BED8A875-29CA-E54B-D919-9D5F2632787B}" v="83" dt="2020-09-15T07:45:53.333"/>
    <p1510:client id="{C3506764-8188-1F49-10D1-AE569C530D5E}" v="5" dt="2020-09-16T02:02:56.248"/>
    <p1510:client id="{C5AB16E4-E91F-93BC-560D-6E1C8961865C}" v="71" dt="2020-09-15T07:55:02.742"/>
    <p1510:client id="{E1FC702B-52A0-BEED-AA4F-988201BDFED2}" v="25" dt="2020-09-16T04:50:51.863"/>
    <p1510:client id="{E8A1DE4A-52C4-565D-79FA-EB3DDFC7D737}" v="14" dt="2020-09-15T09:17:57.770"/>
    <p1510:client id="{E92555C5-4FAB-BF43-A22B-A234A3E17C00}" v="140" dt="2020-09-15T09:50:12.104"/>
    <p1510:client id="{EF526DCD-4568-68F5-0AFD-8CA5D59E33C6}" v="87" dt="2020-09-16T02:12:39.703"/>
    <p1510:client id="{F69BD009-E1B8-0F3B-86C4-8D7292A16BE6}" v="16" dt="2020-09-15T08:16:09.056"/>
    <p1510:client id="{FE5A2231-69B6-F63D-782D-C5232FB159C8}" v="40" dt="2020-09-18T07:23:54.7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15611"/>
    <p:restoredTop sz="94694"/>
  </p:normalViewPr>
  <p:slideViewPr>
    <p:cSldViewPr snapToGrid="0">
      <p:cViewPr varScale="1">
        <p:scale>
          <a:sx n="103" d="100"/>
          <a:sy n="103" d="100"/>
        </p:scale>
        <p:origin x="114" y="2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6.em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emf"/><Relationship Id="rId1" Type="http://schemas.openxmlformats.org/officeDocument/2006/relationships/slideMaster" Target="../slideMasters/slideMaster1.xml"/><Relationship Id="rId4" Type="http://schemas.openxmlformats.org/officeDocument/2006/relationships/image" Target="../media/image9.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0.emf"/><Relationship Id="rId1" Type="http://schemas.openxmlformats.org/officeDocument/2006/relationships/slideMaster" Target="../slideMasters/slideMaster1.xml"/><Relationship Id="rId4" Type="http://schemas.openxmlformats.org/officeDocument/2006/relationships/image" Target="../media/image11.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12.emf"/><Relationship Id="rId1" Type="http://schemas.openxmlformats.org/officeDocument/2006/relationships/slideMaster" Target="../slideMasters/slideMaster1.xml"/><Relationship Id="rId6" Type="http://schemas.openxmlformats.org/officeDocument/2006/relationships/image" Target="../media/image8.emf"/><Relationship Id="rId5" Type="http://schemas.openxmlformats.org/officeDocument/2006/relationships/image" Target="../media/image13.emf"/><Relationship Id="rId4" Type="http://schemas.openxmlformats.org/officeDocument/2006/relationships/image" Target="../media/image11.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Master" Target="../slideMasters/slideMaster1.xml"/><Relationship Id="rId4" Type="http://schemas.openxmlformats.org/officeDocument/2006/relationships/image" Target="../media/image16.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7.emf"/><Relationship Id="rId1" Type="http://schemas.openxmlformats.org/officeDocument/2006/relationships/slideMaster" Target="../slideMasters/slideMaster1.xml"/><Relationship Id="rId4" Type="http://schemas.openxmlformats.org/officeDocument/2006/relationships/image" Target="../media/image18.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6.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0095556-C9A9-A64D-8D56-5D39A723AFD8}"/>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9F32AE72-F604-9E48-89FB-F118F502ABA0}"/>
              </a:ext>
            </a:extLst>
          </p:cNvPr>
          <p:cNvPicPr>
            <a:picLocks noChangeAspect="1"/>
          </p:cNvPicPr>
          <p:nvPr userDrawn="1"/>
        </p:nvPicPr>
        <p:blipFill>
          <a:blip r:embed="rId3"/>
          <a:stretch>
            <a:fillRect/>
          </a:stretch>
        </p:blipFill>
        <p:spPr>
          <a:xfrm>
            <a:off x="722311" y="730251"/>
            <a:ext cx="8318500" cy="3911600"/>
          </a:xfrm>
          <a:prstGeom prst="rect">
            <a:avLst/>
          </a:prstGeom>
        </p:spPr>
      </p:pic>
      <p:sp>
        <p:nvSpPr>
          <p:cNvPr id="7" name="Title 1">
            <a:extLst>
              <a:ext uri="{FF2B5EF4-FFF2-40B4-BE49-F238E27FC236}">
                <a16:creationId xmlns:a16="http://schemas.microsoft.com/office/drawing/2014/main" id="{4D033BA4-F3BD-2E42-8405-BC74C331D1E8}"/>
              </a:ext>
            </a:extLst>
          </p:cNvPr>
          <p:cNvSpPr>
            <a:spLocks noGrp="1"/>
          </p:cNvSpPr>
          <p:nvPr>
            <p:ph type="title"/>
          </p:nvPr>
        </p:nvSpPr>
        <p:spPr>
          <a:xfrm>
            <a:off x="1185863" y="1030146"/>
            <a:ext cx="7333104" cy="2789499"/>
          </a:xfrm>
        </p:spPr>
        <p:txBody>
          <a:bodyPr anchor="ctr">
            <a:normAutofit/>
          </a:bodyPr>
          <a:lstStyle>
            <a:lvl1pPr>
              <a:defRPr sz="5000">
                <a:solidFill>
                  <a:schemeClr val="bg2"/>
                </a:solidFill>
              </a:defRPr>
            </a:lvl1pPr>
          </a:lstStyle>
          <a:p>
            <a:r>
              <a:rPr lang="en-GB"/>
              <a:t>Click to edit Master title style</a:t>
            </a:r>
            <a:endParaRPr lang="en-US"/>
          </a:p>
        </p:txBody>
      </p:sp>
      <p:pic>
        <p:nvPicPr>
          <p:cNvPr id="8" name="Picture 7">
            <a:extLst>
              <a:ext uri="{FF2B5EF4-FFF2-40B4-BE49-F238E27FC236}">
                <a16:creationId xmlns:a16="http://schemas.microsoft.com/office/drawing/2014/main" id="{1B14A38A-AF3B-1C4C-A903-A0B1CC2A9C14}"/>
              </a:ext>
            </a:extLst>
          </p:cNvPr>
          <p:cNvPicPr>
            <a:picLocks noChangeAspect="1"/>
          </p:cNvPicPr>
          <p:nvPr userDrawn="1"/>
        </p:nvPicPr>
        <p:blipFill>
          <a:blip r:embed="rId4"/>
          <a:stretch>
            <a:fillRect/>
          </a:stretch>
        </p:blipFill>
        <p:spPr>
          <a:xfrm>
            <a:off x="8651873" y="854076"/>
            <a:ext cx="3035300" cy="3263900"/>
          </a:xfrm>
          <a:prstGeom prst="rect">
            <a:avLst/>
          </a:prstGeom>
        </p:spPr>
      </p:pic>
    </p:spTree>
    <p:extLst>
      <p:ext uri="{BB962C8B-B14F-4D97-AF65-F5344CB8AC3E}">
        <p14:creationId xmlns:p14="http://schemas.microsoft.com/office/powerpoint/2010/main" val="26295567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Blank">
    <p:spTree>
      <p:nvGrpSpPr>
        <p:cNvPr id="1" name=""/>
        <p:cNvGrpSpPr/>
        <p:nvPr/>
      </p:nvGrpSpPr>
      <p:grpSpPr>
        <a:xfrm>
          <a:off x="0" y="0"/>
          <a:ext cx="0" cy="0"/>
          <a:chOff x="0" y="0"/>
          <a:chExt cx="0" cy="0"/>
        </a:xfrm>
      </p:grpSpPr>
      <p:sp>
        <p:nvSpPr>
          <p:cNvPr id="14" name="Title Placeholder 1">
            <a:extLst>
              <a:ext uri="{FF2B5EF4-FFF2-40B4-BE49-F238E27FC236}">
                <a16:creationId xmlns:a16="http://schemas.microsoft.com/office/drawing/2014/main" id="{9D97B141-B606-3B48-A2DA-240142F9A984}"/>
              </a:ext>
            </a:extLst>
          </p:cNvPr>
          <p:cNvSpPr>
            <a:spLocks noGrp="1"/>
          </p:cNvSpPr>
          <p:nvPr>
            <p:ph type="title"/>
          </p:nvPr>
        </p:nvSpPr>
        <p:spPr>
          <a:xfrm>
            <a:off x="969690" y="548008"/>
            <a:ext cx="10515600" cy="1148053"/>
          </a:xfrm>
          <a:prstGeom prst="rect">
            <a:avLst/>
          </a:prstGeom>
        </p:spPr>
        <p:txBody>
          <a:bodyPr vert="horz" lIns="91440" tIns="45720" rIns="91440" bIns="45720" rtlCol="0" anchor="ctr">
            <a:normAutofit/>
          </a:bodyPr>
          <a:lstStyle>
            <a:lvl1pPr>
              <a:defRPr sz="4000"/>
            </a:lvl1pPr>
          </a:lstStyle>
          <a:p>
            <a:r>
              <a:rPr lang="en-GB"/>
              <a:t>Click to edit Master title style</a:t>
            </a:r>
            <a:endParaRPr lang="en-US"/>
          </a:p>
        </p:txBody>
      </p:sp>
      <p:sp>
        <p:nvSpPr>
          <p:cNvPr id="12" name="Text Placeholder 3">
            <a:extLst>
              <a:ext uri="{FF2B5EF4-FFF2-40B4-BE49-F238E27FC236}">
                <a16:creationId xmlns:a16="http://schemas.microsoft.com/office/drawing/2014/main" id="{DD49B3C4-1857-FC4B-9860-7B249E9DEFA8}"/>
              </a:ext>
            </a:extLst>
          </p:cNvPr>
          <p:cNvSpPr>
            <a:spLocks noGrp="1"/>
          </p:cNvSpPr>
          <p:nvPr>
            <p:ph type="body" sz="half" idx="2"/>
          </p:nvPr>
        </p:nvSpPr>
        <p:spPr>
          <a:xfrm>
            <a:off x="974526" y="1714724"/>
            <a:ext cx="10536522" cy="3450422"/>
          </a:xfrm>
        </p:spPr>
        <p:txBody>
          <a:bodyPr>
            <a:normAutofit/>
          </a:bodyPr>
          <a:lstStyle>
            <a:lvl1pPr marL="0" indent="0">
              <a:buNone/>
              <a:defRPr sz="2200"/>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pic>
        <p:nvPicPr>
          <p:cNvPr id="7" name="Picture 6">
            <a:extLst>
              <a:ext uri="{FF2B5EF4-FFF2-40B4-BE49-F238E27FC236}">
                <a16:creationId xmlns:a16="http://schemas.microsoft.com/office/drawing/2014/main" id="{0C66B3B7-20CB-0D49-AB48-5E96DC4F1266}"/>
              </a:ext>
            </a:extLst>
          </p:cNvPr>
          <p:cNvPicPr>
            <a:picLocks noChangeAspect="1"/>
          </p:cNvPicPr>
          <p:nvPr userDrawn="1"/>
        </p:nvPicPr>
        <p:blipFill>
          <a:blip r:embed="rId2"/>
          <a:stretch>
            <a:fillRect/>
          </a:stretch>
        </p:blipFill>
        <p:spPr>
          <a:xfrm>
            <a:off x="-16672" y="5579581"/>
            <a:ext cx="12192000" cy="1292707"/>
          </a:xfrm>
          <a:prstGeom prst="rect">
            <a:avLst/>
          </a:prstGeom>
        </p:spPr>
      </p:pic>
      <p:pic>
        <p:nvPicPr>
          <p:cNvPr id="11" name="Picture 10">
            <a:extLst>
              <a:ext uri="{FF2B5EF4-FFF2-40B4-BE49-F238E27FC236}">
                <a16:creationId xmlns:a16="http://schemas.microsoft.com/office/drawing/2014/main" id="{B71F4B0B-1AE6-C145-B281-AFC859AE281D}"/>
              </a:ext>
            </a:extLst>
          </p:cNvPr>
          <p:cNvPicPr>
            <a:picLocks noChangeAspect="1"/>
          </p:cNvPicPr>
          <p:nvPr userDrawn="1"/>
        </p:nvPicPr>
        <p:blipFill>
          <a:blip r:embed="rId3"/>
          <a:stretch>
            <a:fillRect/>
          </a:stretch>
        </p:blipFill>
        <p:spPr>
          <a:xfrm>
            <a:off x="8729662" y="5990466"/>
            <a:ext cx="3048000" cy="660400"/>
          </a:xfrm>
          <a:prstGeom prst="rect">
            <a:avLst/>
          </a:prstGeom>
        </p:spPr>
      </p:pic>
      <p:pic>
        <p:nvPicPr>
          <p:cNvPr id="13" name="Picture 12">
            <a:extLst>
              <a:ext uri="{FF2B5EF4-FFF2-40B4-BE49-F238E27FC236}">
                <a16:creationId xmlns:a16="http://schemas.microsoft.com/office/drawing/2014/main" id="{E4BBF9AF-26F7-DE43-8FD0-4ACC59BCE6E6}"/>
              </a:ext>
            </a:extLst>
          </p:cNvPr>
          <p:cNvPicPr>
            <a:picLocks noChangeAspect="1"/>
          </p:cNvPicPr>
          <p:nvPr userDrawn="1"/>
        </p:nvPicPr>
        <p:blipFill>
          <a:blip r:embed="rId4"/>
          <a:stretch>
            <a:fillRect/>
          </a:stretch>
        </p:blipFill>
        <p:spPr>
          <a:xfrm>
            <a:off x="244474" y="5373688"/>
            <a:ext cx="1397000" cy="1498600"/>
          </a:xfrm>
          <a:prstGeom prst="rect">
            <a:avLst/>
          </a:prstGeom>
        </p:spPr>
      </p:pic>
    </p:spTree>
    <p:extLst>
      <p:ext uri="{BB962C8B-B14F-4D97-AF65-F5344CB8AC3E}">
        <p14:creationId xmlns:p14="http://schemas.microsoft.com/office/powerpoint/2010/main" val="914970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D49E598-09E2-4B48-B2A8-1D71616493F9}"/>
              </a:ext>
            </a:extLst>
          </p:cNvPr>
          <p:cNvPicPr>
            <a:picLocks noChangeAspect="1"/>
          </p:cNvPicPr>
          <p:nvPr userDrawn="1"/>
        </p:nvPicPr>
        <p:blipFill>
          <a:blip r:embed="rId2"/>
          <a:stretch>
            <a:fillRect/>
          </a:stretch>
        </p:blipFill>
        <p:spPr>
          <a:xfrm>
            <a:off x="-16672" y="5576650"/>
            <a:ext cx="12192000" cy="1292707"/>
          </a:xfrm>
          <a:prstGeom prst="rect">
            <a:avLst/>
          </a:prstGeom>
        </p:spPr>
      </p:pic>
      <p:pic>
        <p:nvPicPr>
          <p:cNvPr id="10" name="Picture 9">
            <a:extLst>
              <a:ext uri="{FF2B5EF4-FFF2-40B4-BE49-F238E27FC236}">
                <a16:creationId xmlns:a16="http://schemas.microsoft.com/office/drawing/2014/main" id="{D8BD7067-B88E-7A41-B68F-F2951487B153}"/>
              </a:ext>
            </a:extLst>
          </p:cNvPr>
          <p:cNvPicPr>
            <a:picLocks noChangeAspect="1"/>
          </p:cNvPicPr>
          <p:nvPr userDrawn="1"/>
        </p:nvPicPr>
        <p:blipFill>
          <a:blip r:embed="rId3"/>
          <a:stretch>
            <a:fillRect/>
          </a:stretch>
        </p:blipFill>
        <p:spPr>
          <a:xfrm>
            <a:off x="244474" y="5359400"/>
            <a:ext cx="1397000" cy="1498600"/>
          </a:xfrm>
          <a:prstGeom prst="rect">
            <a:avLst/>
          </a:prstGeom>
        </p:spPr>
      </p:pic>
      <p:pic>
        <p:nvPicPr>
          <p:cNvPr id="6" name="Picture 5">
            <a:extLst>
              <a:ext uri="{FF2B5EF4-FFF2-40B4-BE49-F238E27FC236}">
                <a16:creationId xmlns:a16="http://schemas.microsoft.com/office/drawing/2014/main" id="{95AD1425-0F11-A24E-B10A-E319B0454C65}"/>
              </a:ext>
            </a:extLst>
          </p:cNvPr>
          <p:cNvPicPr>
            <a:picLocks noChangeAspect="1"/>
          </p:cNvPicPr>
          <p:nvPr userDrawn="1"/>
        </p:nvPicPr>
        <p:blipFill>
          <a:blip r:embed="rId4"/>
          <a:stretch>
            <a:fillRect/>
          </a:stretch>
        </p:blipFill>
        <p:spPr>
          <a:xfrm>
            <a:off x="8729662" y="5988003"/>
            <a:ext cx="3048000" cy="660400"/>
          </a:xfrm>
          <a:prstGeom prst="rect">
            <a:avLst/>
          </a:prstGeom>
        </p:spPr>
      </p:pic>
      <p:sp>
        <p:nvSpPr>
          <p:cNvPr id="13" name="Title Placeholder 1">
            <a:extLst>
              <a:ext uri="{FF2B5EF4-FFF2-40B4-BE49-F238E27FC236}">
                <a16:creationId xmlns:a16="http://schemas.microsoft.com/office/drawing/2014/main" id="{3DD2B51A-FB60-D046-8A1F-C451A9615917}"/>
              </a:ext>
            </a:extLst>
          </p:cNvPr>
          <p:cNvSpPr>
            <a:spLocks noGrp="1"/>
          </p:cNvSpPr>
          <p:nvPr>
            <p:ph type="title"/>
          </p:nvPr>
        </p:nvSpPr>
        <p:spPr>
          <a:xfrm>
            <a:off x="969690" y="548008"/>
            <a:ext cx="10515600" cy="1148053"/>
          </a:xfrm>
          <a:prstGeom prst="rect">
            <a:avLst/>
          </a:prstGeom>
        </p:spPr>
        <p:txBody>
          <a:bodyPr vert="horz" lIns="91440" tIns="45720" rIns="91440" bIns="45720" rtlCol="0" anchor="ctr">
            <a:normAutofit/>
          </a:bodyPr>
          <a:lstStyle>
            <a:lvl1pPr>
              <a:defRPr sz="4000">
                <a:solidFill>
                  <a:schemeClr val="accent3"/>
                </a:solidFill>
              </a:defRPr>
            </a:lvl1pPr>
          </a:lstStyle>
          <a:p>
            <a:r>
              <a:rPr lang="en-GB"/>
              <a:t>Click to edit Master title style</a:t>
            </a:r>
            <a:endParaRPr lang="en-US"/>
          </a:p>
        </p:txBody>
      </p:sp>
      <p:sp>
        <p:nvSpPr>
          <p:cNvPr id="14" name="Text Placeholder 3">
            <a:extLst>
              <a:ext uri="{FF2B5EF4-FFF2-40B4-BE49-F238E27FC236}">
                <a16:creationId xmlns:a16="http://schemas.microsoft.com/office/drawing/2014/main" id="{B286A6FD-6DF6-394A-970E-8B4958F0C8F7}"/>
              </a:ext>
            </a:extLst>
          </p:cNvPr>
          <p:cNvSpPr>
            <a:spLocks noGrp="1"/>
          </p:cNvSpPr>
          <p:nvPr>
            <p:ph type="body" sz="half" idx="2"/>
          </p:nvPr>
        </p:nvSpPr>
        <p:spPr>
          <a:xfrm>
            <a:off x="974526" y="1714724"/>
            <a:ext cx="10536522" cy="3450422"/>
          </a:xfrm>
        </p:spPr>
        <p:txBody>
          <a:bodyPr>
            <a:normAutofit/>
          </a:bodyPr>
          <a:lstStyle>
            <a:lvl1pPr marL="0" indent="0">
              <a:buNone/>
              <a:defRPr sz="2200"/>
            </a:lvl1pPr>
            <a:lvl2pPr marL="503972" indent="0">
              <a:buNone/>
              <a:defRPr sz="1543"/>
            </a:lvl2pPr>
            <a:lvl3pPr marL="1007943" indent="0">
              <a:buNone/>
              <a:defRPr sz="1323"/>
            </a:lvl3pPr>
            <a:lvl4pPr marL="1511915" indent="0">
              <a:buNone/>
              <a:defRPr sz="1102"/>
            </a:lvl4pPr>
            <a:lvl5pPr marL="2015886" indent="0">
              <a:buNone/>
              <a:defRPr sz="1102"/>
            </a:lvl5pPr>
            <a:lvl6pPr marL="2519858" indent="0">
              <a:buNone/>
              <a:defRPr sz="1102"/>
            </a:lvl6pPr>
            <a:lvl7pPr marL="3023829" indent="0">
              <a:buNone/>
              <a:defRPr sz="1102"/>
            </a:lvl7pPr>
            <a:lvl8pPr marL="3527801" indent="0">
              <a:buNone/>
              <a:defRPr sz="1102"/>
            </a:lvl8pPr>
            <a:lvl9pPr marL="4031772" indent="0">
              <a:buNone/>
              <a:defRPr sz="1102"/>
            </a:lvl9pPr>
          </a:lstStyle>
          <a:p>
            <a:pPr lvl="0"/>
            <a:r>
              <a:rPr lang="en-GB"/>
              <a:t>Click to edit Master text styles</a:t>
            </a:r>
          </a:p>
        </p:txBody>
      </p:sp>
    </p:spTree>
    <p:extLst>
      <p:ext uri="{BB962C8B-B14F-4D97-AF65-F5344CB8AC3E}">
        <p14:creationId xmlns:p14="http://schemas.microsoft.com/office/powerpoint/2010/main" val="1175700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7227D36-4844-874C-BD4E-FFB6FC4DD0FA}"/>
              </a:ext>
            </a:extLst>
          </p:cNvPr>
          <p:cNvPicPr>
            <a:picLocks noChangeAspect="1"/>
          </p:cNvPicPr>
          <p:nvPr userDrawn="1"/>
        </p:nvPicPr>
        <p:blipFill>
          <a:blip r:embed="rId2"/>
          <a:stretch>
            <a:fillRect/>
          </a:stretch>
        </p:blipFill>
        <p:spPr>
          <a:xfrm>
            <a:off x="0" y="0"/>
            <a:ext cx="4279900" cy="6858000"/>
          </a:xfrm>
          <a:prstGeom prst="rect">
            <a:avLst/>
          </a:prstGeom>
        </p:spPr>
      </p:pic>
      <p:pic>
        <p:nvPicPr>
          <p:cNvPr id="8" name="Picture 7">
            <a:extLst>
              <a:ext uri="{FF2B5EF4-FFF2-40B4-BE49-F238E27FC236}">
                <a16:creationId xmlns:a16="http://schemas.microsoft.com/office/drawing/2014/main" id="{8848087A-C4EA-7241-BC91-313397A90E17}"/>
              </a:ext>
            </a:extLst>
          </p:cNvPr>
          <p:cNvPicPr>
            <a:picLocks noChangeAspect="1"/>
          </p:cNvPicPr>
          <p:nvPr userDrawn="1"/>
        </p:nvPicPr>
        <p:blipFill>
          <a:blip r:embed="rId3"/>
          <a:stretch>
            <a:fillRect/>
          </a:stretch>
        </p:blipFill>
        <p:spPr>
          <a:xfrm>
            <a:off x="1196975" y="4479926"/>
            <a:ext cx="1397000" cy="1498600"/>
          </a:xfrm>
          <a:prstGeom prst="rect">
            <a:avLst/>
          </a:prstGeom>
        </p:spPr>
      </p:pic>
      <p:pic>
        <p:nvPicPr>
          <p:cNvPr id="14" name="Picture 13">
            <a:extLst>
              <a:ext uri="{FF2B5EF4-FFF2-40B4-BE49-F238E27FC236}">
                <a16:creationId xmlns:a16="http://schemas.microsoft.com/office/drawing/2014/main" id="{470F5D6E-C52A-104E-BAE5-1453A998E62A}"/>
              </a:ext>
            </a:extLst>
          </p:cNvPr>
          <p:cNvPicPr>
            <a:picLocks noChangeAspect="1"/>
          </p:cNvPicPr>
          <p:nvPr userDrawn="1"/>
        </p:nvPicPr>
        <p:blipFill>
          <a:blip r:embed="rId4"/>
          <a:stretch>
            <a:fillRect/>
          </a:stretch>
        </p:blipFill>
        <p:spPr>
          <a:xfrm>
            <a:off x="286795" y="6042888"/>
            <a:ext cx="2844800" cy="635000"/>
          </a:xfrm>
          <a:prstGeom prst="rect">
            <a:avLst/>
          </a:prstGeom>
        </p:spPr>
      </p:pic>
      <p:sp>
        <p:nvSpPr>
          <p:cNvPr id="11" name="Title 1">
            <a:extLst>
              <a:ext uri="{FF2B5EF4-FFF2-40B4-BE49-F238E27FC236}">
                <a16:creationId xmlns:a16="http://schemas.microsoft.com/office/drawing/2014/main" id="{5C4BB696-CD37-EF45-9A33-DCE7B688EFB4}"/>
              </a:ext>
            </a:extLst>
          </p:cNvPr>
          <p:cNvSpPr>
            <a:spLocks noGrp="1"/>
          </p:cNvSpPr>
          <p:nvPr>
            <p:ph type="title" hasCustomPrompt="1"/>
          </p:nvPr>
        </p:nvSpPr>
        <p:spPr>
          <a:xfrm>
            <a:off x="4514848" y="739592"/>
            <a:ext cx="7036686" cy="5626484"/>
          </a:xfrm>
        </p:spPr>
        <p:txBody>
          <a:bodyPr anchor="t">
            <a:normAutofit/>
          </a:bodyPr>
          <a:lstStyle>
            <a:lvl1pPr algn="l">
              <a:defRPr sz="2400" b="0" i="0">
                <a:solidFill>
                  <a:schemeClr val="tx1"/>
                </a:solidFill>
                <a:latin typeface="Helvetica Light" panose="020B0403020202020204" pitchFamily="34" charset="0"/>
              </a:defRPr>
            </a:lvl1pPr>
          </a:lstStyle>
          <a:p>
            <a:r>
              <a:rPr lang="en-GB"/>
              <a:t>Click to add text</a:t>
            </a:r>
            <a:endParaRPr lang="en-US"/>
          </a:p>
        </p:txBody>
      </p:sp>
      <p:sp>
        <p:nvSpPr>
          <p:cNvPr id="3" name="Text Placeholder 2">
            <a:extLst>
              <a:ext uri="{FF2B5EF4-FFF2-40B4-BE49-F238E27FC236}">
                <a16:creationId xmlns:a16="http://schemas.microsoft.com/office/drawing/2014/main" id="{A374A9D3-D7C5-AC49-90BF-A9E340DF82F7}"/>
              </a:ext>
            </a:extLst>
          </p:cNvPr>
          <p:cNvSpPr>
            <a:spLocks noGrp="1"/>
          </p:cNvSpPr>
          <p:nvPr>
            <p:ph type="body" sz="quarter" idx="10" hasCustomPrompt="1"/>
          </p:nvPr>
        </p:nvSpPr>
        <p:spPr>
          <a:xfrm>
            <a:off x="566738" y="556107"/>
            <a:ext cx="2963540" cy="2846388"/>
          </a:xfrm>
        </p:spPr>
        <p:txBody>
          <a:bodyPr>
            <a:noAutofit/>
          </a:bodyPr>
          <a:lstStyle>
            <a:lvl1pPr marL="0" indent="0">
              <a:buNone/>
              <a:defRPr sz="3800" b="1" i="0">
                <a:solidFill>
                  <a:schemeClr val="accent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add title</a:t>
            </a:r>
          </a:p>
        </p:txBody>
      </p:sp>
    </p:spTree>
    <p:extLst>
      <p:ext uri="{BB962C8B-B14F-4D97-AF65-F5344CB8AC3E}">
        <p14:creationId xmlns:p14="http://schemas.microsoft.com/office/powerpoint/2010/main" val="2662962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0FBB3A5-116E-FB43-A964-FD2189CC5AB4}"/>
              </a:ext>
            </a:extLst>
          </p:cNvPr>
          <p:cNvPicPr>
            <a:picLocks noChangeAspect="1"/>
          </p:cNvPicPr>
          <p:nvPr userDrawn="1"/>
        </p:nvPicPr>
        <p:blipFill>
          <a:blip r:embed="rId2"/>
          <a:stretch>
            <a:fillRect/>
          </a:stretch>
        </p:blipFill>
        <p:spPr>
          <a:xfrm>
            <a:off x="-1" y="-4389"/>
            <a:ext cx="4282633" cy="6876857"/>
          </a:xfrm>
          <a:prstGeom prst="rect">
            <a:avLst/>
          </a:prstGeom>
        </p:spPr>
      </p:pic>
      <p:sp>
        <p:nvSpPr>
          <p:cNvPr id="15" name="Text Placeholder 2">
            <a:extLst>
              <a:ext uri="{FF2B5EF4-FFF2-40B4-BE49-F238E27FC236}">
                <a16:creationId xmlns:a16="http://schemas.microsoft.com/office/drawing/2014/main" id="{B6E797E9-FF35-3444-8269-3DF27B32729A}"/>
              </a:ext>
            </a:extLst>
          </p:cNvPr>
          <p:cNvSpPr>
            <a:spLocks noGrp="1"/>
          </p:cNvSpPr>
          <p:nvPr>
            <p:ph type="body" sz="quarter" idx="10" hasCustomPrompt="1"/>
          </p:nvPr>
        </p:nvSpPr>
        <p:spPr>
          <a:xfrm>
            <a:off x="566738" y="556107"/>
            <a:ext cx="2963540" cy="2846388"/>
          </a:xfrm>
        </p:spPr>
        <p:txBody>
          <a:bodyPr>
            <a:noAutofit/>
          </a:bodyPr>
          <a:lstStyle>
            <a:lvl1pPr marL="0" indent="0">
              <a:buNone/>
              <a:defRPr sz="3800" b="1" i="0">
                <a:solidFill>
                  <a:schemeClr val="accent3"/>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add title</a:t>
            </a:r>
          </a:p>
        </p:txBody>
      </p:sp>
      <p:pic>
        <p:nvPicPr>
          <p:cNvPr id="8" name="Picture 7">
            <a:extLst>
              <a:ext uri="{FF2B5EF4-FFF2-40B4-BE49-F238E27FC236}">
                <a16:creationId xmlns:a16="http://schemas.microsoft.com/office/drawing/2014/main" id="{8848087A-C4EA-7241-BC91-313397A90E17}"/>
              </a:ext>
            </a:extLst>
          </p:cNvPr>
          <p:cNvPicPr>
            <a:picLocks noChangeAspect="1"/>
          </p:cNvPicPr>
          <p:nvPr userDrawn="1"/>
        </p:nvPicPr>
        <p:blipFill>
          <a:blip r:embed="rId3"/>
          <a:stretch>
            <a:fillRect/>
          </a:stretch>
        </p:blipFill>
        <p:spPr>
          <a:xfrm>
            <a:off x="1196975" y="4479926"/>
            <a:ext cx="1397000" cy="1498600"/>
          </a:xfrm>
          <a:prstGeom prst="rect">
            <a:avLst/>
          </a:prstGeom>
        </p:spPr>
      </p:pic>
      <p:pic>
        <p:nvPicPr>
          <p:cNvPr id="14" name="Picture 13">
            <a:extLst>
              <a:ext uri="{FF2B5EF4-FFF2-40B4-BE49-F238E27FC236}">
                <a16:creationId xmlns:a16="http://schemas.microsoft.com/office/drawing/2014/main" id="{470F5D6E-C52A-104E-BAE5-1453A998E62A}"/>
              </a:ext>
            </a:extLst>
          </p:cNvPr>
          <p:cNvPicPr>
            <a:picLocks noChangeAspect="1"/>
          </p:cNvPicPr>
          <p:nvPr userDrawn="1"/>
        </p:nvPicPr>
        <p:blipFill>
          <a:blip r:embed="rId4"/>
          <a:stretch>
            <a:fillRect/>
          </a:stretch>
        </p:blipFill>
        <p:spPr>
          <a:xfrm>
            <a:off x="286795" y="6042888"/>
            <a:ext cx="2844800" cy="635000"/>
          </a:xfrm>
          <a:prstGeom prst="rect">
            <a:avLst/>
          </a:prstGeom>
        </p:spPr>
      </p:pic>
      <p:pic>
        <p:nvPicPr>
          <p:cNvPr id="3" name="Picture 2">
            <a:extLst>
              <a:ext uri="{FF2B5EF4-FFF2-40B4-BE49-F238E27FC236}">
                <a16:creationId xmlns:a16="http://schemas.microsoft.com/office/drawing/2014/main" id="{B4C05CEF-DD39-0D4F-AB81-800077F1A1B7}"/>
              </a:ext>
            </a:extLst>
          </p:cNvPr>
          <p:cNvPicPr>
            <a:picLocks noChangeAspect="1"/>
          </p:cNvPicPr>
          <p:nvPr userDrawn="1"/>
        </p:nvPicPr>
        <p:blipFill>
          <a:blip r:embed="rId5"/>
          <a:stretch>
            <a:fillRect/>
          </a:stretch>
        </p:blipFill>
        <p:spPr>
          <a:xfrm>
            <a:off x="286795" y="6036852"/>
            <a:ext cx="2844800" cy="635000"/>
          </a:xfrm>
          <a:prstGeom prst="rect">
            <a:avLst/>
          </a:prstGeom>
        </p:spPr>
      </p:pic>
      <p:pic>
        <p:nvPicPr>
          <p:cNvPr id="11" name="Picture 10">
            <a:extLst>
              <a:ext uri="{FF2B5EF4-FFF2-40B4-BE49-F238E27FC236}">
                <a16:creationId xmlns:a16="http://schemas.microsoft.com/office/drawing/2014/main" id="{49E36555-CED2-D440-B0AF-55F6F40ADFB6}"/>
              </a:ext>
            </a:extLst>
          </p:cNvPr>
          <p:cNvPicPr>
            <a:picLocks noChangeAspect="1"/>
          </p:cNvPicPr>
          <p:nvPr userDrawn="1"/>
        </p:nvPicPr>
        <p:blipFill>
          <a:blip r:embed="rId6"/>
          <a:stretch>
            <a:fillRect/>
          </a:stretch>
        </p:blipFill>
        <p:spPr>
          <a:xfrm>
            <a:off x="1196975" y="4477033"/>
            <a:ext cx="1397000" cy="1498600"/>
          </a:xfrm>
          <a:prstGeom prst="rect">
            <a:avLst/>
          </a:prstGeom>
        </p:spPr>
      </p:pic>
      <p:sp>
        <p:nvSpPr>
          <p:cNvPr id="12" name="Title 1">
            <a:extLst>
              <a:ext uri="{FF2B5EF4-FFF2-40B4-BE49-F238E27FC236}">
                <a16:creationId xmlns:a16="http://schemas.microsoft.com/office/drawing/2014/main" id="{52D64A82-783F-9F43-961F-10C52654CE42}"/>
              </a:ext>
            </a:extLst>
          </p:cNvPr>
          <p:cNvSpPr>
            <a:spLocks noGrp="1"/>
          </p:cNvSpPr>
          <p:nvPr>
            <p:ph type="title" hasCustomPrompt="1"/>
          </p:nvPr>
        </p:nvSpPr>
        <p:spPr>
          <a:xfrm>
            <a:off x="4514848" y="739592"/>
            <a:ext cx="7036686" cy="5626484"/>
          </a:xfrm>
        </p:spPr>
        <p:txBody>
          <a:bodyPr anchor="t">
            <a:normAutofit/>
          </a:bodyPr>
          <a:lstStyle>
            <a:lvl1pPr algn="l">
              <a:defRPr sz="2400" b="0" i="0">
                <a:solidFill>
                  <a:schemeClr val="tx1"/>
                </a:solidFill>
                <a:latin typeface="Helvetica Light" panose="020B0403020202020204" pitchFamily="34" charset="0"/>
              </a:defRPr>
            </a:lvl1pPr>
          </a:lstStyle>
          <a:p>
            <a:r>
              <a:rPr lang="en-GB"/>
              <a:t>Click to add text</a:t>
            </a:r>
            <a:endParaRPr lang="en-US"/>
          </a:p>
        </p:txBody>
      </p:sp>
    </p:spTree>
    <p:extLst>
      <p:ext uri="{BB962C8B-B14F-4D97-AF65-F5344CB8AC3E}">
        <p14:creationId xmlns:p14="http://schemas.microsoft.com/office/powerpoint/2010/main" val="38112063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9F468135-ECAB-7340-8558-5C59343AB8FC}"/>
              </a:ext>
            </a:extLst>
          </p:cNvPr>
          <p:cNvSpPr/>
          <p:nvPr userDrawn="1"/>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EE219DF-68C1-D349-B50B-748F1CE416E6}"/>
              </a:ext>
            </a:extLst>
          </p:cNvPr>
          <p:cNvPicPr>
            <a:picLocks noChangeAspect="1"/>
          </p:cNvPicPr>
          <p:nvPr userDrawn="1"/>
        </p:nvPicPr>
        <p:blipFill>
          <a:blip r:embed="rId2"/>
          <a:stretch>
            <a:fillRect/>
          </a:stretch>
        </p:blipFill>
        <p:spPr>
          <a:xfrm>
            <a:off x="997966" y="1585722"/>
            <a:ext cx="4508500" cy="4381500"/>
          </a:xfrm>
          <a:prstGeom prst="rect">
            <a:avLst/>
          </a:prstGeom>
        </p:spPr>
      </p:pic>
      <p:pic>
        <p:nvPicPr>
          <p:cNvPr id="9" name="Picture 8">
            <a:extLst>
              <a:ext uri="{FF2B5EF4-FFF2-40B4-BE49-F238E27FC236}">
                <a16:creationId xmlns:a16="http://schemas.microsoft.com/office/drawing/2014/main" id="{433E4639-1F0B-7D4A-82A6-7D182DF282AA}"/>
              </a:ext>
            </a:extLst>
          </p:cNvPr>
          <p:cNvPicPr>
            <a:picLocks noChangeAspect="1"/>
          </p:cNvPicPr>
          <p:nvPr userDrawn="1"/>
        </p:nvPicPr>
        <p:blipFill>
          <a:blip r:embed="rId3"/>
          <a:stretch>
            <a:fillRect/>
          </a:stretch>
        </p:blipFill>
        <p:spPr>
          <a:xfrm>
            <a:off x="5961634" y="1117600"/>
            <a:ext cx="5232400" cy="4622800"/>
          </a:xfrm>
          <a:prstGeom prst="rect">
            <a:avLst/>
          </a:prstGeom>
        </p:spPr>
      </p:pic>
      <p:sp>
        <p:nvSpPr>
          <p:cNvPr id="14" name="Text Placeholder 2">
            <a:extLst>
              <a:ext uri="{FF2B5EF4-FFF2-40B4-BE49-F238E27FC236}">
                <a16:creationId xmlns:a16="http://schemas.microsoft.com/office/drawing/2014/main" id="{215C7B81-0BFB-9942-98C4-27F9994CFB2D}"/>
              </a:ext>
            </a:extLst>
          </p:cNvPr>
          <p:cNvSpPr>
            <a:spLocks noGrp="1"/>
          </p:cNvSpPr>
          <p:nvPr>
            <p:ph type="body" sz="quarter" idx="10"/>
          </p:nvPr>
        </p:nvSpPr>
        <p:spPr>
          <a:xfrm>
            <a:off x="1362456" y="1902773"/>
            <a:ext cx="3922776" cy="3121779"/>
          </a:xfrm>
        </p:spPr>
        <p:txBody>
          <a:bodyPr anchor="ctr">
            <a:noAutofit/>
          </a:bodyPr>
          <a:lstStyle>
            <a:lvl1pPr marL="0" indent="0">
              <a:buNone/>
              <a:defRPr sz="4000" b="1" i="0">
                <a:solidFill>
                  <a:schemeClr val="accent3"/>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
        <p:nvSpPr>
          <p:cNvPr id="15" name="Text Placeholder 2">
            <a:extLst>
              <a:ext uri="{FF2B5EF4-FFF2-40B4-BE49-F238E27FC236}">
                <a16:creationId xmlns:a16="http://schemas.microsoft.com/office/drawing/2014/main" id="{5D08D3FC-E488-BC46-B13B-1824843C713C}"/>
              </a:ext>
            </a:extLst>
          </p:cNvPr>
          <p:cNvSpPr>
            <a:spLocks noGrp="1"/>
          </p:cNvSpPr>
          <p:nvPr>
            <p:ph type="body" sz="quarter" idx="11"/>
          </p:nvPr>
        </p:nvSpPr>
        <p:spPr>
          <a:xfrm>
            <a:off x="6233158" y="1462101"/>
            <a:ext cx="4596385" cy="3353649"/>
          </a:xfrm>
        </p:spPr>
        <p:txBody>
          <a:bodyPr anchor="ctr">
            <a:noAutofit/>
          </a:bodyPr>
          <a:lstStyle>
            <a:lvl1pPr marL="0" indent="0">
              <a:buNone/>
              <a:defRPr sz="4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pic>
        <p:nvPicPr>
          <p:cNvPr id="13" name="Picture 12">
            <a:extLst>
              <a:ext uri="{FF2B5EF4-FFF2-40B4-BE49-F238E27FC236}">
                <a16:creationId xmlns:a16="http://schemas.microsoft.com/office/drawing/2014/main" id="{AF2ED37E-B63D-4A4B-A755-9E0F5FBB5E1D}"/>
              </a:ext>
            </a:extLst>
          </p:cNvPr>
          <p:cNvPicPr>
            <a:picLocks noChangeAspect="1"/>
          </p:cNvPicPr>
          <p:nvPr userDrawn="1"/>
        </p:nvPicPr>
        <p:blipFill>
          <a:blip r:embed="rId4"/>
          <a:stretch>
            <a:fillRect/>
          </a:stretch>
        </p:blipFill>
        <p:spPr>
          <a:xfrm>
            <a:off x="8848284" y="5989743"/>
            <a:ext cx="3060700" cy="647700"/>
          </a:xfrm>
          <a:prstGeom prst="rect">
            <a:avLst/>
          </a:prstGeom>
        </p:spPr>
      </p:pic>
    </p:spTree>
    <p:extLst>
      <p:ext uri="{BB962C8B-B14F-4D97-AF65-F5344CB8AC3E}">
        <p14:creationId xmlns:p14="http://schemas.microsoft.com/office/powerpoint/2010/main" val="13412584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63DC0BA2-A0C6-7D4B-B569-4199EDA522D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16662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3F99326D-FCFC-DD48-B79D-2E36E791854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36102892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B7237B9B-AE60-B54E-A748-5B7AC5827743}"/>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447227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CE738884-B54A-3841-BE8F-52DAAEE1690A}"/>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2041205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98AEEA16-8EAD-0B4C-A0C2-9BA355E4920E}"/>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4901115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77C292BF-2457-1B4E-BB47-04C74F917C9C}"/>
              </a:ext>
            </a:extLst>
          </p:cNvPr>
          <p:cNvSpPr/>
          <p:nvPr userDrawn="1"/>
        </p:nvSpPr>
        <p:spPr>
          <a:xfrm>
            <a:off x="0" y="0"/>
            <a:ext cx="12192000" cy="50292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29AD0F53-D03F-CE43-AF03-D931B1C6BB0C}"/>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3"/>
          <a:stretch>
            <a:fillRect/>
          </a:stretch>
        </p:blipFill>
        <p:spPr>
          <a:xfrm>
            <a:off x="8737600" y="5993726"/>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4"/>
          <a:stretch>
            <a:fillRect/>
          </a:stretch>
        </p:blipFill>
        <p:spPr>
          <a:xfrm>
            <a:off x="265113" y="5393654"/>
            <a:ext cx="1371600" cy="1371600"/>
          </a:xfrm>
          <a:prstGeom prst="rect">
            <a:avLst/>
          </a:prstGeom>
        </p:spPr>
      </p:pic>
      <p:sp>
        <p:nvSpPr>
          <p:cNvPr id="8" name="Text Placeholder 2">
            <a:extLst>
              <a:ext uri="{FF2B5EF4-FFF2-40B4-BE49-F238E27FC236}">
                <a16:creationId xmlns:a16="http://schemas.microsoft.com/office/drawing/2014/main" id="{88F8D687-D458-2446-9713-D247A3DD379B}"/>
              </a:ext>
            </a:extLst>
          </p:cNvPr>
          <p:cNvSpPr>
            <a:spLocks noGrp="1"/>
          </p:cNvSpPr>
          <p:nvPr>
            <p:ph type="body" sz="quarter" idx="10"/>
          </p:nvPr>
        </p:nvSpPr>
        <p:spPr>
          <a:xfrm>
            <a:off x="936812" y="373487"/>
            <a:ext cx="10435233" cy="4056845"/>
          </a:xfrm>
        </p:spPr>
        <p:txBody>
          <a:bodyPr anchor="ctr">
            <a:noAutofit/>
          </a:bodyPr>
          <a:lstStyle>
            <a:lvl1pPr marL="0" indent="0" algn="ctr">
              <a:buNone/>
              <a:defRPr sz="5000" b="1" i="0">
                <a:solidFill>
                  <a:schemeClr val="bg2"/>
                </a:solidFill>
                <a:latin typeface="Gotham Black" panose="02000603030000020004" pitchFamily="2" charset="77"/>
              </a:defRPr>
            </a:lvl1pPr>
            <a:lvl2pPr marL="457200" indent="0">
              <a:buNone/>
              <a:defRPr sz="4000" b="1" i="0">
                <a:latin typeface="Gotham Black" panose="02000603030000020004" pitchFamily="2" charset="77"/>
              </a:defRPr>
            </a:lvl2pPr>
            <a:lvl3pPr>
              <a:defRPr sz="4000" b="1" i="0">
                <a:latin typeface="Gotham Black" panose="02000603030000020004" pitchFamily="2" charset="77"/>
              </a:defRPr>
            </a:lvl3pPr>
            <a:lvl4pPr>
              <a:defRPr sz="4000" b="1" i="0">
                <a:latin typeface="Gotham Black" panose="02000603030000020004" pitchFamily="2" charset="77"/>
              </a:defRPr>
            </a:lvl4pPr>
            <a:lvl5pPr>
              <a:defRPr sz="4000" b="1" i="0">
                <a:latin typeface="Gotham Black" panose="02000603030000020004" pitchFamily="2" charset="77"/>
              </a:defRPr>
            </a:lvl5pPr>
          </a:lstStyle>
          <a:p>
            <a:pPr lvl="0"/>
            <a:r>
              <a:rPr lang="en-GB"/>
              <a:t>Click to edit Master text styles</a:t>
            </a:r>
          </a:p>
        </p:txBody>
      </p:sp>
    </p:spTree>
    <p:extLst>
      <p:ext uri="{BB962C8B-B14F-4D97-AF65-F5344CB8AC3E}">
        <p14:creationId xmlns:p14="http://schemas.microsoft.com/office/powerpoint/2010/main" val="1239789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9_Blank">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BBEE085-D499-7E4E-BCA3-A6040CBD7BC4}"/>
              </a:ext>
            </a:extLst>
          </p:cNvPr>
          <p:cNvPicPr>
            <a:picLocks noChangeAspect="1"/>
          </p:cNvPicPr>
          <p:nvPr userDrawn="1"/>
        </p:nvPicPr>
        <p:blipFill>
          <a:blip r:embed="rId2"/>
          <a:stretch>
            <a:fillRect/>
          </a:stretch>
        </p:blipFill>
        <p:spPr>
          <a:xfrm>
            <a:off x="9042400" y="6166002"/>
            <a:ext cx="3060700" cy="647700"/>
          </a:xfrm>
          <a:prstGeom prst="rect">
            <a:avLst/>
          </a:prstGeom>
        </p:spPr>
      </p:pic>
      <p:pic>
        <p:nvPicPr>
          <p:cNvPr id="11" name="Picture 10">
            <a:extLst>
              <a:ext uri="{FF2B5EF4-FFF2-40B4-BE49-F238E27FC236}">
                <a16:creationId xmlns:a16="http://schemas.microsoft.com/office/drawing/2014/main" id="{0F5B9144-DCC9-2849-B4A5-764AA513B8A4}"/>
              </a:ext>
            </a:extLst>
          </p:cNvPr>
          <p:cNvPicPr>
            <a:picLocks noChangeAspect="1"/>
          </p:cNvPicPr>
          <p:nvPr userDrawn="1"/>
        </p:nvPicPr>
        <p:blipFill>
          <a:blip r:embed="rId3"/>
          <a:stretch>
            <a:fillRect/>
          </a:stretch>
        </p:blipFill>
        <p:spPr>
          <a:xfrm>
            <a:off x="-105948" y="5578768"/>
            <a:ext cx="1371600" cy="1371600"/>
          </a:xfrm>
          <a:prstGeom prst="rect">
            <a:avLst/>
          </a:prstGeom>
        </p:spPr>
      </p:pic>
    </p:spTree>
    <p:extLst>
      <p:ext uri="{BB962C8B-B14F-4D97-AF65-F5344CB8AC3E}">
        <p14:creationId xmlns:p14="http://schemas.microsoft.com/office/powerpoint/2010/main" val="12412425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3877AEE-CF65-6344-ABA4-C6F8DCD48E03}"/>
              </a:ext>
            </a:extLst>
          </p:cNvPr>
          <p:cNvSpPr/>
          <p:nvPr userDrawn="1"/>
        </p:nvSpPr>
        <p:spPr>
          <a:xfrm>
            <a:off x="0" y="4051140"/>
            <a:ext cx="12192000" cy="2841585"/>
          </a:xfrm>
          <a:prstGeom prst="rect">
            <a:avLst/>
          </a:prstGeom>
          <a:solidFill>
            <a:srgbClr val="23334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9D5D9D03-8074-C344-87B4-37733D20C51B}"/>
              </a:ext>
            </a:extLst>
          </p:cNvPr>
          <p:cNvPicPr>
            <a:picLocks noChangeAspect="1"/>
          </p:cNvPicPr>
          <p:nvPr userDrawn="1"/>
        </p:nvPicPr>
        <p:blipFill>
          <a:blip r:embed="rId2"/>
          <a:stretch>
            <a:fillRect/>
          </a:stretch>
        </p:blipFill>
        <p:spPr>
          <a:xfrm>
            <a:off x="0" y="0"/>
            <a:ext cx="12192000" cy="4445000"/>
          </a:xfrm>
          <a:prstGeom prst="rect">
            <a:avLst/>
          </a:prstGeom>
        </p:spPr>
      </p:pic>
      <p:pic>
        <p:nvPicPr>
          <p:cNvPr id="7" name="Picture 6">
            <a:extLst>
              <a:ext uri="{FF2B5EF4-FFF2-40B4-BE49-F238E27FC236}">
                <a16:creationId xmlns:a16="http://schemas.microsoft.com/office/drawing/2014/main" id="{BF75EA7C-461E-4742-AB09-DC0BCFDD12AA}"/>
              </a:ext>
            </a:extLst>
          </p:cNvPr>
          <p:cNvPicPr>
            <a:picLocks noChangeAspect="1"/>
          </p:cNvPicPr>
          <p:nvPr userDrawn="1"/>
        </p:nvPicPr>
        <p:blipFill>
          <a:blip r:embed="rId3"/>
          <a:stretch>
            <a:fillRect/>
          </a:stretch>
        </p:blipFill>
        <p:spPr>
          <a:xfrm>
            <a:off x="861991" y="711844"/>
            <a:ext cx="7366000" cy="2159000"/>
          </a:xfrm>
          <a:prstGeom prst="rect">
            <a:avLst/>
          </a:prstGeom>
        </p:spPr>
      </p:pic>
    </p:spTree>
    <p:extLst>
      <p:ext uri="{BB962C8B-B14F-4D97-AF65-F5344CB8AC3E}">
        <p14:creationId xmlns:p14="http://schemas.microsoft.com/office/powerpoint/2010/main" val="36306799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489FD1-71B8-B44F-8460-87D95AAAB81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044B4198-5ED4-6049-9796-3F77DC69E4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24921552"/>
      </p:ext>
    </p:extLst>
  </p:cSld>
  <p:clrMap bg1="lt1" tx1="dk1" bg2="lt2" tx2="dk2" accent1="accent1" accent2="accent2" accent3="accent3" accent4="accent4" accent5="accent5" accent6="accent6" hlink="hlink" folHlink="folHlink"/>
  <p:sldLayoutIdLst>
    <p:sldLayoutId id="2147483655" r:id="rId1"/>
    <p:sldLayoutId id="2147483662" r:id="rId2"/>
    <p:sldLayoutId id="2147483663" r:id="rId3"/>
    <p:sldLayoutId id="2147483664" r:id="rId4"/>
    <p:sldLayoutId id="2147483665" r:id="rId5"/>
    <p:sldLayoutId id="2147483666" r:id="rId6"/>
    <p:sldLayoutId id="2147483656" r:id="rId7"/>
    <p:sldLayoutId id="2147483657" r:id="rId8"/>
    <p:sldLayoutId id="2147483658" r:id="rId9"/>
    <p:sldLayoutId id="2147483659" r:id="rId10"/>
    <p:sldLayoutId id="2147483660" r:id="rId11"/>
    <p:sldLayoutId id="2147483661" r:id="rId12"/>
    <p:sldLayoutId id="2147483668" r:id="rId13"/>
    <p:sldLayoutId id="2147483667" r:id="rId14"/>
  </p:sldLayoutIdLst>
  <p:txStyles>
    <p:title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casey.vic.gov.au/sites/default/files/2019-12/Walk%20and%20Ride%20Strategy.pdf"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hyperlink" Target="https://www.casey.vic.gov.au/sites/default/files/2019-12/Walk%20and%20Ride%20Strategy.pdf" TargetMode="Externa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casey.vic.gov.au/sites/default/files/2018-09/Emissions-Management-Plan-2018-22-Attachment-A.pdf" TargetMode="External"/><Relationship Id="rId2" Type="http://schemas.openxmlformats.org/officeDocument/2006/relationships/hyperlink" Target="https://www.casey.vic.gov.au/sites/default/files-public/2018-10/Rethink-you-Waste-Strategy-2016_2022.pdf" TargetMode="External"/><Relationship Id="rId1" Type="http://schemas.openxmlformats.org/officeDocument/2006/relationships/slideLayout" Target="../slideLayouts/slideLayout3.xml"/><Relationship Id="rId4" Type="http://schemas.openxmlformats.org/officeDocument/2006/relationships/hyperlink" Target="https://www.casey.vic.gov.au/sites/default/files/2018-09/Casey-s-Biodiversity-Strategy-15-05-2018%20(1).pdf"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casey.vic.gov.au/sites/default/files/2018-09/Emissions-Management-Plan-2018-22-Attachment-A.pdf" TargetMode="External"/><Relationship Id="rId2" Type="http://schemas.openxmlformats.org/officeDocument/2006/relationships/hyperlink" Target="https://www.casey.vic.gov.au/sites/default/files-public/2018-10/Rethink-you-Waste-Strategy-2016_2022.pdf" TargetMode="External"/><Relationship Id="rId1" Type="http://schemas.openxmlformats.org/officeDocument/2006/relationships/slideLayout" Target="../slideLayouts/slideLayout3.xml"/><Relationship Id="rId4" Type="http://schemas.openxmlformats.org/officeDocument/2006/relationships/hyperlink" Target="https://www.casey.vic.gov.au/sites/default/files/2018-09/Casey-s-Biodiversity-Strategy-15-05-2018%20(1).pdf"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https://www.casey.vic.gov.au/sites/default/files-public/user-files/Waste%20&amp;%20environment/Guides/Climate_Change_booklet.pdf" TargetMode="External"/><Relationship Id="rId2" Type="http://schemas.openxmlformats.org/officeDocument/2006/relationships/hyperlink" Target="https://www.seccca.org.au/" TargetMode="Externa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www.casey.vic.gov.au/sites/default/files-public/user-files/Waste%20&amp;%20environment/Guides/Climate_Change_booklet.pdf" TargetMode="External"/><Relationship Id="rId2" Type="http://schemas.openxmlformats.org/officeDocument/2006/relationships/hyperlink" Target="https://www.seccca.org.au/"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hyperlink" Target="mailto:communityengagement@casey.vic.gov.au" TargetMode="External"/><Relationship Id="rId2" Type="http://schemas.openxmlformats.org/officeDocument/2006/relationships/hyperlink" Target="https://conversations.casey.vic.gov.au/shape-your-city" TargetMode="Externa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hyperlink" Target="mailto:communityengagement@casey.vic.gov.au" TargetMode="External"/><Relationship Id="rId2" Type="http://schemas.openxmlformats.org/officeDocument/2006/relationships/hyperlink" Target="https://conversations.casey.vic.gov.au/shape-your-city" TargetMode="Externa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_rels/slide6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759ED-EB1D-0842-86B1-062C12DF4C24}"/>
              </a:ext>
            </a:extLst>
          </p:cNvPr>
          <p:cNvSpPr>
            <a:spLocks noGrp="1"/>
          </p:cNvSpPr>
          <p:nvPr>
            <p:ph type="title"/>
          </p:nvPr>
        </p:nvSpPr>
        <p:spPr/>
        <p:txBody>
          <a:bodyPr/>
          <a:lstStyle/>
          <a:p>
            <a:r>
              <a:rPr lang="en-US"/>
              <a:t>How to host a </a:t>
            </a:r>
            <a:br>
              <a:rPr lang="en-US"/>
            </a:br>
            <a:r>
              <a:rPr lang="en-US"/>
              <a:t>‘Shape your City’ Conversation</a:t>
            </a:r>
          </a:p>
        </p:txBody>
      </p:sp>
    </p:spTree>
    <p:extLst>
      <p:ext uri="{BB962C8B-B14F-4D97-AF65-F5344CB8AC3E}">
        <p14:creationId xmlns:p14="http://schemas.microsoft.com/office/powerpoint/2010/main" val="36209849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BB8759ED-EB1D-0842-86B1-062C12DF4C24}"/>
              </a:ext>
            </a:extLst>
          </p:cNvPr>
          <p:cNvSpPr>
            <a:spLocks noGrp="1"/>
          </p:cNvSpPr>
          <p:nvPr>
            <p:ph type="title"/>
          </p:nvPr>
        </p:nvSpPr>
        <p:spPr>
          <a:xfrm>
            <a:off x="1185863" y="1030146"/>
            <a:ext cx="7333104" cy="2789499"/>
          </a:xfrm>
        </p:spPr>
        <p:txBody>
          <a:bodyPr/>
          <a:lstStyle/>
          <a:p>
            <a:r>
              <a:rPr lang="si-LK" dirty="0"/>
              <a:t>‘ඔබේ නගරය හැඩ ගස්වන්න’ සංවාදයක් පවත්වන ආකාරය</a:t>
            </a:r>
          </a:p>
        </p:txBody>
      </p:sp>
    </p:spTree>
    <p:extLst>
      <p:ext uri="{BB962C8B-B14F-4D97-AF65-F5344CB8AC3E}">
        <p14:creationId xmlns:p14="http://schemas.microsoft.com/office/powerpoint/2010/main" val="2209325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t>Welcome</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rmAutofit fontScale="55000" lnSpcReduction="20000"/>
          </a:bodyPr>
          <a:lstStyle/>
          <a:p>
            <a:pPr>
              <a:lnSpc>
                <a:spcPct val="120000"/>
              </a:lnSpc>
              <a:spcAft>
                <a:spcPts val="1200"/>
              </a:spcAft>
            </a:pPr>
            <a:r>
              <a:rPr lang="en-AU"/>
              <a:t>Welcome and thank you for considering hosting a “Shape your City” conversation– your voice matters, and we’re excited you are exploring one of many ways your voice, and that of others, can be heard to help best shape the future of Casey. </a:t>
            </a:r>
          </a:p>
          <a:p>
            <a:pPr>
              <a:lnSpc>
                <a:spcPct val="120000"/>
              </a:lnSpc>
              <a:spcAft>
                <a:spcPts val="1200"/>
              </a:spcAft>
            </a:pPr>
            <a:r>
              <a:rPr lang="en-AU"/>
              <a:t>By hosting a conversation, you can be assured we’re not just listening to your conversation outcomes but looking at ways we can use them to build a better future for the City of Casey. We’ll also openly share how your conversations are being used in our planning and future thinking and will communicate this through key Council channels including Casey Conversations, the City of Casey’s online collaboration space.</a:t>
            </a:r>
          </a:p>
          <a:p>
            <a:pPr>
              <a:lnSpc>
                <a:spcPct val="120000"/>
              </a:lnSpc>
              <a:spcAft>
                <a:spcPts val="1200"/>
              </a:spcAft>
            </a:pPr>
            <a:r>
              <a:rPr lang="en-AU"/>
              <a:t>If you are reading this you might be thinking about how to host a conversation with others - be it friends, family, work colleagues, your parents’ group, sports or book club, or any other group you might want to involve.</a:t>
            </a:r>
          </a:p>
          <a:p>
            <a:pPr>
              <a:lnSpc>
                <a:spcPct val="120000"/>
              </a:lnSpc>
              <a:spcAft>
                <a:spcPts val="1200"/>
              </a:spcAft>
            </a:pPr>
            <a:r>
              <a:rPr lang="en-AU"/>
              <a:t>Hosting is very easy. It’s a good excuse to connect with people you know and get a sense of what others think on how to shape our City for the future.  It’s also a great opportunity to use your collective wisdom to work through helping us develop a 10 -year vision for the city and ensure key council plans are responsive and delivering what’s valued and needed now and into the future. </a:t>
            </a:r>
            <a:endParaRPr lang="en-US"/>
          </a:p>
        </p:txBody>
      </p:sp>
    </p:spTree>
    <p:extLst>
      <p:ext uri="{BB962C8B-B14F-4D97-AF65-F5344CB8AC3E}">
        <p14:creationId xmlns:p14="http://schemas.microsoft.com/office/powerpoint/2010/main" val="34621051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si-LK"/>
              <a:t>පිළිගනිමු</a:t>
            </a:r>
          </a:p>
        </p:txBody>
      </p:sp>
      <p:sp>
        <p:nvSpPr>
          <p:cNvPr id="5"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rmAutofit fontScale="55000" lnSpcReduction="20000"/>
          </a:bodyPr>
          <a:lstStyle/>
          <a:p>
            <a:pPr>
              <a:lnSpc>
                <a:spcPct val="120000"/>
              </a:lnSpc>
              <a:spcAft>
                <a:spcPts val="1200"/>
              </a:spcAft>
            </a:pPr>
            <a:r>
              <a:rPr lang="si-LK" dirty="0"/>
              <a:t>“ඔබේ නගරය හැඩ ගස්වන්න” සංවාදයක් පැවැත්වීම ගැන සලකා බැලීම ගැන ඔබව සාදරයෙන් පිළිගනිමු - ඔබේ කටහඬ වැදගත් වන අතර, කැසී හි අනාගතය වඩාත් හොඳින් හැඩ ගස්වා ගැනීමට උපකාරී වන ලෙස ඔබේ කටහඬ සහ වෙනත් අයගේ කටහඬවල් ගවේෂණ කිරීම ගැන අපි සතුටු වෙමු. </a:t>
            </a:r>
          </a:p>
          <a:p>
            <a:pPr>
              <a:lnSpc>
                <a:spcPct val="120000"/>
              </a:lnSpc>
              <a:spcAft>
                <a:spcPts val="1200"/>
              </a:spcAft>
            </a:pPr>
            <a:r>
              <a:rPr lang="si-LK" dirty="0"/>
              <a:t>සංවාදයකට සත්කාරකත්වය සැපයීමෙන්, අපි ඔබේ සංවාද ප්‍රතිඵලවලට ඇහුම්කන් දීම පමණක් නොව කැසී නගරයට වඩා හොඳ අනාගතයක් ගොඩනැගීම සඳහා අපට ඒවා භාවිතා කළ හැකි ක්‍රම ලෙස සලකන බව ඔබට සහතික කරගත හැකිය. අපගේ සැලසුම් සහ අනාගත චින්තනය තුළ ඔබගේ සංවාද භාවිත කරන ආකාරය අපි විවෘතව බෙදා ගන්නෙමු. කැසී හි ඔන්ලයින් සහයෝගීතා අවකාශය වන කැසී සංවාද ඇතුළු ප්‍රධාන සභා නාලිකා හරහා මෙය දැනුම් දෙන්නෙමු.</a:t>
            </a:r>
          </a:p>
          <a:p>
            <a:pPr>
              <a:lnSpc>
                <a:spcPct val="120000"/>
              </a:lnSpc>
              <a:spcAft>
                <a:spcPts val="1200"/>
              </a:spcAft>
            </a:pPr>
            <a:r>
              <a:rPr lang="si-LK" dirty="0"/>
              <a:t>ඔබ මෙය කියවන්නේ නම්, ඔබ අන් අය සමඟ සංවාදයක් පවත්වන්නේ කෙසේද යන්න ගැන සිතමින් සිටිය හැකිය - එය මිතුරන්, පවුලේ අය, වැඩ කරන සගයන්, ඔබේ දෙමව්පියන්ගේ කණ්ඩායම, ක්‍රීඩා හෝ පොත් සමාජය හෝ ඔබට සම්බන්ධ වීමට අවශ්‍ය වෙනත් කණ්ඩායමක් විය හැකිය.</a:t>
            </a:r>
          </a:p>
          <a:p>
            <a:pPr>
              <a:lnSpc>
                <a:spcPct val="120000"/>
              </a:lnSpc>
              <a:spcAft>
                <a:spcPts val="1200"/>
              </a:spcAft>
            </a:pPr>
            <a:r>
              <a:rPr lang="si-LK" dirty="0"/>
              <a:t>සත්කාර කිරීම ඉතා පහසුය. ඔබ දන්නා පුද්ගලයින් සමඟ සම්බන්ධ වීම සහ අනාගතය සඳහා අපගේ නගරය හැඩ ගස්වා ගන්නේ කෙසේද යන්න පිළිබඳව අන් අය සිතන දේ පිළිබඳ අවබෝධයක් ලබා ගැනීමට එය හොඳ අවස්ථාවකි.  නගරය සඳහා අවුරුදු 10 ක දැක්මක් වර්ධනය කිරීමට සහ ප්‍රධාන සභා සැලසුම් ප්‍රතිචාරාත්මක බව සහතික කිරීමට සහ වටිනා සහ අවශ්‍ය දේ දැන් සහ අනාගතයට ලබා දීමට අපට උදවු කිරීම තුළින් වැඩ කිරීමට ඔබේ දැනුම භාවිත කිරීමට මෙය හොඳ අවස්ථාවක් වේ. </a:t>
            </a:r>
          </a:p>
        </p:txBody>
      </p:sp>
    </p:spTree>
    <p:extLst>
      <p:ext uri="{BB962C8B-B14F-4D97-AF65-F5344CB8AC3E}">
        <p14:creationId xmlns:p14="http://schemas.microsoft.com/office/powerpoint/2010/main" val="2926901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lstStyle/>
          <a:p>
            <a:r>
              <a:rPr lang="en-US"/>
              <a:t>Whilst it might be harder right now…</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lstStyle/>
          <a:p>
            <a:pPr>
              <a:lnSpc>
                <a:spcPct val="100000"/>
              </a:lnSpc>
              <a:spcAft>
                <a:spcPts val="1200"/>
              </a:spcAft>
            </a:pPr>
            <a:r>
              <a:rPr lang="en-AU" sz="1400" dirty="0"/>
              <a:t>Our current COVID-19 restrictions definitely make ‘hosting’ a conversation a little tricky at the moment, but you can use online communication tools like Zoom, Facetime, Microsoft teams and other channels you might already be using to catch up with friends, family or networks. You can make it even simpler and just do a phone call with a friend, or a teleconference with a couple of friends or colleagues.</a:t>
            </a:r>
          </a:p>
          <a:p>
            <a:pPr>
              <a:lnSpc>
                <a:spcPct val="100000"/>
              </a:lnSpc>
              <a:spcAft>
                <a:spcPts val="1200"/>
              </a:spcAft>
            </a:pPr>
            <a:r>
              <a:rPr lang="en-AU" sz="1400" dirty="0"/>
              <a:t>Hosting a conversation is simple, easy, convenient and controlled. You pick the time, the people you want to join the conversation and your preferred way to communicate, in line with COVID –19 restrictions. Then simply discuss and record your responses to the questions.</a:t>
            </a:r>
          </a:p>
          <a:p>
            <a:pPr>
              <a:lnSpc>
                <a:spcPct val="100000"/>
              </a:lnSpc>
              <a:spcAft>
                <a:spcPts val="1200"/>
              </a:spcAft>
            </a:pPr>
            <a:r>
              <a:rPr lang="en-AU" sz="1400" dirty="0"/>
              <a:t>There is a printable answer form at the back of this document or you’ll see on page 19 the various ways you can submit your feedback.</a:t>
            </a:r>
          </a:p>
          <a:p>
            <a:endParaRPr lang="en-US" dirty="0"/>
          </a:p>
        </p:txBody>
      </p:sp>
    </p:spTree>
    <p:extLst>
      <p:ext uri="{BB962C8B-B14F-4D97-AF65-F5344CB8AC3E}">
        <p14:creationId xmlns:p14="http://schemas.microsoft.com/office/powerpoint/2010/main" val="4174035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lstStyle/>
          <a:p>
            <a:r>
              <a:rPr lang="si-LK"/>
              <a:t>එය දැන් වඩා දුෂ්කර විය හැකි අතර…</a:t>
            </a:r>
          </a:p>
        </p:txBody>
      </p:sp>
      <p:sp>
        <p:nvSpPr>
          <p:cNvPr id="5"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lstStyle/>
          <a:p>
            <a:pPr>
              <a:lnSpc>
                <a:spcPct val="100000"/>
              </a:lnSpc>
              <a:spcAft>
                <a:spcPts val="1200"/>
              </a:spcAft>
            </a:pPr>
            <a:r>
              <a:rPr lang="si-LK" sz="1400"/>
              <a:t>අපගේ වර්තමාන COVID-19 සීමාවන් නිසැකවම මේ මොහොතේ සංවාදයක් ‘සත්කාරක’ කිරීම ටිකක් උපක්‍රමශීලී කරයි, නමුත් ඔබට Zoom, Facetime, Microsoft teams සහ මිතුරන්, පවුලේ අය හෝ ජාලවලට සම්බන්ධ වීමට යොදා ගන්නා මාධ්‍යයක් යොදා ගත හැක. ඔබට එය වඩාත් සරල කර මිතුරෙකු සමඟ දුරකථන ඇමතුමක් හෝ මිතුරන් හෝ සගයන් දෙදෙනෙකු සමඟ දුරකථන සංවාදයක් කළ හැකිය.</a:t>
            </a:r>
          </a:p>
          <a:p>
            <a:pPr>
              <a:lnSpc>
                <a:spcPct val="100000"/>
              </a:lnSpc>
              <a:spcAft>
                <a:spcPts val="1200"/>
              </a:spcAft>
            </a:pPr>
            <a:r>
              <a:rPr lang="si-LK" sz="1400"/>
              <a:t>සංවාදයක් පැවැත්වීම සරල, පහසු සහ පාලන කළ හැකි දෙයකි. COVID –19 සීමාවන්ට අනුකූලව ඔබ වේලාව, සංවාදයට සම්බන්ධ වීමට කැමති පුද්ගලයින් සහ සන්නිවේදන කිරීමට ඔබ කැමති ආකාරය තෝරා ගනියි. ඉන්පසු සරලව සාකච්ඡා කර ප්‍රශ්න වලට ඔබේ ප්‍රතිචාර සටහන් කරන්න.</a:t>
            </a:r>
          </a:p>
          <a:p>
            <a:pPr>
              <a:lnSpc>
                <a:spcPct val="100000"/>
              </a:lnSpc>
              <a:spcAft>
                <a:spcPts val="1200"/>
              </a:spcAft>
            </a:pPr>
            <a:r>
              <a:rPr lang="si-LK" sz="1400"/>
              <a:t>මෙම ලේඛනයේ පිටුපස මුද්‍රණ කළ හැකි පිළිතුරු පෝරමයක් තිබේ, නැතහොත් ඔබේ ප්‍රතිපෝෂණය ඉදිරිපත් කළ හැකි විවිධ ක්‍රම 19 වන පිටුවේ ඔබට දැක ගැනීමට ඇත.</a:t>
            </a:r>
          </a:p>
          <a:p>
            <a:endParaRPr lang="en-US" dirty="0"/>
          </a:p>
        </p:txBody>
      </p:sp>
    </p:spTree>
    <p:extLst>
      <p:ext uri="{BB962C8B-B14F-4D97-AF65-F5344CB8AC3E}">
        <p14:creationId xmlns:p14="http://schemas.microsoft.com/office/powerpoint/2010/main" val="14503233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t>Getting Started</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543076"/>
          </a:xfrm>
        </p:spPr>
        <p:txBody>
          <a:bodyPr>
            <a:noAutofit/>
          </a:bodyPr>
          <a:lstStyle/>
          <a:p>
            <a:pPr>
              <a:lnSpc>
                <a:spcPct val="120000"/>
              </a:lnSpc>
              <a:spcAft>
                <a:spcPts val="600"/>
              </a:spcAft>
            </a:pPr>
            <a:r>
              <a:rPr lang="en-AU" sz="1400"/>
              <a:t>We’ve put together some steps and support to get your “Shape Your City” conversation underway- so let’s get started.</a:t>
            </a:r>
          </a:p>
          <a:p>
            <a:pPr>
              <a:lnSpc>
                <a:spcPct val="120000"/>
              </a:lnSpc>
              <a:spcBef>
                <a:spcPts val="400"/>
              </a:spcBef>
              <a:spcAft>
                <a:spcPts val="600"/>
              </a:spcAft>
            </a:pPr>
            <a:r>
              <a:rPr lang="en-AU" sz="1600" b="1">
                <a:solidFill>
                  <a:schemeClr val="accent2"/>
                </a:solidFill>
                <a:latin typeface="Gotham Black" panose="02000603030000020004" pitchFamily="2" charset="77"/>
                <a:ea typeface="+mj-ea"/>
                <a:cs typeface="+mj-cs"/>
              </a:rPr>
              <a:t>Invite people to join</a:t>
            </a:r>
          </a:p>
          <a:p>
            <a:pPr>
              <a:lnSpc>
                <a:spcPct val="120000"/>
              </a:lnSpc>
              <a:spcBef>
                <a:spcPts val="400"/>
              </a:spcBef>
              <a:spcAft>
                <a:spcPts val="600"/>
              </a:spcAft>
            </a:pPr>
            <a:r>
              <a:rPr lang="en-AU" sz="1400"/>
              <a:t>The first step to hosting a conversation is to invite the people you want to involve.  There’s no limit to the number of people you can invite, but as the host keep in mind you’ll need to facilitate the conversation and collate the responses, so make sure it’s manageable. </a:t>
            </a:r>
          </a:p>
          <a:p>
            <a:pPr>
              <a:lnSpc>
                <a:spcPct val="120000"/>
              </a:lnSpc>
              <a:spcBef>
                <a:spcPts val="400"/>
              </a:spcBef>
              <a:spcAft>
                <a:spcPts val="600"/>
              </a:spcAft>
            </a:pPr>
            <a:r>
              <a:rPr lang="en-AU" sz="1400"/>
              <a:t>Whether you’re inviting one or many, we’ve provided some text you might want to use to invite people to join your conversation: </a:t>
            </a:r>
          </a:p>
          <a:p>
            <a:pPr lvl="1">
              <a:lnSpc>
                <a:spcPct val="120000"/>
              </a:lnSpc>
              <a:spcAft>
                <a:spcPts val="600"/>
              </a:spcAft>
            </a:pPr>
            <a:r>
              <a:rPr lang="en-AU" sz="1400" i="1"/>
              <a:t>Your voice matters, so please join a conversation to help shape the future of the City of Casey. [I’m/We’re] hosting a Shape Your City Conversation via [insert your communication channel I.e. phone, zoom etc.] on [Insert date and time]. </a:t>
            </a:r>
            <a:endParaRPr lang="en-AU" sz="1400"/>
          </a:p>
          <a:p>
            <a:pPr lvl="1">
              <a:lnSpc>
                <a:spcPct val="120000"/>
              </a:lnSpc>
              <a:spcAft>
                <a:spcPts val="600"/>
              </a:spcAft>
            </a:pPr>
            <a:r>
              <a:rPr lang="en-AU" sz="1400" i="1"/>
              <a:t>This ‘Conversation’ is part of the Shape Your City program. It’s a chance for us to help inform the City of Casey’s 10-year vision and future council plans for the services, facilities and infrastructure we need and value. Please RSVP by [Insert date].</a:t>
            </a:r>
            <a:endParaRPr lang="en-US" sz="1400"/>
          </a:p>
        </p:txBody>
      </p:sp>
    </p:spTree>
    <p:extLst>
      <p:ext uri="{BB962C8B-B14F-4D97-AF65-F5344CB8AC3E}">
        <p14:creationId xmlns:p14="http://schemas.microsoft.com/office/powerpoint/2010/main" val="2376731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si-LK"/>
              <a:t>ආරම්භය</a:t>
            </a:r>
          </a:p>
        </p:txBody>
      </p:sp>
      <p:sp>
        <p:nvSpPr>
          <p:cNvPr id="5"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543076"/>
          </a:xfrm>
        </p:spPr>
        <p:txBody>
          <a:bodyPr>
            <a:noAutofit/>
          </a:bodyPr>
          <a:lstStyle/>
          <a:p>
            <a:pPr>
              <a:lnSpc>
                <a:spcPct val="120000"/>
              </a:lnSpc>
              <a:spcAft>
                <a:spcPts val="600"/>
              </a:spcAft>
            </a:pPr>
            <a:r>
              <a:rPr lang="si-LK" sz="1400"/>
              <a:t>ඔබගේ “ඔබේ නගරය හැඩ ගස්වන්න” සංවාදය සිදු කිරීම සඳහා අපි පියවර කිහිපයක් සහ සහයෝගයක් ලබා දී ඇත - එබැවින් අපි ආරම්භ කරමු.</a:t>
            </a:r>
          </a:p>
          <a:p>
            <a:pPr>
              <a:lnSpc>
                <a:spcPct val="120000"/>
              </a:lnSpc>
              <a:spcBef>
                <a:spcPts val="400"/>
              </a:spcBef>
              <a:spcAft>
                <a:spcPts val="600"/>
              </a:spcAft>
            </a:pPr>
            <a:r>
              <a:rPr lang="si-LK" sz="1600" b="1">
                <a:solidFill>
                  <a:schemeClr val="accent2"/>
                </a:solidFill>
                <a:latin typeface="Gotham Black" panose="02000603030000020004" pitchFamily="2" charset="77"/>
                <a:ea typeface="+mj-ea"/>
                <a:cs typeface="+mj-cs"/>
              </a:rPr>
              <a:t>සම්බන්ධ වීමට පුද්ගලයින්ට ආරාධනා කරන්න</a:t>
            </a:r>
          </a:p>
          <a:p>
            <a:pPr>
              <a:lnSpc>
                <a:spcPct val="120000"/>
              </a:lnSpc>
              <a:spcBef>
                <a:spcPts val="400"/>
              </a:spcBef>
              <a:spcAft>
                <a:spcPts val="600"/>
              </a:spcAft>
            </a:pPr>
            <a:r>
              <a:rPr lang="si-LK" sz="1400"/>
              <a:t>සංවාදයක් පැවැත්වීමේ පළමු පියවර නම් ඔබට සම්බන්ධ වීමට අවශ්‍ය පුද්ගලයින්ට ආරාධනා කිරීමයි.  ඔබට ආරාධනා කළ හැකි පුද්ගලයින්ගේ සීමාවට සීමාවක් නැත, නමුත් ඔබට සංවාදයට පහසුකම් සැලසීමට සහ ප්‍රතිචාර එකතු කිරීමට අවශ්‍ය වේ, එබැවින් එය කළමනා කළ හැකි බවට වග බලා ගැනීමට ධාරකයා සිහි තබාගත යුතුය. </a:t>
            </a:r>
          </a:p>
          <a:p>
            <a:pPr>
              <a:lnSpc>
                <a:spcPct val="120000"/>
              </a:lnSpc>
              <a:spcBef>
                <a:spcPts val="400"/>
              </a:spcBef>
              <a:spcAft>
                <a:spcPts val="600"/>
              </a:spcAft>
            </a:pPr>
            <a:r>
              <a:rPr lang="si-LK" sz="1400"/>
              <a:t>ඔබ එක් අයෙකුට හෝ බොහෝ දෙනෙකුට ආරාධනා කළත්, ඔබේ සංවාදයට එක්වන ලෙස මිනිසුන්ට ආරාධනා කිරීම සඳහා අපි ඔබට භාවිත කිරීමට අවශ්‍ය විය හැකි සමහර පාඨ ලබා දී ඇත: </a:t>
            </a:r>
          </a:p>
          <a:p>
            <a:pPr lvl="1">
              <a:lnSpc>
                <a:spcPct val="120000"/>
              </a:lnSpc>
              <a:spcAft>
                <a:spcPts val="600"/>
              </a:spcAft>
            </a:pPr>
            <a:r>
              <a:rPr lang="si-LK" sz="1400" i="1"/>
              <a:t>ඔබේ හඬ වැදගත් වෙයි, එබැවින් කැසී නගරයේ අනාගතය හැඩ ගස්වා ගැනීමට සංවාදයකට සම්බන්ධ වන්න. [මම / අපි] [ඔබේ සන්නිවේදන නාලිකාව ඇතුළත් කරන්න. එනම් දුරකථන, Zooom හා වෙනත්] හරහා “ඔබේ නගරය හැඩ ගස්වන්න” සංවාදයක් [දිනය සහ වේලාව ඇතුළු කරන්න] පවත්වනු ලැබේ. </a:t>
            </a:r>
          </a:p>
          <a:p>
            <a:pPr lvl="1">
              <a:lnSpc>
                <a:spcPct val="120000"/>
              </a:lnSpc>
              <a:spcAft>
                <a:spcPts val="600"/>
              </a:spcAft>
            </a:pPr>
            <a:r>
              <a:rPr lang="si-LK" sz="1400" i="1"/>
              <a:t>මෙම ‘සංවාදය’ ඔබේ නගරය හැඩ ගස්වන්න වැඩසටහනේ කොටසකි. කැසී නගරයේ දස අවුරුදු දැක්ම සහ අපට අවශ්‍ය සේවා සහ පහසුකම් සහ යටිතල පහසුකම් සඳහා අනාගත සභා සැලසුම් දැනුම් දීමට අපට මෙය අවස්ථාවකි. [දිනය ඇතුල් කරන්න] වන විට පිළිතුරු සපයන්න.</a:t>
            </a:r>
          </a:p>
        </p:txBody>
      </p:sp>
    </p:spTree>
    <p:extLst>
      <p:ext uri="{BB962C8B-B14F-4D97-AF65-F5344CB8AC3E}">
        <p14:creationId xmlns:p14="http://schemas.microsoft.com/office/powerpoint/2010/main" val="22712708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r>
              <a:rPr lang="en-US"/>
              <a:t>Promote your conversation</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lnSpc>
                <a:spcPct val="120000"/>
              </a:lnSpc>
              <a:spcAft>
                <a:spcPts val="600"/>
              </a:spcAft>
            </a:pPr>
            <a:r>
              <a:rPr lang="en-AU" sz="1400"/>
              <a:t>If you are part of an organisation, service provider or group that sends out a regular communication such as newsletters, email updates or social media posts you might want to include some information on your ‘Shape your City’ Conversation. We’ve provided some text below you might want to use:</a:t>
            </a:r>
          </a:p>
          <a:p>
            <a:pPr>
              <a:lnSpc>
                <a:spcPct val="120000"/>
              </a:lnSpc>
              <a:spcAft>
                <a:spcPts val="600"/>
              </a:spcAft>
            </a:pPr>
            <a:r>
              <a:rPr lang="en-AU" sz="1600" b="1">
                <a:solidFill>
                  <a:schemeClr val="accent3"/>
                </a:solidFill>
                <a:latin typeface="Gotham Black" panose="02000603030000020004" pitchFamily="2" charset="77"/>
                <a:ea typeface="+mj-ea"/>
                <a:cs typeface="+mj-cs"/>
              </a:rPr>
              <a:t>Help shape your City</a:t>
            </a:r>
          </a:p>
          <a:p>
            <a:pPr lvl="1">
              <a:lnSpc>
                <a:spcPct val="120000"/>
              </a:lnSpc>
              <a:spcAft>
                <a:spcPts val="600"/>
              </a:spcAft>
            </a:pPr>
            <a:r>
              <a:rPr lang="en-AU" sz="1400" i="1"/>
              <a:t>The City of Casey is inviting all community members to help develop a 10-year vision for our City and provide a voice and suggestions on the plans that impact future services and infrastructure for where we work, live and play. Whether it’s parks and playgrounds, the arts, community services, local roads or major infrastructure – it's our chance to help shape Casey’s future.</a:t>
            </a:r>
          </a:p>
          <a:p>
            <a:pPr lvl="1">
              <a:lnSpc>
                <a:spcPct val="120000"/>
              </a:lnSpc>
              <a:spcAft>
                <a:spcPts val="600"/>
              </a:spcAft>
            </a:pPr>
            <a:r>
              <a:rPr lang="en-AU" sz="1400" i="1"/>
              <a:t>There are lots of ways to make your voice matter including our upcoming ‘Shape your City’ Conversation on [insert date]. If you can’t make it, you can respond individually online through Casey Conversations (the City of Casey’s collaboration space) or by participating in one of the Online Dialogue sessions or other Shape your City activities.</a:t>
            </a:r>
          </a:p>
          <a:p>
            <a:pPr>
              <a:lnSpc>
                <a:spcPct val="100000"/>
              </a:lnSpc>
              <a:spcAft>
                <a:spcPts val="1200"/>
              </a:spcAft>
            </a:pPr>
            <a:endParaRPr lang="en-US" sz="1400"/>
          </a:p>
        </p:txBody>
      </p:sp>
    </p:spTree>
    <p:extLst>
      <p:ext uri="{BB962C8B-B14F-4D97-AF65-F5344CB8AC3E}">
        <p14:creationId xmlns:p14="http://schemas.microsoft.com/office/powerpoint/2010/main" val="97248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r>
              <a:rPr lang="si-LK"/>
              <a:t>ඔබේ සංවාදය ප්‍රවර්ධනය කරන්න</a:t>
            </a:r>
          </a:p>
        </p:txBody>
      </p:sp>
      <p:sp>
        <p:nvSpPr>
          <p:cNvPr id="5"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lnSpc>
                <a:spcPct val="120000"/>
              </a:lnSpc>
              <a:spcAft>
                <a:spcPts val="600"/>
              </a:spcAft>
            </a:pPr>
            <a:r>
              <a:rPr lang="si-LK" sz="1400"/>
              <a:t>ඔබ පුවත් පත්‍රිකා, ඉ-තැපැල් යාවත්කාලීන කිරීම් හෝ සමාජ මාධ්‍ය පළ කිරීම් වැනි නිත්‍ය සන්නිවේදනයක් යවන සංවිධානයක, සේවා සපයන්නෙකුගේ හෝ කණ්ඩායමක කොටසක් නම්, ඔබේ ‘ඔබේ නගරය හැඩ ගස්වන්න’ සංවාදය පිළිබඳ යම් තොරතුරු ඇතුළත් කිරීමට ඔබට අවශ්‍ය විය හැකිය. අපි ඔබට භාවිත කිරීමට අවශ්‍ය විය හැකි යම් පාඨ ලබා දී ඇත:</a:t>
            </a:r>
          </a:p>
          <a:p>
            <a:pPr>
              <a:lnSpc>
                <a:spcPct val="120000"/>
              </a:lnSpc>
              <a:spcAft>
                <a:spcPts val="600"/>
              </a:spcAft>
            </a:pPr>
            <a:r>
              <a:rPr lang="si-LK" sz="1600" b="1">
                <a:solidFill>
                  <a:schemeClr val="accent3"/>
                </a:solidFill>
                <a:latin typeface="Gotham Black" panose="02000603030000020004" pitchFamily="2" charset="77"/>
                <a:ea typeface="+mj-ea"/>
                <a:cs typeface="+mj-cs"/>
              </a:rPr>
              <a:t>ඔබේ නගරය හැඩ ගස්වන්න උදවු කරන්න</a:t>
            </a:r>
          </a:p>
          <a:p>
            <a:pPr lvl="1">
              <a:lnSpc>
                <a:spcPct val="120000"/>
              </a:lnSpc>
              <a:spcAft>
                <a:spcPts val="600"/>
              </a:spcAft>
            </a:pPr>
            <a:r>
              <a:rPr lang="si-LK" sz="1400" i="1"/>
              <a:t>කැසී නගරය සියළුම ප්‍රජා සාමාජිකයින්ට ආරාධනා කරන්නේ අපගේ නගරය සඳහා දස අවුරුදු දැක්මක් වර්ධනය කිරීමට සහ අපි සේවය කරන, ජීවත්වන සහ ක්‍රීඩා කරන ස්ථාන සඳහා අනාගත සේවා සහ යටිතල පහසුකම් කෙරෙහි බලපාන සැලසුම් පිළිබඳව හඬක් සහ යෝජනා ලබා දීමට ය. එය උද්‍යාන සහ ක්‍රීඩා පිටි වේවා, කලා, ප්‍රජා සේවා, දේශීය මාර්ග හෝ ප්‍රධාන යටිතල පහසුකම් වේවා - කැසී හි අනාගතය හැඩ ගස්වා ගැනීමට අපට අවස්ථාව තිබේ.</a:t>
            </a:r>
          </a:p>
          <a:p>
            <a:pPr lvl="1">
              <a:lnSpc>
                <a:spcPct val="120000"/>
              </a:lnSpc>
              <a:spcAft>
                <a:spcPts val="600"/>
              </a:spcAft>
            </a:pPr>
            <a:r>
              <a:rPr lang="si-LK" sz="1400" i="1"/>
              <a:t>අපගේ ඉදිරියට එන [දිනය ඇතුලත් කරන්න] ‘ඔබේ නගරය හැඩ ගස්වන්න’ සංවාදය ඇතුළුව ඔබේ හඬ ප්‍රයෝජනවත් කිරීමට බොහෝ ක්‍රම තිබේ. ඔබට එය කළ නොහැකි නම්, ඔබට කැසී සංවාද (කැසී හි සහයෝගීතා අවකාශය) හරහා හෝ ඔන්ලයින් සංවාද සැසිවාරයකට සහභාගී වීමෙන් හෝ ඔබේ නගර ක්‍රියාකාරකම් හැඩ ගස්වා ගැනීමෙන් ඔබට තනි තනිව ප්‍රතිචාර දැක්විය හැකිය.</a:t>
            </a:r>
          </a:p>
          <a:p>
            <a:pPr>
              <a:lnSpc>
                <a:spcPct val="100000"/>
              </a:lnSpc>
              <a:spcAft>
                <a:spcPts val="1200"/>
              </a:spcAft>
            </a:pPr>
            <a:endParaRPr lang="en-US" sz="1400" dirty="0"/>
          </a:p>
        </p:txBody>
      </p:sp>
    </p:spTree>
    <p:extLst>
      <p:ext uri="{BB962C8B-B14F-4D97-AF65-F5344CB8AC3E}">
        <p14:creationId xmlns:p14="http://schemas.microsoft.com/office/powerpoint/2010/main" val="4485087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AU"/>
              <a:t>Host your conversation</a:t>
            </a:r>
            <a:endParaRPr lang="en-US"/>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682224"/>
          </a:xfrm>
        </p:spPr>
        <p:txBody>
          <a:bodyPr>
            <a:noAutofit/>
          </a:bodyPr>
          <a:lstStyle/>
          <a:p>
            <a:pPr>
              <a:lnSpc>
                <a:spcPct val="100000"/>
              </a:lnSpc>
              <a:spcAft>
                <a:spcPts val="1200"/>
              </a:spcAft>
            </a:pPr>
            <a:r>
              <a:rPr lang="en-AU" sz="1400"/>
              <a:t>The final step is to host your conversation. You can do this over the phone with friends, in your home with your family, at work, via online platforms such as Zoom/Teams/FaceTime or over the fence with your neighbours (at an appropriate distance of course!).</a:t>
            </a:r>
          </a:p>
          <a:p>
            <a:pPr>
              <a:lnSpc>
                <a:spcPct val="100000"/>
              </a:lnSpc>
              <a:spcAft>
                <a:spcPts val="1200"/>
              </a:spcAft>
            </a:pPr>
            <a:r>
              <a:rPr lang="en-AU" sz="1400"/>
              <a:t>To guide you through this we have provided three questions which consider Casey generally (i.e. the whole community/Council area) and some key themes to discuss in your conversation. At a minimum we encourage you to cover all the general questions, but you might be much more interested in some and that’s ok too.  </a:t>
            </a:r>
          </a:p>
          <a:p>
            <a:pPr>
              <a:lnSpc>
                <a:spcPct val="100000"/>
              </a:lnSpc>
              <a:spcAft>
                <a:spcPts val="1200"/>
              </a:spcAft>
            </a:pPr>
            <a:r>
              <a:rPr lang="en-AU" sz="1400"/>
              <a:t>The themed questions give you an opportunity to concentrate on an area or areas of most interest. You can cover all, some, one or none of the themed questions in your conversation.  </a:t>
            </a:r>
          </a:p>
          <a:p>
            <a:pPr>
              <a:lnSpc>
                <a:spcPct val="100000"/>
              </a:lnSpc>
              <a:spcAft>
                <a:spcPts val="1200"/>
              </a:spcAft>
            </a:pPr>
            <a:r>
              <a:rPr lang="en-AU" sz="1400"/>
              <a:t>You should be able to complete the discussion in about 45 minutes if you are powering through, or take longer if you are really passionate about something! </a:t>
            </a:r>
          </a:p>
          <a:p>
            <a:pPr>
              <a:lnSpc>
                <a:spcPct val="100000"/>
              </a:lnSpc>
              <a:spcAft>
                <a:spcPts val="1200"/>
              </a:spcAft>
            </a:pPr>
            <a:endParaRPr lang="en-AU" sz="1400"/>
          </a:p>
        </p:txBody>
      </p:sp>
    </p:spTree>
    <p:extLst>
      <p:ext uri="{BB962C8B-B14F-4D97-AF65-F5344CB8AC3E}">
        <p14:creationId xmlns:p14="http://schemas.microsoft.com/office/powerpoint/2010/main" val="3742861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si-LK"/>
              <a:t>ඔබේ සංවාදයට සත්කාර කරන්න</a:t>
            </a:r>
          </a:p>
        </p:txBody>
      </p:sp>
      <p:sp>
        <p:nvSpPr>
          <p:cNvPr id="5"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682224"/>
          </a:xfrm>
        </p:spPr>
        <p:txBody>
          <a:bodyPr>
            <a:noAutofit/>
          </a:bodyPr>
          <a:lstStyle/>
          <a:p>
            <a:pPr>
              <a:lnSpc>
                <a:spcPct val="100000"/>
              </a:lnSpc>
              <a:spcAft>
                <a:spcPts val="1200"/>
              </a:spcAft>
            </a:pPr>
            <a:r>
              <a:rPr lang="si-LK" sz="1400"/>
              <a:t>අවසාන පියවර වන්නේ ඔබේ සංවාදයට සත්කාරය සැපයීමයි. ඔබට මෙය මිතුරන් සමඟ දුරකථනයෙන්, ඔබගේ පවුලේ අය සමඟ, රැකියාවේදී, Zoom/Teams/FaceTime වැනි ඔන්ලයින් වේදිකා හරහා හෝ ඔබේ අසල්වැසියන් සමඟ වැට හරහා කළ හැකිය (නිශ්චය වශයෙන්ම, සුදුසු දුරින් සිටිමින්!).</a:t>
            </a:r>
          </a:p>
          <a:p>
            <a:pPr>
              <a:lnSpc>
                <a:spcPct val="100000"/>
              </a:lnSpc>
              <a:spcAft>
                <a:spcPts val="1200"/>
              </a:spcAft>
            </a:pPr>
            <a:r>
              <a:rPr lang="si-LK" sz="1400"/>
              <a:t>මේ සඳහා ඔබට මග පෙන්වීම සඳහා අපි කැසී පොදුවේ සලකා බලන ප්‍රශ්න තුනක් (එනම් සමස්ත ප්‍රජාව / සභා ප්‍රදේශය) සහ ඔබේ සංවාදයේ සාකච්ඡා කිරීමට ප්‍රධාන තේමාවන් කිහිපයක් ලබා දී ඇත. අවම වශයෙන් අපි සියලු පොදු ප්‍රශ්න ආවරණය කිරීමට ඔබව දිරිමත් කරන්නෙමු, නමුත් ඔබ සමහරක් ගැන වැඩි උනන්දුව දැක්වියහැකි අතර එය ගැටලුවක් නොවේ.  </a:t>
            </a:r>
          </a:p>
          <a:p>
            <a:pPr>
              <a:lnSpc>
                <a:spcPct val="100000"/>
              </a:lnSpc>
              <a:spcAft>
                <a:spcPts val="1200"/>
              </a:spcAft>
            </a:pPr>
            <a:r>
              <a:rPr lang="si-LK" sz="1400"/>
              <a:t>තේමාත්මක ප්‍රශ්න ඔබට වඩාත් උනන්දුව දක්වන ප්‍රදේශයක් හෝ ක්‍ෂේත්‍රයක් කෙරෙහි අවධානය යොමු කිරීමට අවස්ථාවක් ලබා දෙයි. ඔබේ සංවාදයේ තේමාත්මක ප්‍රශ්න සියල්ලම, සමහරක්, එකක් ආවරණය හෝ කිසිවක් ආවරණ නොකළ හැකිය.  </a:t>
            </a:r>
          </a:p>
          <a:p>
            <a:pPr>
              <a:lnSpc>
                <a:spcPct val="100000"/>
              </a:lnSpc>
              <a:spcAft>
                <a:spcPts val="1200"/>
              </a:spcAft>
            </a:pPr>
            <a:r>
              <a:rPr lang="si-LK" sz="1400"/>
              <a:t>ඔබ වේගයෙන් කරන්නේ නම් මිනිත්තු 45 කින් පමණ සාකච්ඡාව සම්පූර්ණ කිරීමට ඔබට හැකිය, නැතහොත් ඔබ යම් දෙයක් ගැන සැබවින්ම උනන්දුවක් දක්වන්නේ නම් වැඩි කාලයක් ගත වේ! </a:t>
            </a:r>
          </a:p>
          <a:p>
            <a:pPr>
              <a:lnSpc>
                <a:spcPct val="100000"/>
              </a:lnSpc>
              <a:spcAft>
                <a:spcPts val="1200"/>
              </a:spcAft>
            </a:pPr>
            <a:endParaRPr lang="en-AU" sz="1400"/>
          </a:p>
        </p:txBody>
      </p:sp>
    </p:spTree>
    <p:extLst>
      <p:ext uri="{BB962C8B-B14F-4D97-AF65-F5344CB8AC3E}">
        <p14:creationId xmlns:p14="http://schemas.microsoft.com/office/powerpoint/2010/main" val="3693394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solidFill>
                  <a:schemeClr val="accent3"/>
                </a:solidFill>
              </a:rPr>
              <a:t>Now onto the 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lnSpc>
                <a:spcPct val="100000"/>
              </a:lnSpc>
              <a:spcAft>
                <a:spcPts val="1200"/>
              </a:spcAft>
            </a:pPr>
            <a:r>
              <a:rPr lang="en-AU" sz="1600" b="1">
                <a:solidFill>
                  <a:schemeClr val="accent3"/>
                </a:solidFill>
                <a:latin typeface="Gotham Black" panose="02000603030000020004" pitchFamily="2" charset="77"/>
                <a:ea typeface="+mj-ea"/>
                <a:cs typeface="+mj-cs"/>
              </a:rPr>
              <a:t>ABOUT CASEY GENERALLY</a:t>
            </a:r>
          </a:p>
          <a:p>
            <a:pPr>
              <a:lnSpc>
                <a:spcPct val="120000"/>
              </a:lnSpc>
              <a:spcBef>
                <a:spcPts val="400"/>
              </a:spcBef>
              <a:spcAft>
                <a:spcPts val="600"/>
              </a:spcAft>
            </a:pPr>
            <a:r>
              <a:rPr lang="en-AU" sz="1400"/>
              <a:t>Try your best to discuss all of the general questions. As a guide spend at least five minutes discussing each one before you decide on your final responses to the question. If you can’t cover them all that’s ok too - but it would be really great to have your responses to all of them. Any feedback is valued. </a:t>
            </a:r>
          </a:p>
          <a:p>
            <a:pPr>
              <a:lnSpc>
                <a:spcPct val="120000"/>
              </a:lnSpc>
              <a:spcBef>
                <a:spcPts val="400"/>
              </a:spcBef>
              <a:spcAft>
                <a:spcPts val="600"/>
              </a:spcAft>
            </a:pPr>
            <a:endParaRPr lang="en-AU" sz="1400" i="1"/>
          </a:p>
          <a:p>
            <a:pPr marL="342900" indent="-342900">
              <a:lnSpc>
                <a:spcPct val="120000"/>
              </a:lnSpc>
              <a:spcBef>
                <a:spcPts val="400"/>
              </a:spcBef>
              <a:spcAft>
                <a:spcPts val="600"/>
              </a:spcAft>
              <a:buFont typeface="+mj-lt"/>
              <a:buAutoNum type="arabicPeriod"/>
            </a:pPr>
            <a:r>
              <a:rPr lang="en-AU" sz="1400"/>
              <a:t>Thinking ahead ten years, to 2030, what is one sentence that you would like to be able to use to describe the place you live and why is that important to you? </a:t>
            </a:r>
          </a:p>
          <a:p>
            <a:pPr marL="342900" indent="-342900">
              <a:lnSpc>
                <a:spcPct val="120000"/>
              </a:lnSpc>
              <a:spcBef>
                <a:spcPts val="400"/>
              </a:spcBef>
              <a:spcAft>
                <a:spcPts val="600"/>
              </a:spcAft>
              <a:buFont typeface="+mj-lt"/>
              <a:buAutoNum type="arabicPeriod"/>
            </a:pPr>
            <a:r>
              <a:rPr lang="en-AU" sz="1400"/>
              <a:t>What are some things that make you feel less connected to the place you live or that you think are not working and what can Casey do to solve that challenge? </a:t>
            </a:r>
          </a:p>
          <a:p>
            <a:pPr marL="342900" indent="-342900">
              <a:lnSpc>
                <a:spcPct val="120000"/>
              </a:lnSpc>
              <a:spcBef>
                <a:spcPts val="400"/>
              </a:spcBef>
              <a:spcAft>
                <a:spcPts val="600"/>
              </a:spcAft>
              <a:buFont typeface="+mj-lt"/>
              <a:buAutoNum type="arabicPeriod"/>
            </a:pPr>
            <a:r>
              <a:rPr lang="en-AU" sz="1400"/>
              <a:t>What would give you more confidence in Council as your local governing body? </a:t>
            </a:r>
            <a:endParaRPr lang="en-US" sz="1400"/>
          </a:p>
        </p:txBody>
      </p:sp>
    </p:spTree>
    <p:extLst>
      <p:ext uri="{BB962C8B-B14F-4D97-AF65-F5344CB8AC3E}">
        <p14:creationId xmlns:p14="http://schemas.microsoft.com/office/powerpoint/2010/main" val="1032929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si-LK">
                <a:solidFill>
                  <a:schemeClr val="accent3"/>
                </a:solidFill>
              </a:rPr>
              <a:t>දැන් ප්‍රශ්නවලට…</a:t>
            </a:r>
          </a:p>
        </p:txBody>
      </p:sp>
      <p:sp>
        <p:nvSpPr>
          <p:cNvPr id="5"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Autofit/>
          </a:bodyPr>
          <a:lstStyle/>
          <a:p>
            <a:pPr>
              <a:lnSpc>
                <a:spcPct val="100000"/>
              </a:lnSpc>
              <a:spcAft>
                <a:spcPts val="1200"/>
              </a:spcAft>
            </a:pPr>
            <a:r>
              <a:rPr lang="si-LK" sz="1600" b="1">
                <a:solidFill>
                  <a:schemeClr val="accent3"/>
                </a:solidFill>
                <a:latin typeface="Gotham Black" panose="02000603030000020004" pitchFamily="2" charset="77"/>
                <a:ea typeface="+mj-ea"/>
                <a:cs typeface="+mj-cs"/>
              </a:rPr>
              <a:t>කැසී ගැන සාමාන්‍යයෙන්</a:t>
            </a:r>
          </a:p>
          <a:p>
            <a:pPr>
              <a:lnSpc>
                <a:spcPct val="120000"/>
              </a:lnSpc>
              <a:spcBef>
                <a:spcPts val="400"/>
              </a:spcBef>
              <a:spcAft>
                <a:spcPts val="600"/>
              </a:spcAft>
            </a:pPr>
            <a:r>
              <a:rPr lang="si-LK" sz="1400"/>
              <a:t>සියලුම පොදු ප්‍රශ්න සාකච්ඡා කිරීමට ඔබේ උපරිමය උත්සාහ කරන්න. මාර්ගෝපදේශකයෙකු ලෙස ඔබ ප්‍රශ්නයට ඔබේ අවසාන ප්‍රතිචාර තීරණ කිරීමට පෙර අවම වශයෙන් විනාඩි පහක්වත් සාකච්ඡා කරන්න. ඔබට ඒවා සියල්ලම ආවරණය කළ නොහැකි නමුත් එය ගැටලුවක් නොවේ - නමුත් ඒ සියල්ලටම ඔබේ ප්‍රතිචාර දැක්වීම ඇත්තෙන්ම සතුටකි. ඕනෑම ප්‍රතිපෝෂණයක් අගය කරනු ලැබේ. </a:t>
            </a:r>
          </a:p>
          <a:p>
            <a:pPr>
              <a:lnSpc>
                <a:spcPct val="120000"/>
              </a:lnSpc>
              <a:spcBef>
                <a:spcPts val="400"/>
              </a:spcBef>
              <a:spcAft>
                <a:spcPts val="600"/>
              </a:spcAft>
            </a:pPr>
            <a:endParaRPr lang="en-AU" sz="1400" i="1"/>
          </a:p>
          <a:p>
            <a:pPr marL="342900" indent="-342900">
              <a:lnSpc>
                <a:spcPct val="120000"/>
              </a:lnSpc>
              <a:spcBef>
                <a:spcPts val="400"/>
              </a:spcBef>
              <a:spcAft>
                <a:spcPts val="600"/>
              </a:spcAft>
              <a:buFont typeface="+mj-lt"/>
              <a:buAutoNum type="arabicPeriod"/>
            </a:pPr>
            <a:r>
              <a:rPr lang="si-LK" sz="1400"/>
              <a:t>2030 දක්වා වසර දහයක් ගැන සිතමින්, ඔබ ජීවත් වන ස්ථානය විස්තර කිරීමට භාවිත කිරීමට ඔබ කැමති එක් වාක්‍යයක් කුමක්ද සහ එය ඔබට වැදගත් වන්නේ ඇයි? </a:t>
            </a:r>
          </a:p>
          <a:p>
            <a:pPr marL="342900" indent="-342900">
              <a:lnSpc>
                <a:spcPct val="120000"/>
              </a:lnSpc>
              <a:spcBef>
                <a:spcPts val="400"/>
              </a:spcBef>
              <a:spcAft>
                <a:spcPts val="600"/>
              </a:spcAft>
              <a:buFont typeface="+mj-lt"/>
              <a:buAutoNum type="arabicPeriod"/>
            </a:pPr>
            <a:r>
              <a:rPr lang="si-LK" sz="1400"/>
              <a:t>ඔබ ජීවත් වන ස්ථානයට අඩු සම්බන්ධයක් ඇති බවක් හෝ වැඩ නොකරන බව ඔබ සිතන සමහර දේවල් මොනවාද සහ එම අභියෝගය විසඳීමට කැසීට කුමක් කළ හැකිද? </a:t>
            </a:r>
          </a:p>
          <a:p>
            <a:pPr marL="342900" indent="-342900">
              <a:lnSpc>
                <a:spcPct val="120000"/>
              </a:lnSpc>
              <a:spcBef>
                <a:spcPts val="400"/>
              </a:spcBef>
              <a:spcAft>
                <a:spcPts val="600"/>
              </a:spcAft>
              <a:buFont typeface="+mj-lt"/>
              <a:buAutoNum type="arabicPeriod"/>
            </a:pPr>
            <a:r>
              <a:rPr lang="si-LK" sz="1400"/>
              <a:t>ඔබේ පළාත් පාලන මණ්ඩලය ලෙස කවුන්සිලය කෙරෙහි වැඩි විශ්වාසයක් ලබා දෙන්නේ කුමක්ද? </a:t>
            </a:r>
          </a:p>
        </p:txBody>
      </p:sp>
    </p:spTree>
    <p:extLst>
      <p:ext uri="{BB962C8B-B14F-4D97-AF65-F5344CB8AC3E}">
        <p14:creationId xmlns:p14="http://schemas.microsoft.com/office/powerpoint/2010/main" val="901646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9C865-A799-4DCA-9034-DE168F96CE09}"/>
              </a:ext>
            </a:extLst>
          </p:cNvPr>
          <p:cNvSpPr>
            <a:spLocks noGrp="1"/>
          </p:cNvSpPr>
          <p:nvPr>
            <p:ph type="title"/>
          </p:nvPr>
        </p:nvSpPr>
        <p:spPr/>
        <p:txBody>
          <a:bodyPr/>
          <a:lstStyle/>
          <a:p>
            <a:r>
              <a:rPr lang="en-US" dirty="0">
                <a:latin typeface="Gotham Black"/>
              </a:rPr>
              <a:t>Things to consider</a:t>
            </a:r>
            <a:endParaRPr lang="en-US" dirty="0"/>
          </a:p>
        </p:txBody>
      </p:sp>
      <p:sp>
        <p:nvSpPr>
          <p:cNvPr id="3" name="Text Placeholder 2">
            <a:extLst>
              <a:ext uri="{FF2B5EF4-FFF2-40B4-BE49-F238E27FC236}">
                <a16:creationId xmlns:a16="http://schemas.microsoft.com/office/drawing/2014/main" id="{8C1BA4EE-1827-4580-A229-571B7ED97DAD}"/>
              </a:ext>
            </a:extLst>
          </p:cNvPr>
          <p:cNvSpPr>
            <a:spLocks noGrp="1"/>
          </p:cNvSpPr>
          <p:nvPr>
            <p:ph type="body" sz="half" idx="2"/>
          </p:nvPr>
        </p:nvSpPr>
        <p:spPr>
          <a:xfrm>
            <a:off x="974526" y="1536054"/>
            <a:ext cx="4574936" cy="3450422"/>
          </a:xfrm>
        </p:spPr>
        <p:txBody>
          <a:bodyPr vert="horz" lIns="91440" tIns="45720" rIns="91440" bIns="45720" rtlCol="0" anchor="t">
            <a:normAutofit/>
          </a:bodyPr>
          <a:lstStyle/>
          <a:p>
            <a:r>
              <a:rPr lang="en-AU" sz="1400" b="1" dirty="0">
                <a:latin typeface="Times New Roman" pitchFamily="18" charset="0"/>
                <a:cs typeface="Times New Roman" pitchFamily="18" charset="0"/>
              </a:rPr>
              <a:t>Thinking ahead ten years, to 2030, what is one sentence that you would like to be able to use to describe the place you live and why is that important to you? </a:t>
            </a:r>
          </a:p>
          <a:p>
            <a:pPr marL="285750" indent="-285750">
              <a:lnSpc>
                <a:spcPct val="100000"/>
              </a:lnSpc>
              <a:spcBef>
                <a:spcPts val="400"/>
              </a:spcBef>
              <a:buChar char="•"/>
            </a:pPr>
            <a:r>
              <a:rPr lang="en-AU" sz="1200" dirty="0">
                <a:latin typeface="Times New Roman" pitchFamily="18" charset="0"/>
                <a:cs typeface="Times New Roman" pitchFamily="18" charset="0"/>
              </a:rPr>
              <a:t>Casey's population will grow by about 100,000 over the next ten years, about a 20% increase, with the most rapid growth being at Clyde, Clyde North, Junction Village and Botanic Ridge</a:t>
            </a:r>
          </a:p>
          <a:p>
            <a:pPr marL="285750" indent="-285750">
              <a:lnSpc>
                <a:spcPct val="100000"/>
              </a:lnSpc>
              <a:spcBef>
                <a:spcPts val="400"/>
              </a:spcBef>
              <a:buChar char="•"/>
            </a:pPr>
            <a:r>
              <a:rPr lang="en-AU" sz="1200" dirty="0">
                <a:latin typeface="Times New Roman" pitchFamily="18" charset="0"/>
                <a:cs typeface="Times New Roman" pitchFamily="18" charset="0"/>
              </a:rPr>
              <a:t>The number of people aged 65 years and over years will increase by 50% for the same period, whereas the population of 0-10-year </a:t>
            </a:r>
            <a:r>
              <a:rPr lang="en-AU" sz="1200" dirty="0" err="1">
                <a:latin typeface="Times New Roman" pitchFamily="18" charset="0"/>
                <a:cs typeface="Times New Roman" pitchFamily="18" charset="0"/>
              </a:rPr>
              <a:t>olds</a:t>
            </a:r>
            <a:r>
              <a:rPr lang="en-AU" sz="1200" dirty="0">
                <a:latin typeface="Times New Roman" pitchFamily="18" charset="0"/>
                <a:cs typeface="Times New Roman" pitchFamily="18" charset="0"/>
              </a:rPr>
              <a:t> will increase by around 26%.</a:t>
            </a:r>
          </a:p>
          <a:p>
            <a:pPr marL="285750" indent="-285750">
              <a:lnSpc>
                <a:spcPct val="100000"/>
              </a:lnSpc>
              <a:spcBef>
                <a:spcPts val="400"/>
              </a:spcBef>
              <a:buChar char="•"/>
            </a:pPr>
            <a:r>
              <a:rPr lang="en-AU" sz="1200" dirty="0">
                <a:latin typeface="Times New Roman" pitchFamily="18" charset="0"/>
                <a:cs typeface="Times New Roman" pitchFamily="18" charset="0"/>
              </a:rPr>
              <a:t>38% of Casey population was born overseas; it's a highly multi-cultural city</a:t>
            </a:r>
          </a:p>
          <a:p>
            <a:pPr marL="285750" indent="-285750">
              <a:lnSpc>
                <a:spcPct val="100000"/>
              </a:lnSpc>
              <a:spcBef>
                <a:spcPts val="400"/>
              </a:spcBef>
              <a:buChar char="•"/>
            </a:pPr>
            <a:r>
              <a:rPr lang="en-AU" sz="1200" dirty="0">
                <a:latin typeface="Times New Roman" pitchFamily="18" charset="0"/>
                <a:cs typeface="Times New Roman" pitchFamily="18" charset="0"/>
              </a:rPr>
              <a:t>Average household size is declining, which means we need more 1-2 bed dwellings, which will help cater for our ageing population</a:t>
            </a:r>
          </a:p>
          <a:p>
            <a:pPr marL="285750" indent="-285750">
              <a:buChar char="•"/>
            </a:pPr>
            <a:endParaRPr lang="en-AU" sz="1200" dirty="0">
              <a:latin typeface="Times New Roman" pitchFamily="18" charset="0"/>
              <a:cs typeface="Times New Roman" pitchFamily="18" charset="0"/>
            </a:endParaRPr>
          </a:p>
          <a:p>
            <a:pPr marL="285750" indent="-285750">
              <a:buChar char="•"/>
            </a:pPr>
            <a:endParaRPr lang="en-AU" sz="1200" dirty="0">
              <a:latin typeface="Times New Roman" pitchFamily="18" charset="0"/>
              <a:cs typeface="Times New Roman" pitchFamily="18" charset="0"/>
            </a:endParaRPr>
          </a:p>
          <a:p>
            <a:pPr marL="285750" indent="-285750">
              <a:buChar char="•"/>
            </a:pPr>
            <a:endParaRPr lang="en-AU" sz="12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a:p>
            <a:pPr marL="285750" indent="-285750">
              <a:buChar char="•"/>
            </a:pPr>
            <a:endParaRPr lang="en-AU" sz="1400" dirty="0">
              <a:latin typeface="Times New Roman" pitchFamily="18" charset="0"/>
              <a:cs typeface="Times New Roman" pitchFamily="18" charset="0"/>
            </a:endParaRPr>
          </a:p>
        </p:txBody>
      </p:sp>
      <p:sp>
        <p:nvSpPr>
          <p:cNvPr id="4" name="TextBox 3">
            <a:extLst>
              <a:ext uri="{FF2B5EF4-FFF2-40B4-BE49-F238E27FC236}">
                <a16:creationId xmlns:a16="http://schemas.microsoft.com/office/drawing/2014/main" id="{20F1E695-3D5C-41A0-91EC-F0EB28FE8F99}"/>
              </a:ext>
            </a:extLst>
          </p:cNvPr>
          <p:cNvSpPr txBox="1"/>
          <p:nvPr/>
        </p:nvSpPr>
        <p:spPr>
          <a:xfrm>
            <a:off x="5904272" y="1517391"/>
            <a:ext cx="5889522" cy="44832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1400" b="1" dirty="0">
                <a:latin typeface="Times New Roman" pitchFamily="18" charset="0"/>
                <a:cs typeface="Times New Roman" pitchFamily="18" charset="0"/>
              </a:rPr>
              <a:t>What are some things that make you feel less connected to the place you live or that you think are not working and what can Casey do to solve that challenge? </a:t>
            </a:r>
            <a:endParaRPr lang="en-AU" sz="1200" dirty="0">
              <a:latin typeface="Times New Roman" pitchFamily="18" charset="0"/>
              <a:cs typeface="Times New Roman" pitchFamily="18" charset="0"/>
            </a:endParaRPr>
          </a:p>
          <a:p>
            <a:pPr marL="285750" indent="-285750">
              <a:spcBef>
                <a:spcPts val="400"/>
              </a:spcBef>
              <a:buFont typeface="Arial" panose="020B0604020202020204" pitchFamily="34" charset="0"/>
              <a:buChar char="•"/>
            </a:pPr>
            <a:r>
              <a:rPr lang="en-AU" sz="1200" dirty="0">
                <a:latin typeface="Times New Roman" pitchFamily="18" charset="0"/>
                <a:cs typeface="Times New Roman" pitchFamily="18" charset="0"/>
              </a:rPr>
              <a:t>For new Casey residents it can take a while to settle in and feel part of the community</a:t>
            </a:r>
          </a:p>
          <a:p>
            <a:pPr marL="285750" indent="-285750">
              <a:spcBef>
                <a:spcPts val="400"/>
              </a:spcBef>
              <a:buFont typeface="Arial" panose="020B0604020202020204" pitchFamily="34" charset="0"/>
              <a:buChar char="•"/>
            </a:pPr>
            <a:r>
              <a:rPr lang="en-AU" sz="1200" dirty="0">
                <a:latin typeface="Times New Roman" pitchFamily="18" charset="0"/>
                <a:cs typeface="Times New Roman" pitchFamily="18" charset="0"/>
              </a:rPr>
              <a:t>Young parents, migrants and elderly have been identified as being at risk, and experience loneliness</a:t>
            </a:r>
          </a:p>
          <a:p>
            <a:pPr marL="285750" indent="-285750">
              <a:spcBef>
                <a:spcPts val="400"/>
              </a:spcBef>
              <a:buFont typeface="Arial" panose="020B0604020202020204" pitchFamily="34" charset="0"/>
              <a:buChar char="•"/>
            </a:pPr>
            <a:r>
              <a:rPr lang="en-AU" sz="1200" dirty="0">
                <a:latin typeface="Times New Roman" pitchFamily="18" charset="0"/>
                <a:cs typeface="Times New Roman" pitchFamily="18" charset="0"/>
              </a:rPr>
              <a:t>More culturally inclusive events and activities for young people and families has also been suggested in previous consultation </a:t>
            </a:r>
          </a:p>
          <a:p>
            <a:pPr marL="285750" indent="-285750">
              <a:buFont typeface="Arial"/>
              <a:buChar char="•"/>
            </a:pPr>
            <a:endParaRPr lang="en-AU" sz="1200" dirty="0">
              <a:latin typeface="Times New Roman" pitchFamily="18" charset="0"/>
              <a:cs typeface="Times New Roman" pitchFamily="18" charset="0"/>
            </a:endParaRPr>
          </a:p>
          <a:p>
            <a:r>
              <a:rPr lang="en-AU" sz="1400" b="1" dirty="0">
                <a:latin typeface="Times New Roman" pitchFamily="18" charset="0"/>
                <a:cs typeface="Times New Roman" pitchFamily="18" charset="0"/>
              </a:rPr>
              <a:t>What would give you more confidence in Council as your local governing body?</a:t>
            </a:r>
            <a:endParaRPr lang="en-US" sz="1400" b="1" dirty="0">
              <a:latin typeface="Times New Roman" pitchFamily="18" charset="0"/>
              <a:cs typeface="Times New Roman" pitchFamily="18" charset="0"/>
            </a:endParaRP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Recent research found that many Casey residents did not believe Council used resident feedback, or genuinely listened, when consulted, and felt there was a lack of information as to how Council had considered their input</a:t>
            </a: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Another barrier identified was the inability to find out how/when to provide feedback</a:t>
            </a: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Others were seeking more digital, and time efficient ways to provide feedback/ input</a:t>
            </a:r>
          </a:p>
          <a:p>
            <a:pPr marL="285750" indent="-285750">
              <a:spcBef>
                <a:spcPts val="400"/>
              </a:spcBef>
              <a:buFont typeface="Arial" panose="020B0604020202020204" pitchFamily="34" charset="0"/>
              <a:buChar char="•"/>
            </a:pPr>
            <a:r>
              <a:rPr lang="en-US" sz="1200" dirty="0">
                <a:latin typeface="Times New Roman" pitchFamily="18" charset="0"/>
                <a:cs typeface="Times New Roman" pitchFamily="18" charset="0"/>
              </a:rPr>
              <a:t>Despite these concerns nearly half of respondents to a survey said they were satisfied with consultative processes run by Council</a:t>
            </a:r>
          </a:p>
          <a:p>
            <a:pPr marL="285750" indent="-285750">
              <a:buFont typeface="Arial"/>
              <a:buChar char="•"/>
            </a:pPr>
            <a:endParaRPr lang="en-AU" sz="1200" dirty="0">
              <a:latin typeface="Times New Roman" pitchFamily="18" charset="0"/>
              <a:cs typeface="Times New Roman" pitchFamily="18" charset="0"/>
            </a:endParaRPr>
          </a:p>
          <a:p>
            <a:pPr marL="285750" indent="-285750">
              <a:buFont typeface="Arial"/>
              <a:buChar char="•"/>
            </a:pPr>
            <a:endParaRPr lang="en-AU" sz="1200" dirty="0">
              <a:latin typeface="Times New Roman" pitchFamily="18" charset="0"/>
              <a:cs typeface="Times New Roman" pitchFamily="18" charset="0"/>
            </a:endParaRPr>
          </a:p>
          <a:p>
            <a:pPr marL="285750" indent="-285750">
              <a:buFont typeface="Arial"/>
              <a:buChar char="•"/>
            </a:pPr>
            <a:endParaRPr lang="en-AU" sz="1200" dirty="0">
              <a:latin typeface="Times New Roman" pitchFamily="18" charset="0"/>
              <a:cs typeface="Times New Roman" pitchFamily="18" charset="0"/>
            </a:endParaRPr>
          </a:p>
        </p:txBody>
      </p:sp>
    </p:spTree>
    <p:extLst>
      <p:ext uri="{BB962C8B-B14F-4D97-AF65-F5344CB8AC3E}">
        <p14:creationId xmlns:p14="http://schemas.microsoft.com/office/powerpoint/2010/main" val="895389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8CC9C865-A799-4DCA-9034-DE168F96CE09}"/>
              </a:ext>
            </a:extLst>
          </p:cNvPr>
          <p:cNvSpPr>
            <a:spLocks noGrp="1"/>
          </p:cNvSpPr>
          <p:nvPr>
            <p:ph type="title"/>
          </p:nvPr>
        </p:nvSpPr>
        <p:spPr>
          <a:xfrm>
            <a:off x="969690" y="548008"/>
            <a:ext cx="10515600" cy="1148053"/>
          </a:xfrm>
        </p:spPr>
        <p:txBody>
          <a:bodyPr/>
          <a:lstStyle/>
          <a:p>
            <a:r>
              <a:rPr lang="si-LK" dirty="0">
                <a:latin typeface="Gotham Black"/>
              </a:rPr>
              <a:t>සලකා බැලිය යුතු කරුණු</a:t>
            </a:r>
          </a:p>
        </p:txBody>
      </p:sp>
      <p:sp>
        <p:nvSpPr>
          <p:cNvPr id="5" name="Text Placeholder 2">
            <a:extLst>
              <a:ext uri="{FF2B5EF4-FFF2-40B4-BE49-F238E27FC236}">
                <a16:creationId xmlns:a16="http://schemas.microsoft.com/office/drawing/2014/main" id="{8C1BA4EE-1827-4580-A229-571B7ED97DAD}"/>
              </a:ext>
            </a:extLst>
          </p:cNvPr>
          <p:cNvSpPr>
            <a:spLocks noGrp="1"/>
          </p:cNvSpPr>
          <p:nvPr>
            <p:ph type="body" sz="half" idx="2"/>
          </p:nvPr>
        </p:nvSpPr>
        <p:spPr>
          <a:xfrm>
            <a:off x="974526" y="1536054"/>
            <a:ext cx="4574936" cy="3450422"/>
          </a:xfrm>
        </p:spPr>
        <p:txBody>
          <a:bodyPr vert="horz" lIns="91440" tIns="45720" rIns="91440" bIns="45720" rtlCol="0" anchor="t">
            <a:normAutofit/>
          </a:bodyPr>
          <a:lstStyle/>
          <a:p>
            <a:r>
              <a:rPr lang="si-LK" sz="1200" b="1" dirty="0">
                <a:latin typeface="Helvetica Light"/>
              </a:rPr>
              <a:t>2030 දක්වා වසර දහයක් ගැන සිතමින්, ඔබ ජීවත් වන ස්ථානය විස්තර කිරීමට භාවිත කිරීමට ඔබ කැමති එක් වාක්‍යයක් කුමක්ද සහ එය ඔබට වැදගත් වන්නේ ඇයි? </a:t>
            </a:r>
          </a:p>
          <a:p>
            <a:pPr marL="285750" indent="-285750">
              <a:lnSpc>
                <a:spcPct val="100000"/>
              </a:lnSpc>
              <a:spcBef>
                <a:spcPts val="400"/>
              </a:spcBef>
              <a:buChar char="•"/>
            </a:pPr>
            <a:r>
              <a:rPr lang="si-LK" sz="1100" dirty="0">
                <a:latin typeface="Helvetica Light"/>
              </a:rPr>
              <a:t>කැසීහි ජනගහනය ඉදිරි දස වසර තුළ 100,000 කින් පමණ වර්ධන වෙයි, එය 20% ක පමණ වැඩි වීමක් වන අතර වඩාත් වේගවත් වර්ධනය වන්නේ </a:t>
            </a:r>
            <a:r>
              <a:rPr lang="si-LK" sz="1100" dirty="0">
                <a:latin typeface="Times New Roman" pitchFamily="18" charset="0"/>
              </a:rPr>
              <a:t>Clyde, Clyde North, Junction Village සහ Botanic Ridge</a:t>
            </a:r>
            <a:r>
              <a:rPr lang="si-LK" sz="1100" dirty="0">
                <a:latin typeface="Helvetica Light"/>
              </a:rPr>
              <a:t> ප්‍රදේශ ය.</a:t>
            </a:r>
          </a:p>
          <a:p>
            <a:pPr marL="285750" indent="-285750">
              <a:lnSpc>
                <a:spcPct val="100000"/>
              </a:lnSpc>
              <a:spcBef>
                <a:spcPts val="400"/>
              </a:spcBef>
              <a:buChar char="•"/>
            </a:pPr>
            <a:r>
              <a:rPr lang="si-LK" sz="1100" dirty="0">
                <a:latin typeface="Helvetica Light"/>
              </a:rPr>
              <a:t>එම කාලය සඳහා වයස අවුරුදු 65 සහ ඊට වැඩි පුද්ගලයින්ගේ සංඛ්‍යාව 50% කින් ඉහළ යන අතර, අවුරුදු 0-10 අතර ජනගහනය 26% කින් පමණ ඉහළ යයි.</a:t>
            </a:r>
          </a:p>
          <a:p>
            <a:pPr marL="285750" indent="-285750">
              <a:lnSpc>
                <a:spcPct val="100000"/>
              </a:lnSpc>
              <a:spcBef>
                <a:spcPts val="400"/>
              </a:spcBef>
              <a:buChar char="•"/>
            </a:pPr>
            <a:r>
              <a:rPr lang="si-LK" sz="1100" dirty="0">
                <a:latin typeface="Helvetica Light"/>
              </a:rPr>
              <a:t>කැසී ජනගහනයෙන් 38% ක් විදේශවල උපත ලැබීය; එය ඉහළ බහු සංස්කෘතික නගරයකි</a:t>
            </a:r>
          </a:p>
          <a:p>
            <a:pPr marL="285750" indent="-285750">
              <a:lnSpc>
                <a:spcPct val="100000"/>
              </a:lnSpc>
              <a:spcBef>
                <a:spcPts val="400"/>
              </a:spcBef>
              <a:buChar char="•"/>
            </a:pPr>
            <a:r>
              <a:rPr lang="si-LK" sz="1100" dirty="0">
                <a:latin typeface="Helvetica Light"/>
              </a:rPr>
              <a:t>ගෘහස්ථ සාමාන්‍ය ප්‍රමාණය අඩුවෙමින් පවතී, එයින් අදහස් වන්නේ අපට තවත් ඇඳන් 1-2 ක් අවශ්‍ය වන අතර එය අපගේ වයස්ගත ජනගහනය සපුරාලීමට උපකාරී වන බව ය</a:t>
            </a:r>
            <a:endParaRPr lang="en-AU" sz="1200" dirty="0">
              <a:latin typeface="Helvetica Light"/>
            </a:endParaRPr>
          </a:p>
        </p:txBody>
      </p:sp>
      <p:sp>
        <p:nvSpPr>
          <p:cNvPr id="6" name="TextBox 5">
            <a:extLst>
              <a:ext uri="{FF2B5EF4-FFF2-40B4-BE49-F238E27FC236}">
                <a16:creationId xmlns:a16="http://schemas.microsoft.com/office/drawing/2014/main" id="{20F1E695-3D5C-41A0-91EC-F0EB28FE8F99}"/>
              </a:ext>
            </a:extLst>
          </p:cNvPr>
          <p:cNvSpPr txBox="1"/>
          <p:nvPr/>
        </p:nvSpPr>
        <p:spPr>
          <a:xfrm>
            <a:off x="5904272" y="1517391"/>
            <a:ext cx="5889522" cy="411394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i-LK" sz="1200" b="1" dirty="0">
                <a:latin typeface="Helvetica Light"/>
              </a:rPr>
              <a:t>ඔබ ජීවත් වන ස්ථානයට අඩු සම්බන්ධයක් ඇති බවක් හෝ වැඩ නොකරන බව ඔබ සිතන සමහර දේවල් මොනවාද සහ එම අභියෝගය විසඳීමට කැසීට කුමක් කළ හැකිද? </a:t>
            </a:r>
          </a:p>
          <a:p>
            <a:pPr marL="285750" indent="-285750">
              <a:spcBef>
                <a:spcPts val="400"/>
              </a:spcBef>
              <a:buFont typeface="Arial" panose="020B0604020202020204" pitchFamily="34" charset="0"/>
              <a:buChar char="•"/>
            </a:pPr>
            <a:r>
              <a:rPr lang="si-LK" sz="1100" dirty="0">
                <a:latin typeface="Helvetica Light"/>
              </a:rPr>
              <a:t>නව කැසී පදිංචිකරුවන් සඳහා පදිංචි වීමට සහ ප්‍රජාවේ කොටසක් ලෙස දැනීමට ටික කාලයක් ගත වෙයි</a:t>
            </a:r>
          </a:p>
          <a:p>
            <a:pPr marL="285750" indent="-285750">
              <a:spcBef>
                <a:spcPts val="400"/>
              </a:spcBef>
              <a:buFont typeface="Arial" panose="020B0604020202020204" pitchFamily="34" charset="0"/>
              <a:buChar char="•"/>
            </a:pPr>
            <a:r>
              <a:rPr lang="si-LK" sz="1100" dirty="0">
                <a:latin typeface="Helvetica Light"/>
              </a:rPr>
              <a:t>තරුණ දෙමව්පියන්, සංක්‍රමණිකයන් සහ වැඩිහිටියන් අවදානමට ලක්ව ඇති බව හඳුනාගෙන ඇති අතර තනිකම අත්විඳිති</a:t>
            </a:r>
          </a:p>
          <a:p>
            <a:pPr marL="285750" indent="-285750">
              <a:spcBef>
                <a:spcPts val="400"/>
              </a:spcBef>
              <a:buFont typeface="Arial" panose="020B0604020202020204" pitchFamily="34" charset="0"/>
              <a:buChar char="•"/>
            </a:pPr>
            <a:r>
              <a:rPr lang="si-LK" sz="1100" dirty="0">
                <a:latin typeface="Helvetica Light"/>
              </a:rPr>
              <a:t>යෞවනයන් හා පවුල් සඳහා වඩාත් සංස්කෘතිකමය සිදුවීම් සහ ක්‍රියාකාරකම් ද මීට පෙර සාකච්ඡා කිරීමේදී යෝජනා කර ඇත </a:t>
            </a:r>
          </a:p>
          <a:p>
            <a:pPr marL="285750" indent="-285750">
              <a:buFont typeface="Arial"/>
              <a:buChar char="•"/>
            </a:pPr>
            <a:endParaRPr lang="en-AU" sz="1200" dirty="0">
              <a:latin typeface="Helvetica Light"/>
            </a:endParaRPr>
          </a:p>
          <a:p>
            <a:r>
              <a:rPr lang="si-LK" sz="1200" b="1" dirty="0">
                <a:latin typeface="Helvetica Light"/>
              </a:rPr>
              <a:t>ඔබේ පළාත් පාලන මණ්ඩලය ලෙස කවුන්සිලය කෙරෙහි වැඩි විශ්වාසයක් ලබා දෙන්නේ කුමක්ද?</a:t>
            </a:r>
          </a:p>
          <a:p>
            <a:pPr marL="285750" indent="-285750">
              <a:spcBef>
                <a:spcPts val="400"/>
              </a:spcBef>
              <a:buFont typeface="Arial" panose="020B0604020202020204" pitchFamily="34" charset="0"/>
              <a:buChar char="•"/>
            </a:pPr>
            <a:r>
              <a:rPr lang="si-LK" sz="1100" dirty="0">
                <a:latin typeface="Helvetica Light"/>
              </a:rPr>
              <a:t>කවුන්සිලය විසින් නේවාසික ප්‍රතිපෝෂණ භාවිත කරන බවට හෝ උපදෙස් ලබා ගැනීමේදී අව්‍යාජ ලෙස ඇහුම්කන් දුන් බව බොහෝ කැසී පදිංචිකරුවන් විශ්වාස නොකළ බවත්, කවුන්සිලය ඔවුන්ගේ ආදානය සලකා බැලූ ආකාරය පිළිබඳ තොරතුරු හිඟයක් ඇති බවත් මෑත කාලීන පර්යේෂණවලින් හෙළි විය.</a:t>
            </a:r>
          </a:p>
          <a:p>
            <a:pPr marL="285750" indent="-285750">
              <a:spcBef>
                <a:spcPts val="400"/>
              </a:spcBef>
              <a:buFont typeface="Arial" panose="020B0604020202020204" pitchFamily="34" charset="0"/>
              <a:buChar char="•"/>
            </a:pPr>
            <a:r>
              <a:rPr lang="si-LK" sz="1100" dirty="0">
                <a:latin typeface="Helvetica Light"/>
              </a:rPr>
              <a:t>හඳුනාගත් තවත් බාධකයක් වූයේ ප්‍රතිපෝෂණය ලබා දෙන්නේ කෙසේද / කවදාද යන්න සොයා ගැනීමට නොහැකි වීමයි</a:t>
            </a:r>
          </a:p>
          <a:p>
            <a:pPr marL="285750" indent="-285750">
              <a:spcBef>
                <a:spcPts val="400"/>
              </a:spcBef>
              <a:buFont typeface="Arial" panose="020B0604020202020204" pitchFamily="34" charset="0"/>
              <a:buChar char="•"/>
            </a:pPr>
            <a:r>
              <a:rPr lang="si-LK" sz="1100" dirty="0">
                <a:latin typeface="Helvetica Light"/>
              </a:rPr>
              <a:t>අනෙක් අය ප්‍රතිපෝෂණ/ ආදානය ලබා දීම සඳහා වඩාත් ඩිජිටල් හා කාල කාර්යක්‍ෂම ක්‍රම සොයමින් සිටියහ</a:t>
            </a:r>
          </a:p>
          <a:p>
            <a:pPr marL="285750" indent="-285750">
              <a:spcBef>
                <a:spcPts val="400"/>
              </a:spcBef>
              <a:buFont typeface="Arial" panose="020B0604020202020204" pitchFamily="34" charset="0"/>
              <a:buChar char="•"/>
            </a:pPr>
            <a:r>
              <a:rPr lang="si-LK" sz="1100" dirty="0">
                <a:latin typeface="Helvetica Light"/>
              </a:rPr>
              <a:t>මෙම ගැටලු තිබියදීත්, සමීක්‍ෂණයකට ප්‍රතිචාර දැක්වූවන්ගෙන් අඩකට ආසන්න සංඛ්‍යාවක් කියා සිටියේ කවුන්සිලය විසින් මෙහෙයවනු ලබන උපදේශන ක්‍රියාවලින් පිළිබඳව සෑහීමකට පත්වන බවයි</a:t>
            </a:r>
          </a:p>
          <a:p>
            <a:pPr marL="285750" indent="-285750">
              <a:buFont typeface="Arial"/>
              <a:buChar char="•"/>
            </a:pPr>
            <a:endParaRPr lang="en-AU" sz="1200" dirty="0">
              <a:latin typeface="Helvetica Light"/>
            </a:endParaRPr>
          </a:p>
          <a:p>
            <a:pPr marL="285750" indent="-285750">
              <a:buFont typeface="Arial"/>
              <a:buChar char="•"/>
            </a:pPr>
            <a:endParaRPr lang="en-AU" sz="1200" dirty="0">
              <a:latin typeface="Helvetica Light"/>
            </a:endParaRPr>
          </a:p>
          <a:p>
            <a:pPr marL="285750" indent="-285750">
              <a:buFont typeface="Arial"/>
              <a:buChar char="•"/>
            </a:pPr>
            <a:endParaRPr lang="en-AU" sz="1200" dirty="0">
              <a:latin typeface="Helvetica Light"/>
            </a:endParaRPr>
          </a:p>
        </p:txBody>
      </p:sp>
    </p:spTree>
    <p:extLst>
      <p:ext uri="{BB962C8B-B14F-4D97-AF65-F5344CB8AC3E}">
        <p14:creationId xmlns:p14="http://schemas.microsoft.com/office/powerpoint/2010/main" val="575718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en-US"/>
              <a:t>Theme 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00000"/>
              </a:lnSpc>
              <a:spcAft>
                <a:spcPts val="1200"/>
              </a:spcAft>
            </a:pPr>
            <a:r>
              <a:rPr lang="en-GB" sz="1400"/>
              <a:t>Once you’ve answered the general questions you can respond to all, some, one or none of the following questions. </a:t>
            </a:r>
            <a:endParaRPr lang="en-AU" sz="1400"/>
          </a:p>
          <a:p>
            <a:pPr>
              <a:lnSpc>
                <a:spcPct val="100000"/>
              </a:lnSpc>
              <a:spcAft>
                <a:spcPts val="1200"/>
              </a:spcAft>
            </a:pPr>
            <a:r>
              <a:rPr lang="en-GB" sz="1400"/>
              <a:t>If you do discuss at least one, then start with the one you are all most passionate about. </a:t>
            </a:r>
            <a:endParaRPr lang="en-AU" sz="1400"/>
          </a:p>
          <a:p>
            <a:pPr>
              <a:lnSpc>
                <a:spcPct val="100000"/>
              </a:lnSpc>
              <a:spcAft>
                <a:spcPts val="1200"/>
              </a:spcAft>
            </a:pPr>
            <a:r>
              <a:rPr lang="en-GB" sz="1400"/>
              <a:t>In the questions you will notice the word ‘we’. When it says ‘What can </a:t>
            </a:r>
            <a:r>
              <a:rPr lang="en-GB" sz="1400" b="1"/>
              <a:t>we</a:t>
            </a:r>
            <a:r>
              <a:rPr lang="en-GB" sz="1400"/>
              <a:t> do…' it means all of us. It can include what you expect Council to do, but it also means what we can do as a community, workers and/or visitors to the City of Casey. It might also include what businesses, not-for-profits or state government could contribute. </a:t>
            </a:r>
            <a:endParaRPr lang="en-AU" sz="1400"/>
          </a:p>
          <a:p>
            <a:pPr>
              <a:lnSpc>
                <a:spcPct val="100000"/>
              </a:lnSpc>
              <a:spcAft>
                <a:spcPts val="1200"/>
              </a:spcAft>
            </a:pPr>
            <a:r>
              <a:rPr lang="en-GB" sz="1400"/>
              <a:t>Also it’s important to remember, there are things that you may raise that are outside of council control, it doesn’t mean they are not important, your insights on what’s important gives Council a much better idea of areas or issues they can influence or advocate for on your behalf. </a:t>
            </a:r>
            <a:endParaRPr lang="en-AU" sz="1400"/>
          </a:p>
          <a:p>
            <a:pPr>
              <a:lnSpc>
                <a:spcPct val="100000"/>
              </a:lnSpc>
              <a:spcAft>
                <a:spcPts val="1200"/>
              </a:spcAft>
            </a:pPr>
            <a:r>
              <a:rPr lang="en-GB" sz="1400"/>
              <a:t>Sometimes the best solutions are those that involve partnerships. We want to know what you expect of Council but we are also keen to how you as a community can help shape our city. It's a team effort!</a:t>
            </a:r>
            <a:r>
              <a:rPr lang="en-AU" sz="1400"/>
              <a:t> </a:t>
            </a:r>
            <a:endParaRPr lang="en-US" sz="1400"/>
          </a:p>
        </p:txBody>
      </p:sp>
    </p:spTree>
    <p:extLst>
      <p:ext uri="{BB962C8B-B14F-4D97-AF65-F5344CB8AC3E}">
        <p14:creationId xmlns:p14="http://schemas.microsoft.com/office/powerpoint/2010/main" val="1819006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noAutofit/>
          </a:bodyPr>
          <a:lstStyle/>
          <a:p>
            <a:r>
              <a:rPr lang="si-LK"/>
              <a:t>තේමා ප්‍රශ්න</a:t>
            </a:r>
          </a:p>
        </p:txBody>
      </p:sp>
      <p:sp>
        <p:nvSpPr>
          <p:cNvPr id="5"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noAutofit/>
          </a:bodyPr>
          <a:lstStyle/>
          <a:p>
            <a:pPr>
              <a:lnSpc>
                <a:spcPct val="100000"/>
              </a:lnSpc>
              <a:spcAft>
                <a:spcPts val="1200"/>
              </a:spcAft>
            </a:pPr>
            <a:r>
              <a:rPr lang="si-LK" sz="1400" dirty="0"/>
              <a:t>සාමාන්‍ය ප්‍රශ්නවලට ඔබ පිළිතුරු දුන් පසු, ඔබට සියල්ලට, සමහරකට, එකකට පිළිතුරු ලබාදීම හෝ එකකටවත් ලබා නොදීම සිදුකළ හැකිය. </a:t>
            </a:r>
          </a:p>
          <a:p>
            <a:pPr>
              <a:lnSpc>
                <a:spcPct val="100000"/>
              </a:lnSpc>
              <a:spcAft>
                <a:spcPts val="1200"/>
              </a:spcAft>
            </a:pPr>
            <a:r>
              <a:rPr lang="si-LK" sz="1400" dirty="0"/>
              <a:t>ඔබ අවම වශයෙන් එකක්වත් සාකච්ඡා කරන්නේ නම්, ඔබ වඩාත් උනන්දුවක් දක්වන එකකින් පටන් ගන්න. </a:t>
            </a:r>
          </a:p>
          <a:p>
            <a:pPr>
              <a:lnSpc>
                <a:spcPct val="100000"/>
              </a:lnSpc>
              <a:spcAft>
                <a:spcPts val="1200"/>
              </a:spcAft>
            </a:pPr>
            <a:r>
              <a:rPr lang="si-LK" sz="1400" dirty="0"/>
              <a:t>ඔබ ප්‍රශ්නවලදී ‘අපි’ යන වචනය දකියි. එය ‘</a:t>
            </a:r>
            <a:r>
              <a:rPr lang="si-LK" sz="1400" b="1" dirty="0"/>
              <a:t>අපි</a:t>
            </a:r>
            <a:r>
              <a:rPr lang="si-LK" sz="1400" dirty="0"/>
              <a:t> කුමක් කළ හැකිද…’ යැයි පවසන විට එයින් අදහස් වන්නේ අප සියල්ලන්ම වෙමු. කවුන්සිලය විසින් ඔබ අපේක්‍ෂා කරන දේ එයට ඇතුළත් කළ හැකි නමුත් එයින් අදහස් වන්නේ ප්‍රජාවක්, කම්කරුවන් සහ / හෝ කැසී නගරයට පැමිණෙන අමුත්තන් ලෙස අපට කළ හැකි දේ ය. ලාභ නොසොයන හෝ ප්‍රාන්ත රජයට දායක විය හැකි ව්‍යාපාර ද එයට ඇතුළත් විය හැකිය. </a:t>
            </a:r>
          </a:p>
          <a:p>
            <a:pPr>
              <a:lnSpc>
                <a:spcPct val="100000"/>
              </a:lnSpc>
              <a:spcAft>
                <a:spcPts val="1200"/>
              </a:spcAft>
            </a:pPr>
            <a:r>
              <a:rPr lang="si-LK" sz="1400" dirty="0"/>
              <a:t>එසේම මතක තබා ගතයුතු වැදගත් කරුණක් වන්නේ, සභා පාලනයට පිටින් ඔබට මතු කළ හැකි දේවල් තිබේ, එයින් ඒවා වැදගත් නොවන බව අදහස් නොකෙරේ, වැදගත් දේ පිළිබඳ ඔබේ බුද්ධිය කවුන්සිලයට ඔවුන් වෙනුවෙන් බලපෑම් කළ හැකි හෝ ඉදිරිපත් කළ හැකි ක්‍ෂේත්‍ර හෝ ගැටලු පිළිබඳව වඩා හොඳ අදහසක් ලබා දෙයි. </a:t>
            </a:r>
          </a:p>
          <a:p>
            <a:pPr>
              <a:lnSpc>
                <a:spcPct val="100000"/>
              </a:lnSpc>
              <a:spcAft>
                <a:spcPts val="1200"/>
              </a:spcAft>
            </a:pPr>
            <a:r>
              <a:rPr lang="si-LK" sz="1400" dirty="0"/>
              <a:t>සමහර විට හොඳම විසඳුම් වන්නේ හවුල්කාරිත්වයට සම්බන්ධ ඒවාය. කවුන්සිලයෙන් ඔබ අපේක්‍ෂා කරන්නේ කුමක්දැයි අපට දැන ගැනීමට අවශ්‍ය නමුත් ප්‍රජාවක් වශයෙන් ඔබට අපගේ නගරය හැඩ ගස්වා ගැනීමට උපකාර කළ හැකි ආකාරය ගැන අපි උනන්දු වෙමු. එය කණ්ඩායම් උත්සාහයකි! </a:t>
            </a:r>
          </a:p>
        </p:txBody>
      </p:sp>
    </p:spTree>
    <p:extLst>
      <p:ext uri="{BB962C8B-B14F-4D97-AF65-F5344CB8AC3E}">
        <p14:creationId xmlns:p14="http://schemas.microsoft.com/office/powerpoint/2010/main" val="7538112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dirty="0"/>
              <a:t>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spcBef>
                <a:spcPct val="0"/>
              </a:spcBef>
              <a:spcAft>
                <a:spcPts val="1200"/>
              </a:spcAft>
            </a:pPr>
            <a:r>
              <a:rPr lang="en-AU" sz="1600" b="1" dirty="0">
                <a:solidFill>
                  <a:schemeClr val="accent2"/>
                </a:solidFill>
                <a:latin typeface="Gotham Black" panose="02000603030000020004" pitchFamily="2" charset="77"/>
                <a:ea typeface="+mj-ea"/>
                <a:cs typeface="+mj-cs"/>
              </a:rPr>
              <a:t>WHERE WE LIVE</a:t>
            </a:r>
          </a:p>
          <a:p>
            <a:pPr>
              <a:lnSpc>
                <a:spcPct val="120000"/>
              </a:lnSpc>
              <a:spcBef>
                <a:spcPts val="400"/>
              </a:spcBef>
              <a:spcAft>
                <a:spcPts val="600"/>
              </a:spcAft>
            </a:pPr>
            <a:r>
              <a:rPr lang="en-US" sz="1400" dirty="0"/>
              <a:t>Your neighbourhood should be a place that makes you feel ‘at home’, safe and connected. Your neighbourhood is about your home, your local surrounds and the places where you spend your everyday life, including local parks and community facilities.</a:t>
            </a:r>
          </a:p>
          <a:p>
            <a:pPr>
              <a:lnSpc>
                <a:spcPct val="120000"/>
              </a:lnSpc>
              <a:spcBef>
                <a:spcPts val="400"/>
              </a:spcBef>
              <a:spcAft>
                <a:spcPts val="600"/>
              </a:spcAft>
            </a:pPr>
            <a:endParaRPr lang="en-AU" sz="1400" dirty="0"/>
          </a:p>
          <a:p>
            <a:pPr marL="342900" indent="-342900">
              <a:lnSpc>
                <a:spcPct val="120000"/>
              </a:lnSpc>
              <a:spcBef>
                <a:spcPts val="400"/>
              </a:spcBef>
              <a:spcAft>
                <a:spcPts val="600"/>
              </a:spcAft>
              <a:buFont typeface="+mj-lt"/>
              <a:buAutoNum type="arabicPeriod" startAt="4"/>
            </a:pPr>
            <a:r>
              <a:rPr lang="en-US" sz="1400" dirty="0"/>
              <a:t>What can we do to ensure that our </a:t>
            </a:r>
            <a:r>
              <a:rPr lang="en-US" sz="1400" dirty="0" err="1"/>
              <a:t>neighbourhoods</a:t>
            </a:r>
            <a:r>
              <a:rPr lang="en-US" sz="1400" dirty="0"/>
              <a:t> provide a welcoming, healthy and safe place for all members of the community, to encourage a greater sense of community and pride in our spaces?</a:t>
            </a:r>
          </a:p>
        </p:txBody>
      </p:sp>
    </p:spTree>
    <p:extLst>
      <p:ext uri="{BB962C8B-B14F-4D97-AF65-F5344CB8AC3E}">
        <p14:creationId xmlns:p14="http://schemas.microsoft.com/office/powerpoint/2010/main" val="11821469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si-LK"/>
              <a:t>ගැටලු</a:t>
            </a:r>
          </a:p>
        </p:txBody>
      </p:sp>
      <p:sp>
        <p:nvSpPr>
          <p:cNvPr id="5"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Autofit/>
          </a:bodyPr>
          <a:lstStyle/>
          <a:p>
            <a:pPr>
              <a:spcBef>
                <a:spcPct val="0"/>
              </a:spcBef>
              <a:spcAft>
                <a:spcPts val="1200"/>
              </a:spcAft>
            </a:pPr>
            <a:r>
              <a:rPr lang="si-LK" sz="1600" b="1">
                <a:solidFill>
                  <a:schemeClr val="accent2"/>
                </a:solidFill>
                <a:latin typeface="Gotham Black" panose="02000603030000020004" pitchFamily="2" charset="77"/>
                <a:ea typeface="+mj-ea"/>
                <a:cs typeface="+mj-cs"/>
              </a:rPr>
              <a:t>අප ජීවත් වන්නේ කොතනද?</a:t>
            </a:r>
          </a:p>
          <a:p>
            <a:pPr>
              <a:lnSpc>
                <a:spcPct val="120000"/>
              </a:lnSpc>
              <a:spcBef>
                <a:spcPts val="400"/>
              </a:spcBef>
              <a:spcAft>
                <a:spcPts val="600"/>
              </a:spcAft>
            </a:pPr>
            <a:r>
              <a:rPr lang="si-LK" sz="1400"/>
              <a:t>ඔබගේ වටපිටාව ඔබට ‘නිවසේදී’, ආරක්‍ෂිත සහ සම්බන්ධ යැයි හැඟෙන ස්ථානයක් විය යුතුය. ඔබේ අසල්වැසි ප්‍රදේශය වන්නේ ඔබේ නිවස, ඔබේ අවට පරිසරය සහ ඔබ එදිනෙදා ජීවිතය ගත කරන ස්ථාන, දේශීය උද්‍යාන සහ ප්‍රජා පහසුකම් ඇතුළුව ය.</a:t>
            </a:r>
          </a:p>
          <a:p>
            <a:pPr>
              <a:lnSpc>
                <a:spcPct val="120000"/>
              </a:lnSpc>
              <a:spcBef>
                <a:spcPts val="400"/>
              </a:spcBef>
              <a:spcAft>
                <a:spcPts val="600"/>
              </a:spcAft>
            </a:pPr>
            <a:endParaRPr lang="en-AU" sz="1400" dirty="0"/>
          </a:p>
          <a:p>
            <a:pPr marL="342900" indent="-342900">
              <a:lnSpc>
                <a:spcPct val="120000"/>
              </a:lnSpc>
              <a:spcBef>
                <a:spcPts val="400"/>
              </a:spcBef>
              <a:spcAft>
                <a:spcPts val="600"/>
              </a:spcAft>
              <a:buFont typeface="+mj-lt"/>
              <a:buAutoNum type="arabicPeriod" startAt="4"/>
            </a:pPr>
            <a:r>
              <a:rPr lang="si-LK" sz="1400"/>
              <a:t>අපගේ අසල්වැසි ප්‍රජාවේ සියලුම සාමාජිකයින්ට පිළිගැනීමේ, සෞඛ්‍ය සම්පන්න සහ ආරක්‍ෂිත ස්ථානයක් ලබා දීම සහතික කිරීම සඳහා, අපගේ අවකාශය තුළ ප්‍රජාව පිළිබඳ වැඩි හැඟීමක් සහ ආඩම්බරයක් ඇති කිරීම දිරිගැන්වීම සඳහා අපට කුමක් කළ හැකිද?</a:t>
            </a:r>
          </a:p>
        </p:txBody>
      </p:sp>
    </p:spTree>
    <p:extLst>
      <p:ext uri="{BB962C8B-B14F-4D97-AF65-F5344CB8AC3E}">
        <p14:creationId xmlns:p14="http://schemas.microsoft.com/office/powerpoint/2010/main" val="293033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p:txBody>
          <a:bodyPr/>
          <a:lstStyle/>
          <a:p>
            <a:r>
              <a:rPr lang="en-US" dirty="0"/>
              <a:t>Things to consider</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p:txBody>
          <a:bodyPr vert="horz" lIns="91440" tIns="45720" rIns="91440" bIns="45720" rtlCol="0" anchor="t">
            <a:normAutofit fontScale="85000" lnSpcReduction="20000"/>
          </a:bodyPr>
          <a:lstStyle/>
          <a:p>
            <a:pPr>
              <a:lnSpc>
                <a:spcPct val="120000"/>
              </a:lnSpc>
              <a:spcBef>
                <a:spcPts val="400"/>
              </a:spcBef>
              <a:spcAft>
                <a:spcPts val="600"/>
              </a:spcAft>
            </a:pPr>
            <a:r>
              <a:rPr lang="en-US" sz="1800" b="1" dirty="0">
                <a:latin typeface="Helvetica Light"/>
              </a:rPr>
              <a:t>What can we do to ensure that our </a:t>
            </a:r>
            <a:r>
              <a:rPr lang="en-US" sz="1800" b="1" dirty="0" err="1">
                <a:latin typeface="Helvetica Light"/>
              </a:rPr>
              <a:t>neighbourhoods</a:t>
            </a:r>
            <a:r>
              <a:rPr lang="en-US" sz="1800" b="1" dirty="0">
                <a:latin typeface="Helvetica Light"/>
              </a:rPr>
              <a:t> provide a welcoming, healthy and safe place for all members of the community, to encourage a greater sense of community and pride in our spaces?</a:t>
            </a:r>
            <a:endParaRPr lang="en-AU" sz="1800" b="1" dirty="0">
              <a:latin typeface="Helvetica Light"/>
            </a:endParaRPr>
          </a:p>
          <a:p>
            <a:pPr marL="285750" indent="-285750">
              <a:lnSpc>
                <a:spcPct val="120000"/>
              </a:lnSpc>
              <a:spcBef>
                <a:spcPts val="400"/>
              </a:spcBef>
              <a:spcAft>
                <a:spcPts val="600"/>
              </a:spcAft>
              <a:buChar char="•"/>
            </a:pPr>
            <a:endParaRPr lang="en-US" sz="1800" b="1" dirty="0"/>
          </a:p>
          <a:p>
            <a:pPr marL="285750" indent="-285750">
              <a:lnSpc>
                <a:spcPct val="100000"/>
              </a:lnSpc>
              <a:spcBef>
                <a:spcPts val="0"/>
              </a:spcBef>
              <a:buFont typeface="Arial,Sans-Serif" panose="020B0604020202020204" pitchFamily="34" charset="0"/>
              <a:buChar char="•"/>
            </a:pPr>
            <a:r>
              <a:rPr lang="en-AU" sz="1500" dirty="0">
                <a:latin typeface="Helvetica Light"/>
              </a:rPr>
              <a:t>Not everyone feels at home, welcome, or safe in Casey. </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Knowledge of, and access to, services when people are at risk is needed in every community. How is Casey doing in this regard?</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For new Casey residents it can take a while to settle in and feel part of the community.</a:t>
            </a:r>
            <a:endParaRPr lang="en-US" sz="1500" dirty="0">
              <a:latin typeface="Helvetica Light"/>
            </a:endParaRP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Previous consultation has identified 'hoon' drivers as a common issue of concern.</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Also identified previously is the need for more playgrounds, toilets and shaded areas for parks.</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Young parents, migrants and elderly have been identified as being at risk, and experience loneliness.</a:t>
            </a:r>
            <a:endParaRPr lang="en-US" sz="1500" dirty="0">
              <a:latin typeface="Helvetica Light"/>
            </a:endParaRP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en-AU" sz="1500" dirty="0">
                <a:latin typeface="Helvetica Light"/>
              </a:rPr>
              <a:t>More culturally inclusive events and activities for young people and families has also been suggested in previous consultation. </a:t>
            </a:r>
            <a:endParaRPr lang="en-US" sz="1500" dirty="0">
              <a:latin typeface="Helvetica Light"/>
            </a:endParaRPr>
          </a:p>
          <a:p>
            <a:endParaRPr lang="en-US" dirty="0"/>
          </a:p>
        </p:txBody>
      </p:sp>
    </p:spTree>
    <p:extLst>
      <p:ext uri="{BB962C8B-B14F-4D97-AF65-F5344CB8AC3E}">
        <p14:creationId xmlns:p14="http://schemas.microsoft.com/office/powerpoint/2010/main" val="23706966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C918BE3-9287-4FD0-A794-093F90F128D7}"/>
              </a:ext>
            </a:extLst>
          </p:cNvPr>
          <p:cNvSpPr>
            <a:spLocks noGrp="1"/>
          </p:cNvSpPr>
          <p:nvPr>
            <p:ph type="title"/>
          </p:nvPr>
        </p:nvSpPr>
        <p:spPr>
          <a:xfrm>
            <a:off x="969690" y="548008"/>
            <a:ext cx="10515600" cy="1148053"/>
          </a:xfrm>
        </p:spPr>
        <p:txBody>
          <a:bodyPr/>
          <a:lstStyle/>
          <a:p>
            <a:r>
              <a:rPr lang="si-LK"/>
              <a:t>සලකා බැලිය යුතු කරුණු</a:t>
            </a:r>
          </a:p>
        </p:txBody>
      </p:sp>
      <p:sp>
        <p:nvSpPr>
          <p:cNvPr id="5"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714724"/>
            <a:ext cx="10536522" cy="3450422"/>
          </a:xfrm>
        </p:spPr>
        <p:txBody>
          <a:bodyPr vert="horz" lIns="91440" tIns="45720" rIns="91440" bIns="45720" rtlCol="0" anchor="t">
            <a:normAutofit fontScale="85000" lnSpcReduction="10000"/>
          </a:bodyPr>
          <a:lstStyle/>
          <a:p>
            <a:pPr>
              <a:lnSpc>
                <a:spcPct val="120000"/>
              </a:lnSpc>
              <a:spcBef>
                <a:spcPts val="400"/>
              </a:spcBef>
              <a:spcAft>
                <a:spcPts val="600"/>
              </a:spcAft>
            </a:pPr>
            <a:r>
              <a:rPr lang="si-LK" sz="1800" b="1">
                <a:latin typeface="Helvetica Light"/>
              </a:rPr>
              <a:t>අපගේ අසල්වැසි ප්‍රජාවේ සියලුම සාමාජිකයින්ට පිළිගැනීමේ, සෞඛ්‍ය සම්පන්න සහ ආරක්‍ෂිත ස්ථානයක් ලබා දීම සහතික කිරීම සඳහා, අපගේ අවකාශය තුළ ප්‍රජාව පිළිබඳ වැඩි හැඟීමක් සහ ආඩම්බරයක් ඇති කිරීම දිරිගැන්වීම සඳහා අපට කුමක් කළ හැකිද?</a:t>
            </a:r>
          </a:p>
          <a:p>
            <a:pPr marL="285750" indent="-285750">
              <a:lnSpc>
                <a:spcPct val="120000"/>
              </a:lnSpc>
              <a:spcBef>
                <a:spcPts val="400"/>
              </a:spcBef>
              <a:spcAft>
                <a:spcPts val="600"/>
              </a:spcAft>
              <a:buChar char="•"/>
            </a:pPr>
            <a:endParaRPr lang="en-US" sz="1800" b="1" dirty="0"/>
          </a:p>
          <a:p>
            <a:pPr marL="285750" indent="-285750">
              <a:lnSpc>
                <a:spcPct val="100000"/>
              </a:lnSpc>
              <a:spcBef>
                <a:spcPts val="0"/>
              </a:spcBef>
              <a:buFont typeface="Arial,Sans-Serif" panose="020B0604020202020204" pitchFamily="34" charset="0"/>
              <a:buChar char="•"/>
            </a:pPr>
            <a:r>
              <a:rPr lang="si-LK" sz="1500">
                <a:latin typeface="Helvetica Light"/>
              </a:rPr>
              <a:t>සෑම කෙනෙකුටම කැසීහි නිවසේ සිටින බව, පිළිගැනීම ඇති බව හෝ ආරක්‍ෂිත බව නොදැනේ. </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si-LK" sz="1500">
                <a:latin typeface="Helvetica Light"/>
              </a:rPr>
              <a:t>සෑම ප්‍රජාවක් තුළම මිනිසුන් අවදානමට ලක්ව ඇති විට සේවා පිළිබඳ දැනුම හා ප්‍රවේශය අවශ්‍ය වේ. මේ සම්බන්ධයෙන් කැසී කටයුතු කරන්නේ කෙසේද?</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si-LK" sz="1500">
                <a:latin typeface="Helvetica Light"/>
              </a:rPr>
              <a:t>නව කැසීහි පදිංචිකරුවන් සඳහා පදිංචි වීමට සහ ප්‍රජාවේ කොටසක් ලෙස දැනීමට ටික කාලයක් ගත වෙයි.</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si-LK" sz="1500">
                <a:latin typeface="Helvetica Light"/>
              </a:rPr>
              <a:t>පෙර උපදේශනය මගින් 'අවධානම්' රියදුරන් පොදු අවධානයට ලක්විය යුතු කරුණක් ලෙස හඳුනාගෙන ඇත.</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si-LK" sz="1500">
                <a:latin typeface="Helvetica Light"/>
              </a:rPr>
              <a:t>උද්‍යාන සඳහා වැඩි ක්‍රීඩා පිටි, වැසිකිළි හා සෙවන සහිත ප්‍රදේශ අවශ්‍ය බව මීට පෙර හඳුනාගෙන ඇත.</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si-LK" sz="1500">
                <a:latin typeface="Helvetica Light"/>
              </a:rPr>
              <a:t>තරුණ දෙමව්පියන්, සංක්‍රමණිකයන් සහ වැඩිහිටියන් අවදානමට ලක්ව ඇති බව හඳුනාගෙන ඇති අතර තනිකම අත්විඳිති.</a:t>
            </a:r>
          </a:p>
          <a:p>
            <a:pPr marL="285750" indent="-285750">
              <a:lnSpc>
                <a:spcPct val="100000"/>
              </a:lnSpc>
              <a:spcBef>
                <a:spcPts val="0"/>
              </a:spcBef>
              <a:buFont typeface="Arial,Sans-Serif" panose="020B0604020202020204" pitchFamily="34" charset="0"/>
              <a:buChar char="•"/>
            </a:pPr>
            <a:endParaRPr lang="en-AU" sz="1500" dirty="0">
              <a:latin typeface="Helvetica Light"/>
            </a:endParaRPr>
          </a:p>
          <a:p>
            <a:pPr marL="285750" indent="-285750">
              <a:lnSpc>
                <a:spcPct val="100000"/>
              </a:lnSpc>
              <a:spcBef>
                <a:spcPts val="0"/>
              </a:spcBef>
              <a:buFont typeface="Arial,Sans-Serif" panose="020B0604020202020204" pitchFamily="34" charset="0"/>
              <a:buChar char="•"/>
            </a:pPr>
            <a:r>
              <a:rPr lang="si-LK" sz="1500">
                <a:latin typeface="Helvetica Light"/>
              </a:rPr>
              <a:t>යෞවනයන් හා පවුල් සඳහා වඩාත් සංස්කෘතිකමය වශයෙන් සිදුවීම් සහ ක්‍රියාකාරකම් ද මීට පෙර සාකච්ඡා කිරීමේදී යෝජනා කර ඇත. </a:t>
            </a:r>
          </a:p>
          <a:p>
            <a:endParaRPr lang="en-US" dirty="0"/>
          </a:p>
        </p:txBody>
      </p:sp>
    </p:spTree>
    <p:extLst>
      <p:ext uri="{BB962C8B-B14F-4D97-AF65-F5344CB8AC3E}">
        <p14:creationId xmlns:p14="http://schemas.microsoft.com/office/powerpoint/2010/main" val="36438410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en-US"/>
              <a:t>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20000"/>
              </a:lnSpc>
              <a:spcBef>
                <a:spcPts val="400"/>
              </a:spcBef>
              <a:spcAft>
                <a:spcPts val="600"/>
              </a:spcAft>
            </a:pPr>
            <a:r>
              <a:rPr lang="en-AU" sz="1600" b="1" dirty="0">
                <a:solidFill>
                  <a:schemeClr val="accent2"/>
                </a:solidFill>
                <a:latin typeface="Gotham Black" panose="02000603030000020004" pitchFamily="2" charset="77"/>
                <a:ea typeface="+mj-ea"/>
                <a:cs typeface="+mj-cs"/>
              </a:rPr>
              <a:t>DESTINATIONS</a:t>
            </a:r>
          </a:p>
          <a:p>
            <a:pPr>
              <a:lnSpc>
                <a:spcPct val="120000"/>
              </a:lnSpc>
              <a:spcBef>
                <a:spcPts val="400"/>
              </a:spcBef>
              <a:spcAft>
                <a:spcPts val="600"/>
              </a:spcAft>
            </a:pPr>
            <a:r>
              <a:rPr lang="en-AU" sz="1400" dirty="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p>
          <a:p>
            <a:pPr marL="342900" indent="-342900">
              <a:lnSpc>
                <a:spcPct val="120000"/>
              </a:lnSpc>
              <a:spcBef>
                <a:spcPts val="400"/>
              </a:spcBef>
              <a:spcAft>
                <a:spcPts val="600"/>
              </a:spcAft>
              <a:buFont typeface="+mj-lt"/>
              <a:buAutoNum type="arabicPeriod"/>
            </a:pPr>
            <a:endParaRPr lang="en-GB" sz="1400" dirty="0"/>
          </a:p>
          <a:p>
            <a:pPr marL="342900" indent="-342900">
              <a:lnSpc>
                <a:spcPct val="120000"/>
              </a:lnSpc>
              <a:spcBef>
                <a:spcPts val="400"/>
              </a:spcBef>
              <a:spcAft>
                <a:spcPts val="600"/>
              </a:spcAft>
              <a:buFont typeface="+mj-lt"/>
              <a:buAutoNum type="arabicPeriod" startAt="5"/>
            </a:pPr>
            <a:r>
              <a:rPr lang="en-GB" sz="1400" dirty="0"/>
              <a:t>What can we do to make our local centres thrive, to make them safe and attractive destinations that you want to keep coming back to, and ensure our businesses and services grow and are able to adapt to change?</a:t>
            </a:r>
          </a:p>
          <a:p>
            <a:pPr marL="342900" indent="-342900">
              <a:lnSpc>
                <a:spcPct val="120000"/>
              </a:lnSpc>
              <a:spcBef>
                <a:spcPts val="400"/>
              </a:spcBef>
              <a:spcAft>
                <a:spcPts val="600"/>
              </a:spcAft>
              <a:buFont typeface="+mj-lt"/>
              <a:buAutoNum type="arabicPeriod" startAt="5"/>
            </a:pPr>
            <a:endParaRPr lang="en-GB" sz="1400" dirty="0"/>
          </a:p>
          <a:p>
            <a:pPr marL="342900" indent="-342900">
              <a:lnSpc>
                <a:spcPct val="120000"/>
              </a:lnSpc>
              <a:spcBef>
                <a:spcPts val="400"/>
              </a:spcBef>
              <a:spcAft>
                <a:spcPts val="600"/>
              </a:spcAft>
              <a:buFont typeface="+mj-lt"/>
              <a:buAutoNum type="arabicPeriod" startAt="5"/>
            </a:pPr>
            <a:r>
              <a:rPr lang="en-AU" sz="1400" dirty="0"/>
              <a:t>How can Casey support and facilitate local businesses/services to be resilient/ flexible to meet ever changing needs and expectations of the City? </a:t>
            </a:r>
          </a:p>
        </p:txBody>
      </p:sp>
    </p:spTree>
    <p:extLst>
      <p:ext uri="{BB962C8B-B14F-4D97-AF65-F5344CB8AC3E}">
        <p14:creationId xmlns:p14="http://schemas.microsoft.com/office/powerpoint/2010/main" val="40490626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noAutofit/>
          </a:bodyPr>
          <a:lstStyle/>
          <a:p>
            <a:r>
              <a:rPr lang="si-LK"/>
              <a:t>ගැටලු</a:t>
            </a:r>
          </a:p>
        </p:txBody>
      </p:sp>
      <p:sp>
        <p:nvSpPr>
          <p:cNvPr id="5"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noAutofit/>
          </a:bodyPr>
          <a:lstStyle/>
          <a:p>
            <a:pPr>
              <a:lnSpc>
                <a:spcPct val="120000"/>
              </a:lnSpc>
              <a:spcBef>
                <a:spcPts val="400"/>
              </a:spcBef>
              <a:spcAft>
                <a:spcPts val="600"/>
              </a:spcAft>
            </a:pPr>
            <a:r>
              <a:rPr lang="si-LK" sz="1600" b="1">
                <a:solidFill>
                  <a:schemeClr val="accent2"/>
                </a:solidFill>
                <a:latin typeface="Gotham Black" panose="02000603030000020004" pitchFamily="2" charset="77"/>
                <a:ea typeface="+mj-ea"/>
                <a:cs typeface="+mj-cs"/>
              </a:rPr>
              <a:t>ගමනාන්ත</a:t>
            </a:r>
          </a:p>
          <a:p>
            <a:pPr>
              <a:lnSpc>
                <a:spcPct val="120000"/>
              </a:lnSpc>
              <a:spcBef>
                <a:spcPts val="400"/>
              </a:spcBef>
              <a:spcAft>
                <a:spcPts val="600"/>
              </a:spcAft>
            </a:pPr>
            <a:r>
              <a:rPr lang="si-LK" sz="1400"/>
              <a:t>ගමනාන්ත යනු අප එදිනෙදා ගත කරන ස්ථානයයි - අප රැකියාවට යන්නේ කොතැනද, නැතහොත් අපගේ සාප්පු සවාරි ගොස් රාත්‍රී භෝජන සංග්‍රහයකට යන්නේ කොතනද (දැන් නොවේ!).  ගමනාන්ත යනු කැසී ව්‍යාපාර කිරීමට හොඳ ස්ථානයක් බවට පත් කරන ක්‍රියාකාරකම් සහ ආර්ථිකය ප්‍රවර්ධන කරන ඒවා වෙයි.  අපගේ වීදියේ ජීවත් නොවිය යුතු නමුත් අපගේ තැපැල් කේතයේ ජීවත් විය හැකි පුද්ගලයන් අපට හමු වන ස්ථාන මේවාය.</a:t>
            </a:r>
          </a:p>
          <a:p>
            <a:pPr marL="342900" indent="-342900">
              <a:lnSpc>
                <a:spcPct val="120000"/>
              </a:lnSpc>
              <a:spcBef>
                <a:spcPts val="400"/>
              </a:spcBef>
              <a:spcAft>
                <a:spcPts val="600"/>
              </a:spcAft>
              <a:buFont typeface="+mj-lt"/>
              <a:buAutoNum type="arabicPeriod"/>
            </a:pPr>
            <a:endParaRPr lang="en-GB" sz="1400" dirty="0"/>
          </a:p>
          <a:p>
            <a:pPr marL="342900" indent="-342900">
              <a:lnSpc>
                <a:spcPct val="120000"/>
              </a:lnSpc>
              <a:spcBef>
                <a:spcPts val="400"/>
              </a:spcBef>
              <a:spcAft>
                <a:spcPts val="600"/>
              </a:spcAft>
              <a:buFont typeface="+mj-lt"/>
              <a:buAutoNum type="arabicPeriod" startAt="5"/>
            </a:pPr>
            <a:r>
              <a:rPr lang="si-LK" sz="1400"/>
              <a:t>අපගේ දේශීය මධ්‍යස්ථාන සමෘද්ධිමත් කිරීමටත්, ඔබට නැවත පැමිණීමට අවශ්‍ය ආරක්‍ෂිත හා ආකර්ෂනීය ගමනාන්ත බවට පත් කිරීමටත්, අපගේ ව්‍යාපාර සහ සේවා වර්ධන වන බවටත් වෙනස් වීමට අනුවර්තන වීමට හැකියාව ඇති බවටත් අපට කළ හැක්කේ කුමක්ද?</a:t>
            </a:r>
          </a:p>
          <a:p>
            <a:pPr marL="342900" indent="-342900">
              <a:lnSpc>
                <a:spcPct val="120000"/>
              </a:lnSpc>
              <a:spcBef>
                <a:spcPts val="400"/>
              </a:spcBef>
              <a:spcAft>
                <a:spcPts val="600"/>
              </a:spcAft>
              <a:buFont typeface="+mj-lt"/>
              <a:buAutoNum type="arabicPeriod" startAt="5"/>
            </a:pPr>
            <a:endParaRPr lang="en-GB" sz="1400" dirty="0"/>
          </a:p>
          <a:p>
            <a:pPr marL="342900" indent="-342900">
              <a:lnSpc>
                <a:spcPct val="120000"/>
              </a:lnSpc>
              <a:spcBef>
                <a:spcPts val="400"/>
              </a:spcBef>
              <a:spcAft>
                <a:spcPts val="600"/>
              </a:spcAft>
              <a:buFont typeface="+mj-lt"/>
              <a:buAutoNum type="arabicPeriod" startAt="5"/>
            </a:pPr>
            <a:r>
              <a:rPr lang="si-LK" sz="1400"/>
              <a:t>නගරයේ වෙනස්වන අවශ්‍යතා සහ අපේක්ෂා සපුරාලීම සඳහා දේශීය ව්‍යාපාර / සේවා ඔරොත්තු දෙන / නම්‍යශීලී වීමට කැසී සහය සහ පහසුකම් සපයන්නේ කෙසේද? </a:t>
            </a:r>
          </a:p>
        </p:txBody>
      </p:sp>
    </p:spTree>
    <p:extLst>
      <p:ext uri="{BB962C8B-B14F-4D97-AF65-F5344CB8AC3E}">
        <p14:creationId xmlns:p14="http://schemas.microsoft.com/office/powerpoint/2010/main" val="25779699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714724"/>
            <a:ext cx="4911267" cy="3450422"/>
          </a:xfrm>
        </p:spPr>
        <p:txBody>
          <a:bodyPr vert="horz" lIns="91440" tIns="45720" rIns="91440" bIns="45720" rtlCol="0" anchor="t">
            <a:noAutofit/>
          </a:bodyPr>
          <a:lstStyle/>
          <a:p>
            <a:pPr>
              <a:lnSpc>
                <a:spcPct val="120000"/>
              </a:lnSpc>
              <a:spcBef>
                <a:spcPts val="400"/>
              </a:spcBef>
              <a:spcAft>
                <a:spcPts val="600"/>
              </a:spcAft>
            </a:pPr>
            <a:r>
              <a:rPr lang="en-GB" sz="1400" b="1" dirty="0">
                <a:latin typeface="Helvetica Light"/>
              </a:rPr>
              <a:t>What can we do to make our local centres thrive, to make them safe and attractive destinations that you want to keep coming back to, and ensure our businesses and services grow and are able to adapt to change?</a:t>
            </a:r>
            <a:endParaRPr lang="en-GB" b="1" dirty="0"/>
          </a:p>
          <a:p>
            <a:pPr marL="285750" indent="-285750">
              <a:lnSpc>
                <a:spcPct val="100000"/>
              </a:lnSpc>
              <a:spcBef>
                <a:spcPts val="400"/>
              </a:spcBef>
              <a:buFont typeface="Arial,Sans-Serif" panose="020B0604020202020204" pitchFamily="34" charset="0"/>
              <a:buChar char="•"/>
            </a:pPr>
            <a:r>
              <a:rPr lang="en-AU" sz="1200" dirty="0">
                <a:latin typeface="Helvetica Light"/>
              </a:rPr>
              <a:t>Vast majority of people who live in Casey, and who are employed, commute long distances – not so many local employment opportunities in Casey</a:t>
            </a:r>
          </a:p>
          <a:p>
            <a:pPr marL="285750" indent="-285750">
              <a:lnSpc>
                <a:spcPct val="100000"/>
              </a:lnSpc>
              <a:spcBef>
                <a:spcPts val="400"/>
              </a:spcBef>
              <a:buFont typeface="Arial,Sans-Serif" panose="020B0604020202020204" pitchFamily="34" charset="0"/>
              <a:buChar char="•"/>
            </a:pPr>
            <a:r>
              <a:rPr lang="en-AU" sz="1200" dirty="0">
                <a:latin typeface="Helvetica Light"/>
              </a:rPr>
              <a:t>Casey jobs amount to 3.2% of all Greater Melbourne job, despite having over 7.5% of Greater Melbourne's population</a:t>
            </a:r>
          </a:p>
          <a:p>
            <a:pPr marL="285750" indent="-285750">
              <a:lnSpc>
                <a:spcPct val="100000"/>
              </a:lnSpc>
              <a:spcBef>
                <a:spcPts val="400"/>
              </a:spcBef>
              <a:buFont typeface="Arial,Sans-Serif" panose="020B0604020202020204" pitchFamily="34" charset="0"/>
              <a:buChar char="•"/>
            </a:pPr>
            <a:r>
              <a:rPr lang="en-AU" sz="1200" dirty="0">
                <a:latin typeface="Helvetica Light"/>
              </a:rPr>
              <a:t>Do young people and young adults see local centres as attractive destinations, or do they go elsewhere? What could be done to entice more people to spend time in Casey?</a:t>
            </a:r>
          </a:p>
          <a:p>
            <a:pPr marL="285750" indent="-285750">
              <a:lnSpc>
                <a:spcPct val="100000"/>
              </a:lnSpc>
              <a:spcBef>
                <a:spcPts val="0"/>
              </a:spcBef>
              <a:buFont typeface="Arial,Sans-Serif" panose="020B0604020202020204" pitchFamily="34" charset="0"/>
              <a:buChar char="•"/>
            </a:pPr>
            <a:endParaRPr lang="en-AU" sz="1100" dirty="0">
              <a:latin typeface="Helvetica Light"/>
            </a:endParaRPr>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
        <p:nvSpPr>
          <p:cNvPr id="5" name="Text Placeholder 2">
            <a:extLst>
              <a:ext uri="{FF2B5EF4-FFF2-40B4-BE49-F238E27FC236}">
                <a16:creationId xmlns:a16="http://schemas.microsoft.com/office/drawing/2014/main" id="{3DCA92F8-0720-4DF2-A829-82F556E802B0}"/>
              </a:ext>
            </a:extLst>
          </p:cNvPr>
          <p:cNvSpPr txBox="1">
            <a:spLocks/>
          </p:cNvSpPr>
          <p:nvPr/>
        </p:nvSpPr>
        <p:spPr>
          <a:xfrm>
            <a:off x="6096000" y="1578094"/>
            <a:ext cx="5548851" cy="528461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pPr>
              <a:lnSpc>
                <a:spcPct val="120000"/>
              </a:lnSpc>
              <a:spcBef>
                <a:spcPts val="400"/>
              </a:spcBef>
              <a:spcAft>
                <a:spcPts val="600"/>
              </a:spcAft>
            </a:pPr>
            <a:r>
              <a:rPr lang="en-AU" sz="1400" b="1" dirty="0">
                <a:latin typeface="Helvetica Light"/>
              </a:rPr>
              <a:t>How can Casey support and facilitate local businesses/services to be resilient/ flexible to meet ever changing needs and expectations of the City? </a:t>
            </a:r>
            <a:endParaRPr lang="en-US" b="1" dirty="0"/>
          </a:p>
          <a:p>
            <a:pPr marL="285750" indent="-285750">
              <a:lnSpc>
                <a:spcPct val="100000"/>
              </a:lnSpc>
              <a:spcBef>
                <a:spcPts val="400"/>
              </a:spcBef>
              <a:buFont typeface="Arial,Sans-Serif" panose="020B0604020202020204" pitchFamily="34" charset="0"/>
              <a:buChar char="•"/>
            </a:pPr>
            <a:r>
              <a:rPr lang="en-AU" sz="1200" dirty="0">
                <a:latin typeface="Helvetica Light"/>
              </a:rPr>
              <a:t>Casey relies heavily on retail (over 15% of all jobs); and therefore has been hit hard with COVID-19 restrictions. Should Casey be developing other employment sectors? If so, which ones have potential and how might we better take advantage of these opportunities?</a:t>
            </a:r>
          </a:p>
          <a:p>
            <a:pPr marL="285750" indent="-285750">
              <a:lnSpc>
                <a:spcPct val="100000"/>
              </a:lnSpc>
              <a:spcBef>
                <a:spcPts val="400"/>
              </a:spcBef>
              <a:buFont typeface="Arial,Sans-Serif" panose="020B0604020202020204" pitchFamily="34" charset="0"/>
              <a:buChar char="•"/>
            </a:pPr>
            <a:r>
              <a:rPr lang="en-AU" sz="1200" dirty="0">
                <a:latin typeface="Helvetica Light"/>
              </a:rPr>
              <a:t>What do you consider to be Councils key role in direct support of local business? Currently Council provides a range of business support programs but  is there more direct business support that council can provide?</a:t>
            </a:r>
          </a:p>
          <a:p>
            <a:pPr marL="285750" indent="-285750">
              <a:lnSpc>
                <a:spcPct val="100000"/>
              </a:lnSpc>
              <a:spcBef>
                <a:spcPts val="400"/>
              </a:spcBef>
              <a:buFont typeface="Arial,Sans-Serif" panose="020B0604020202020204" pitchFamily="34" charset="0"/>
              <a:buChar char="•"/>
            </a:pPr>
            <a:r>
              <a:rPr lang="en-US" sz="1200" dirty="0">
                <a:latin typeface="Helvetica Light"/>
              </a:rPr>
              <a:t>Employment in the startup sector is dominated by five main sectors: health, eCommerce, financial services, enterprise and IT /digital. How can Casey better support local startups and entrepreneurs and build a culture of innovation across our local business community?</a:t>
            </a:r>
          </a:p>
          <a:p>
            <a:pPr marL="285750" indent="-285750">
              <a:lnSpc>
                <a:spcPct val="100000"/>
              </a:lnSpc>
              <a:spcBef>
                <a:spcPts val="400"/>
              </a:spcBef>
              <a:buFont typeface="Arial,Sans-Serif" panose="020B0604020202020204" pitchFamily="34" charset="0"/>
              <a:buChar char="•"/>
            </a:pPr>
            <a:r>
              <a:rPr lang="en-US" sz="1200" dirty="0">
                <a:latin typeface="Helvetica Light"/>
              </a:rPr>
              <a:t>Of the almost 25,000 businesses located in the City of Casey a high proportion of these are sole-traders and home-based business. It is often a challenge for Council to find and connect with these businesses. How can council do this more effectively?</a:t>
            </a:r>
          </a:p>
        </p:txBody>
      </p:sp>
      <p:sp>
        <p:nvSpPr>
          <p:cNvPr id="7" name="Title 1">
            <a:extLst>
              <a:ext uri="{FF2B5EF4-FFF2-40B4-BE49-F238E27FC236}">
                <a16:creationId xmlns:a16="http://schemas.microsoft.com/office/drawing/2014/main" id="{9C1073C9-6033-974A-9598-AC0F5BD2D941}"/>
              </a:ext>
            </a:extLst>
          </p:cNvPr>
          <p:cNvSpPr>
            <a:spLocks noGrp="1"/>
          </p:cNvSpPr>
          <p:nvPr>
            <p:ph type="title"/>
          </p:nvPr>
        </p:nvSpPr>
        <p:spPr>
          <a:xfrm>
            <a:off x="969690" y="548008"/>
            <a:ext cx="10515600" cy="1148053"/>
          </a:xfrm>
        </p:spPr>
        <p:txBody>
          <a:bodyPr/>
          <a:lstStyle/>
          <a:p>
            <a:r>
              <a:rPr lang="en-US" dirty="0"/>
              <a:t>Things to consider</a:t>
            </a:r>
          </a:p>
        </p:txBody>
      </p:sp>
    </p:spTree>
    <p:extLst>
      <p:ext uri="{BB962C8B-B14F-4D97-AF65-F5344CB8AC3E}">
        <p14:creationId xmlns:p14="http://schemas.microsoft.com/office/powerpoint/2010/main" val="41449858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714724"/>
            <a:ext cx="4911267" cy="3450422"/>
          </a:xfrm>
        </p:spPr>
        <p:txBody>
          <a:bodyPr vert="horz" lIns="91440" tIns="45720" rIns="91440" bIns="45720" rtlCol="0" anchor="t">
            <a:noAutofit/>
          </a:bodyPr>
          <a:lstStyle/>
          <a:p>
            <a:pPr>
              <a:lnSpc>
                <a:spcPct val="120000"/>
              </a:lnSpc>
              <a:spcBef>
                <a:spcPts val="400"/>
              </a:spcBef>
              <a:spcAft>
                <a:spcPts val="600"/>
              </a:spcAft>
            </a:pPr>
            <a:r>
              <a:rPr lang="si-LK" sz="1400" b="1">
                <a:latin typeface="Helvetica Light"/>
              </a:rPr>
              <a:t>අපගේ දේශීය මධ්‍යස්ථාන සමෘද්ධිමත් කිරීමටත්, ඔබට නැවත පැමිණීමට අවශ්‍ය ආරක්‍ෂිත හා ආකර්ෂනීය ගමනාන්ත බවට පත් කිරීමටත්, අපගේ ව්‍යාපාර සහ සේවා වර්ධනය වන බවටත් වෙනස් වීමට අනුවර්තනය වීමට හැකියාව ඇති බවටත් අපට කළ හැක්කේ කුමක්ද?</a:t>
            </a:r>
          </a:p>
          <a:p>
            <a:pPr marL="285750" indent="-285750">
              <a:lnSpc>
                <a:spcPct val="100000"/>
              </a:lnSpc>
              <a:spcBef>
                <a:spcPts val="400"/>
              </a:spcBef>
              <a:buFont typeface="Arial,Sans-Serif" panose="020B0604020202020204" pitchFamily="34" charset="0"/>
              <a:buChar char="•"/>
            </a:pPr>
            <a:r>
              <a:rPr lang="si-LK" sz="1200">
                <a:latin typeface="Helvetica Light"/>
              </a:rPr>
              <a:t>කැසී හි වෙසෙන සහ රැකියාවල නියුතු බහුතරයක් දෙනා දුර ගමන් බිමන් යති - කැසීහි එතරම් ප්‍රාදේශීය රැකියා අවස්ථා නොමැත</a:t>
            </a:r>
          </a:p>
          <a:p>
            <a:pPr marL="285750" indent="-285750">
              <a:lnSpc>
                <a:spcPct val="100000"/>
              </a:lnSpc>
              <a:spcBef>
                <a:spcPts val="400"/>
              </a:spcBef>
              <a:buFont typeface="Arial,Sans-Serif" panose="020B0604020202020204" pitchFamily="34" charset="0"/>
              <a:buChar char="•"/>
            </a:pPr>
            <a:r>
              <a:rPr lang="si-LK" sz="1200">
                <a:latin typeface="Helvetica Light"/>
              </a:rPr>
              <a:t>මහා මෙල්බර්න්හි ජනගහනයෙන් 7.5% කට වඩා සිටියද කැසීහි රැකියා සියලු මහා මෙල්බර්න් රැකියාවලින් 3.2% කි.</a:t>
            </a:r>
          </a:p>
          <a:p>
            <a:pPr marL="285750" indent="-285750">
              <a:lnSpc>
                <a:spcPct val="100000"/>
              </a:lnSpc>
              <a:spcBef>
                <a:spcPts val="400"/>
              </a:spcBef>
              <a:buFont typeface="Arial,Sans-Serif" panose="020B0604020202020204" pitchFamily="34" charset="0"/>
              <a:buChar char="•"/>
            </a:pPr>
            <a:r>
              <a:rPr lang="si-LK" sz="1200">
                <a:latin typeface="Helvetica Light"/>
              </a:rPr>
              <a:t>යෞවනයන් හා තරුණයින් ප්‍රාදේශීය මධ්‍යස්ථාන ආකර්ශනීය ගමනාන්ත ලෙස දකින්නේද, නැතිනම් ඔවුන් වෙනත් තැනකට යන්නේද? කැසී හි කාලය ගත කිරීම සඳහා වැඩි පිරිසක් පොළඹවා ගැනීමට කුමක් කළ හැකිද?</a:t>
            </a:r>
          </a:p>
          <a:p>
            <a:pPr marL="285750" indent="-285750">
              <a:lnSpc>
                <a:spcPct val="100000"/>
              </a:lnSpc>
              <a:spcBef>
                <a:spcPts val="0"/>
              </a:spcBef>
              <a:buFont typeface="Arial,Sans-Serif" panose="020B0604020202020204" pitchFamily="34" charset="0"/>
              <a:buChar char="•"/>
            </a:pPr>
            <a:endParaRPr lang="en-AU" sz="1100" dirty="0">
              <a:latin typeface="Helvetica Light"/>
            </a:endParaRPr>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
        <p:nvSpPr>
          <p:cNvPr id="5" name="Text Placeholder 2">
            <a:extLst>
              <a:ext uri="{FF2B5EF4-FFF2-40B4-BE49-F238E27FC236}">
                <a16:creationId xmlns:a16="http://schemas.microsoft.com/office/drawing/2014/main" id="{3DCA92F8-0720-4DF2-A829-82F556E802B0}"/>
              </a:ext>
            </a:extLst>
          </p:cNvPr>
          <p:cNvSpPr txBox="1">
            <a:spLocks/>
          </p:cNvSpPr>
          <p:nvPr/>
        </p:nvSpPr>
        <p:spPr>
          <a:xfrm>
            <a:off x="6096000" y="1578094"/>
            <a:ext cx="5548851" cy="5284616"/>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pPr>
              <a:lnSpc>
                <a:spcPct val="120000"/>
              </a:lnSpc>
              <a:spcBef>
                <a:spcPts val="400"/>
              </a:spcBef>
              <a:spcAft>
                <a:spcPts val="600"/>
              </a:spcAft>
            </a:pPr>
            <a:r>
              <a:rPr lang="si-LK" sz="1400" b="1">
                <a:latin typeface="Helvetica Light"/>
              </a:rPr>
              <a:t>නගරයේ වෙනස්වන අවශ්‍යතා සහ අපේක්‍ෂාවන් සපුරාලීම සඳහා දේශීය ව්‍යාපාර/ සේවා ඔරොත්තු දෙන/ නම්‍යශීලී වීමට කැසී සහය සහ පහසුකම් සපයන්නේ කෙසේද? </a:t>
            </a:r>
          </a:p>
          <a:p>
            <a:pPr marL="285750" indent="-285750">
              <a:lnSpc>
                <a:spcPct val="100000"/>
              </a:lnSpc>
              <a:spcBef>
                <a:spcPts val="400"/>
              </a:spcBef>
              <a:buFont typeface="Arial,Sans-Serif" panose="020B0604020202020204" pitchFamily="34" charset="0"/>
              <a:buChar char="•"/>
            </a:pPr>
            <a:r>
              <a:rPr lang="si-LK" sz="1200">
                <a:latin typeface="Helvetica Light"/>
              </a:rPr>
              <a:t>කැසී සිල්ලර වෙළඳාම මත දැඩි ලෙස රඳා පවතී (සියලුම රැකියා වලින් 15% කට වඩා වැඩි); එබැවින් COVID-19 සීමාවලින් දැඩි ලෙස පහර දී ඇත. කැසී වෙනත් රැකියා අංශ සංවර්ධනය කළ යුතුද? එසේ නම්, විභව ඇති ඒවා මොනවාද සහ මෙම අවස්ථාවලින් ප්‍රයෝජන ගන්නේ කෙසේද?</a:t>
            </a:r>
          </a:p>
          <a:p>
            <a:pPr marL="285750" indent="-285750">
              <a:lnSpc>
                <a:spcPct val="100000"/>
              </a:lnSpc>
              <a:spcBef>
                <a:spcPts val="400"/>
              </a:spcBef>
              <a:buFont typeface="Arial,Sans-Serif" panose="020B0604020202020204" pitchFamily="34" charset="0"/>
              <a:buChar char="•"/>
            </a:pPr>
            <a:r>
              <a:rPr lang="si-LK" sz="1200">
                <a:latin typeface="Helvetica Light"/>
              </a:rPr>
              <a:t>දේශීය ව්‍යාපාරයට ඍජුව සහය දැක්වීමේදී කවුන්සිලයේ ප්‍රධාන භූමිකාව ලෙස ඔබ සලකන්නේ කුමක්ද? වර්තමානයේ කවුන්සිලය විසින් ව්‍යාපාරික ආධාරක වැඩසටහන් රාශියක් සපයන නමුත් කවුන්සිලයට සැපයිය හැකි සෘජු ව්‍යාපාරික සහය තිබේද?</a:t>
            </a:r>
          </a:p>
          <a:p>
            <a:pPr marL="285750" indent="-285750">
              <a:lnSpc>
                <a:spcPct val="100000"/>
              </a:lnSpc>
              <a:spcBef>
                <a:spcPts val="400"/>
              </a:spcBef>
              <a:buFont typeface="Arial,Sans-Serif" panose="020B0604020202020204" pitchFamily="34" charset="0"/>
              <a:buChar char="•"/>
            </a:pPr>
            <a:r>
              <a:rPr lang="si-LK" sz="1200">
                <a:latin typeface="Helvetica Light"/>
              </a:rPr>
              <a:t>ආරම්භක අංශයේ සේවා නියුක්තිය ප්‍රධාන අංශ පහකින් සමන්විත වේ: සෞඛ්‍ය, ඉ-වාණිජය, මූල්‍ය සේවා, ව්‍යවසාය සහ තොරතුරු තාක්‍ෂණ/ ඩිජිටල්. දේශීය ආරම්භකයින්ට සහ ව්‍යවසායකයින්ට කැසී වඩා හොඳින් සහය වී අපගේ දේශීය ව්‍යාපාරික ප්‍රජාව තුළ නව්‍යකරණ සංස්කෘතියක් ගොඩනඟන්නේ කෙසේද?</a:t>
            </a:r>
          </a:p>
          <a:p>
            <a:pPr marL="285750" indent="-285750">
              <a:lnSpc>
                <a:spcPct val="100000"/>
              </a:lnSpc>
              <a:spcBef>
                <a:spcPts val="400"/>
              </a:spcBef>
              <a:buFont typeface="Arial,Sans-Serif" panose="020B0604020202020204" pitchFamily="34" charset="0"/>
              <a:buChar char="•"/>
            </a:pPr>
            <a:r>
              <a:rPr lang="si-LK" sz="1200">
                <a:latin typeface="Helvetica Light"/>
              </a:rPr>
              <a:t>කැසී නගරයේ පිහිටා ඇති ව්‍යාපාර 25,000 කට ආසන්න සංඛ්‍යාවක් අතුරින් වැඩි ප්‍රමාණයක් තනි වෙළෙඳුන් සහ ගෘහස්ථ ව්‍යාපාර වේ. මෙම ව්‍යාපාර සොයා ගැනීම හා සම්බන්ධ කිරීම කවුන්සිලයට බොහෝ විට අභියෝගයකි. කවුන්සිලය මෙය වඩාත් ඵලදායී ලෙස කරන්නේ කෙසේද?</a:t>
            </a:r>
          </a:p>
        </p:txBody>
      </p:sp>
      <p:sp>
        <p:nvSpPr>
          <p:cNvPr id="6" name="Title 1">
            <a:extLst>
              <a:ext uri="{FF2B5EF4-FFF2-40B4-BE49-F238E27FC236}">
                <a16:creationId xmlns:a16="http://schemas.microsoft.com/office/drawing/2014/main" id="{9C1073C9-6033-974A-9598-AC0F5BD2D941}"/>
              </a:ext>
            </a:extLst>
          </p:cNvPr>
          <p:cNvSpPr>
            <a:spLocks noGrp="1"/>
          </p:cNvSpPr>
          <p:nvPr>
            <p:ph type="title"/>
          </p:nvPr>
        </p:nvSpPr>
        <p:spPr>
          <a:xfrm>
            <a:off x="969690" y="548008"/>
            <a:ext cx="10515600" cy="1148053"/>
          </a:xfrm>
        </p:spPr>
        <p:txBody>
          <a:bodyPr/>
          <a:lstStyle/>
          <a:p>
            <a:r>
              <a:rPr lang="si-LK"/>
              <a:t>සලකා බැලිය යුතු කරුණු</a:t>
            </a:r>
          </a:p>
        </p:txBody>
      </p:sp>
    </p:spTree>
    <p:extLst>
      <p:ext uri="{BB962C8B-B14F-4D97-AF65-F5344CB8AC3E}">
        <p14:creationId xmlns:p14="http://schemas.microsoft.com/office/powerpoint/2010/main" val="23198011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p:nvPr>
        </p:nvSpPr>
        <p:spPr/>
        <p:txBody>
          <a:bodyPr/>
          <a:lstStyle/>
          <a:p>
            <a:r>
              <a:rPr lang="en-US"/>
              <a:t>Questions</a:t>
            </a: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p:txBody>
          <a:bodyPr>
            <a:noAutofit/>
          </a:bodyPr>
          <a:lstStyle/>
          <a:p>
            <a:pPr>
              <a:lnSpc>
                <a:spcPct val="120000"/>
              </a:lnSpc>
              <a:spcBef>
                <a:spcPts val="400"/>
              </a:spcBef>
              <a:spcAft>
                <a:spcPts val="600"/>
              </a:spcAft>
            </a:pPr>
            <a:r>
              <a:rPr lang="en-AU" sz="1600" b="1" dirty="0">
                <a:solidFill>
                  <a:schemeClr val="accent2"/>
                </a:solidFill>
                <a:latin typeface="Gotham Black" panose="02000603030000020004" pitchFamily="2" charset="77"/>
                <a:ea typeface="+mj-ea"/>
                <a:cs typeface="+mj-cs"/>
              </a:rPr>
              <a:t>HOW WE GET AROUND</a:t>
            </a:r>
          </a:p>
          <a:p>
            <a:pPr>
              <a:lnSpc>
                <a:spcPct val="120000"/>
              </a:lnSpc>
              <a:spcBef>
                <a:spcPts val="400"/>
              </a:spcBef>
              <a:spcAft>
                <a:spcPts val="600"/>
              </a:spcAft>
            </a:pPr>
            <a:r>
              <a:rPr lang="en-US" sz="1400" dirty="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dirty="0"/>
          </a:p>
          <a:p>
            <a:pPr marL="342900" indent="-342900">
              <a:lnSpc>
                <a:spcPct val="120000"/>
              </a:lnSpc>
              <a:spcBef>
                <a:spcPts val="400"/>
              </a:spcBef>
              <a:spcAft>
                <a:spcPts val="600"/>
              </a:spcAft>
              <a:buFont typeface="+mj-lt"/>
              <a:buAutoNum type="arabicPeriod"/>
            </a:pPr>
            <a:endParaRPr lang="en-US" sz="1400" dirty="0"/>
          </a:p>
          <a:p>
            <a:pPr marL="342900" indent="-342900" fontAlgn="base">
              <a:buFont typeface="+mj-lt"/>
              <a:buAutoNum type="arabicPeriod" startAt="7"/>
            </a:pPr>
            <a:r>
              <a:rPr lang="en-GB" sz="1400" dirty="0"/>
              <a:t>In what ways could transport be made more accessible and affordable for everyone in the City of Casey?​</a:t>
            </a:r>
          </a:p>
          <a:p>
            <a:pPr marL="342900" indent="-342900" fontAlgn="base">
              <a:buFont typeface="+mj-lt"/>
              <a:buAutoNum type="arabicPeriod" startAt="7"/>
            </a:pPr>
            <a:endParaRPr lang="en-GB" sz="1400" dirty="0"/>
          </a:p>
          <a:p>
            <a:pPr marL="342900" indent="-342900" fontAlgn="base">
              <a:buFont typeface="+mj-lt"/>
              <a:buAutoNum type="arabicPeriod" startAt="7"/>
            </a:pPr>
            <a:r>
              <a:rPr lang="en-GB" sz="1400" dirty="0"/>
              <a:t>How could Casey support more active modes of getting around such as walking or cycling?</a:t>
            </a:r>
            <a:endParaRPr lang="en-US" sz="1400" dirty="0"/>
          </a:p>
        </p:txBody>
      </p:sp>
    </p:spTree>
    <p:extLst>
      <p:ext uri="{BB962C8B-B14F-4D97-AF65-F5344CB8AC3E}">
        <p14:creationId xmlns:p14="http://schemas.microsoft.com/office/powerpoint/2010/main" val="12051356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FC4353B-DFEC-6045-8452-42AD8E9898C8}"/>
              </a:ext>
            </a:extLst>
          </p:cNvPr>
          <p:cNvSpPr>
            <a:spLocks noGrp="1"/>
          </p:cNvSpPr>
          <p:nvPr>
            <p:ph type="title"/>
          </p:nvPr>
        </p:nvSpPr>
        <p:spPr>
          <a:xfrm>
            <a:off x="969690" y="548008"/>
            <a:ext cx="10515600" cy="1148053"/>
          </a:xfrm>
        </p:spPr>
        <p:txBody>
          <a:bodyPr/>
          <a:lstStyle/>
          <a:p>
            <a:r>
              <a:rPr lang="si-LK"/>
              <a:t>ගැටලු</a:t>
            </a:r>
          </a:p>
        </p:txBody>
      </p:sp>
      <p:sp>
        <p:nvSpPr>
          <p:cNvPr id="5" name="Text Placeholder 2">
            <a:extLst>
              <a:ext uri="{FF2B5EF4-FFF2-40B4-BE49-F238E27FC236}">
                <a16:creationId xmlns:a16="http://schemas.microsoft.com/office/drawing/2014/main" id="{5C12EA2E-BE65-824E-9083-4B5FBF1BAC99}"/>
              </a:ext>
            </a:extLst>
          </p:cNvPr>
          <p:cNvSpPr>
            <a:spLocks noGrp="1"/>
          </p:cNvSpPr>
          <p:nvPr>
            <p:ph type="body" sz="half" idx="2"/>
          </p:nvPr>
        </p:nvSpPr>
        <p:spPr>
          <a:xfrm>
            <a:off x="974526" y="1714724"/>
            <a:ext cx="10536522" cy="3450422"/>
          </a:xfrm>
        </p:spPr>
        <p:txBody>
          <a:bodyPr>
            <a:noAutofit/>
          </a:bodyPr>
          <a:lstStyle/>
          <a:p>
            <a:pPr>
              <a:lnSpc>
                <a:spcPct val="120000"/>
              </a:lnSpc>
              <a:spcBef>
                <a:spcPts val="400"/>
              </a:spcBef>
              <a:spcAft>
                <a:spcPts val="600"/>
              </a:spcAft>
            </a:pPr>
            <a:r>
              <a:rPr lang="si-LK" sz="1600" b="1">
                <a:solidFill>
                  <a:schemeClr val="accent2"/>
                </a:solidFill>
                <a:latin typeface="Gotham Black" panose="02000603030000020004" pitchFamily="2" charset="77"/>
                <a:ea typeface="+mj-ea"/>
                <a:cs typeface="+mj-cs"/>
              </a:rPr>
              <a:t>අපි ගමන්ගන්නේ කෙසේද?</a:t>
            </a:r>
          </a:p>
          <a:p>
            <a:pPr>
              <a:lnSpc>
                <a:spcPct val="120000"/>
              </a:lnSpc>
              <a:spcBef>
                <a:spcPts val="400"/>
              </a:spcBef>
              <a:spcAft>
                <a:spcPts val="600"/>
              </a:spcAft>
            </a:pPr>
            <a:r>
              <a:rPr lang="si-LK" sz="1400"/>
              <a:t>අපි ගමන් කරන ආකාරය සලකා බලනුයේ පොදු ප්‍රවාහනය, පුද්ගලික වාහනය (මෝටර් රථ සංචිතය ඇතුළුව) හෝ ක්‍රියාකාරී ප්‍රවාහන ක්‍රම (ඇවිදීම හෝ බයිසිකල් පැදීම වැනි) මගින් එක් ස්ථානයක සිට තවත් ස්ථානයකට යාමට අප ගමන් කරන ආකාරයෙනි. රැකියාව, අධ්‍යාපනයට හෝ සාප්පු වෙත යාම මෙයට ඇතුළත් වෙයි.</a:t>
            </a:r>
          </a:p>
          <a:p>
            <a:pPr marL="342900" indent="-342900">
              <a:lnSpc>
                <a:spcPct val="120000"/>
              </a:lnSpc>
              <a:spcBef>
                <a:spcPts val="400"/>
              </a:spcBef>
              <a:spcAft>
                <a:spcPts val="600"/>
              </a:spcAft>
              <a:buFont typeface="+mj-lt"/>
              <a:buAutoNum type="arabicPeriod"/>
            </a:pPr>
            <a:endParaRPr lang="en-US" sz="1400" dirty="0"/>
          </a:p>
          <a:p>
            <a:pPr marL="342900" indent="-342900" fontAlgn="base">
              <a:buFont typeface="+mj-lt"/>
              <a:buAutoNum type="arabicPeriod" startAt="7"/>
            </a:pPr>
            <a:r>
              <a:rPr lang="si-LK" sz="1400"/>
              <a:t>කැසී නගරයේ සැමට ප්‍රවාහනය වඩාත් ප්‍රවේශ විය හැකි සහ දැරිය හැකි මිලකට ලබා දිය හැකි ක්‍රම මොනවාද?</a:t>
            </a:r>
          </a:p>
          <a:p>
            <a:pPr marL="342900" indent="-342900" fontAlgn="base">
              <a:buFont typeface="+mj-lt"/>
              <a:buAutoNum type="arabicPeriod" startAt="7"/>
            </a:pPr>
            <a:endParaRPr lang="en-GB" sz="1400" dirty="0"/>
          </a:p>
          <a:p>
            <a:pPr marL="342900" indent="-342900" fontAlgn="base">
              <a:buFont typeface="+mj-lt"/>
              <a:buAutoNum type="arabicPeriod" startAt="7"/>
            </a:pPr>
            <a:r>
              <a:rPr lang="si-LK" sz="1400"/>
              <a:t>ඇවිදීම හෝ බයිසිකල් පැදීම වැනි වඩාත් ක්‍රියාකාරී ක්‍රමවලට කැසී සහය වන්නේ කෙසේද?</a:t>
            </a:r>
          </a:p>
        </p:txBody>
      </p:sp>
    </p:spTree>
    <p:extLst>
      <p:ext uri="{BB962C8B-B14F-4D97-AF65-F5344CB8AC3E}">
        <p14:creationId xmlns:p14="http://schemas.microsoft.com/office/powerpoint/2010/main" val="286672283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18BE3-9287-4FD0-A794-093F90F128D7}"/>
              </a:ext>
            </a:extLst>
          </p:cNvPr>
          <p:cNvSpPr>
            <a:spLocks noGrp="1"/>
          </p:cNvSpPr>
          <p:nvPr>
            <p:ph type="title"/>
          </p:nvPr>
        </p:nvSpPr>
        <p:spPr>
          <a:xfrm>
            <a:off x="969690" y="271562"/>
            <a:ext cx="10515600" cy="1148053"/>
          </a:xfrm>
        </p:spPr>
        <p:txBody>
          <a:bodyPr>
            <a:normAutofit/>
          </a:bodyPr>
          <a:lstStyle/>
          <a:p>
            <a:r>
              <a:rPr lang="en-US" dirty="0"/>
              <a:t>Things to consider</a:t>
            </a:r>
          </a:p>
        </p:txBody>
      </p:sp>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69690" y="1014195"/>
            <a:ext cx="5825668" cy="4794964"/>
          </a:xfrm>
        </p:spPr>
        <p:txBody>
          <a:bodyPr vert="horz" lIns="91440" tIns="45720" rIns="91440" bIns="45720" rtlCol="0" anchor="t">
            <a:noAutofit/>
          </a:bodyPr>
          <a:lstStyle/>
          <a:p>
            <a:pPr>
              <a:lnSpc>
                <a:spcPct val="120000"/>
              </a:lnSpc>
              <a:spcBef>
                <a:spcPts val="400"/>
              </a:spcBef>
              <a:spcAft>
                <a:spcPts val="600"/>
              </a:spcAft>
            </a:pPr>
            <a:r>
              <a:rPr lang="en-GB" sz="1400" b="1" dirty="0">
                <a:latin typeface="Helvetica Light"/>
              </a:rPr>
              <a:t>In what ways could transport be made more accessible and affordable for everyone in the City of Casey? </a:t>
            </a:r>
            <a:endParaRPr lang="en-GB" b="1" dirty="0"/>
          </a:p>
          <a:p>
            <a:pPr marL="285750" indent="-285750">
              <a:lnSpc>
                <a:spcPct val="100000"/>
              </a:lnSpc>
              <a:spcBef>
                <a:spcPts val="400"/>
              </a:spcBef>
              <a:buFont typeface="Arial,Sans-Serif" panose="020B0604020202020204" pitchFamily="34" charset="0"/>
              <a:buChar char="•"/>
            </a:pPr>
            <a:r>
              <a:rPr lang="en-AU" sz="1200" dirty="0">
                <a:latin typeface="Helvetica Light"/>
              </a:rPr>
              <a:t>Previous consultation has identified these concerns.</a:t>
            </a:r>
          </a:p>
          <a:p>
            <a:pPr marL="675005" lvl="1" indent="-171450">
              <a:lnSpc>
                <a:spcPct val="100000"/>
              </a:lnSpc>
              <a:spcBef>
                <a:spcPts val="400"/>
              </a:spcBef>
              <a:buChar char="•"/>
            </a:pPr>
            <a:r>
              <a:rPr lang="en-AU" sz="1200" dirty="0">
                <a:latin typeface="Helvetica Light"/>
              </a:rPr>
              <a:t>Limited public transport opportunities to reduce pressure on South Gippsland Highway</a:t>
            </a:r>
          </a:p>
          <a:p>
            <a:pPr marL="675005" lvl="1" indent="-171450">
              <a:lnSpc>
                <a:spcPct val="100000"/>
              </a:lnSpc>
              <a:spcBef>
                <a:spcPts val="400"/>
              </a:spcBef>
              <a:buFont typeface="Arial" panose="020B0604020202020204" pitchFamily="34" charset="0"/>
              <a:buChar char="•"/>
            </a:pPr>
            <a:r>
              <a:rPr lang="en-AU" sz="1200" dirty="0">
                <a:latin typeface="Helvetica Light"/>
              </a:rPr>
              <a:t>Insufficient parking on access to railway stations for commuters</a:t>
            </a:r>
          </a:p>
          <a:p>
            <a:pPr marL="675005" lvl="1" indent="-171450">
              <a:lnSpc>
                <a:spcPct val="100000"/>
              </a:lnSpc>
              <a:spcBef>
                <a:spcPts val="400"/>
              </a:spcBef>
              <a:buFont typeface="Arial" panose="020B0604020202020204" pitchFamily="34" charset="0"/>
              <a:buChar char="•"/>
            </a:pPr>
            <a:r>
              <a:rPr lang="en-AU" sz="1200" dirty="0">
                <a:latin typeface="Helvetica Light"/>
              </a:rPr>
              <a:t>Getting around Casey can be challenging. Transport issues have been identified in previous consultation.</a:t>
            </a:r>
            <a:endParaRPr lang="en-US" sz="1200" dirty="0">
              <a:latin typeface="Helvetica Light"/>
            </a:endParaRPr>
          </a:p>
          <a:p>
            <a:pPr marL="285750" indent="-285750">
              <a:lnSpc>
                <a:spcPct val="100000"/>
              </a:lnSpc>
              <a:spcBef>
                <a:spcPts val="400"/>
              </a:spcBef>
              <a:buFont typeface="Arial,Sans-Serif" panose="020B0604020202020204" pitchFamily="34" charset="0"/>
              <a:buChar char="•"/>
            </a:pPr>
            <a:r>
              <a:rPr lang="en-AU" sz="1200" dirty="0">
                <a:latin typeface="Helvetica Light"/>
              </a:rPr>
              <a:t>Findings from a recent public transport review for Casey found that:</a:t>
            </a:r>
          </a:p>
          <a:p>
            <a:pPr marL="789305" lvl="1" indent="-171450">
              <a:lnSpc>
                <a:spcPct val="100000"/>
              </a:lnSpc>
              <a:spcBef>
                <a:spcPts val="400"/>
              </a:spcBef>
              <a:buFont typeface="Arial,Sans-Serif" panose="020B0604020202020204" pitchFamily="34" charset="0"/>
              <a:buChar char="•"/>
            </a:pPr>
            <a:r>
              <a:rPr lang="en-AU" sz="1200" dirty="0">
                <a:latin typeface="Helvetica Light"/>
              </a:rPr>
              <a:t>Even though areas of City of Casey have a high population catchment, the availability to use public transport to get to essential services is poor, especially Cranbourne East and Clyde North</a:t>
            </a:r>
            <a:endParaRPr lang="en-AU" sz="1200" dirty="0"/>
          </a:p>
          <a:p>
            <a:pPr marL="789305" lvl="1" indent="-171450">
              <a:lnSpc>
                <a:spcPct val="100000"/>
              </a:lnSpc>
              <a:spcBef>
                <a:spcPts val="400"/>
              </a:spcBef>
              <a:buFont typeface="Arial,Sans-Serif" panose="020B0604020202020204" pitchFamily="34" charset="0"/>
              <a:buChar char="•"/>
            </a:pPr>
            <a:r>
              <a:rPr lang="en-AU" sz="1200" dirty="0">
                <a:latin typeface="Helvetica Light"/>
              </a:rPr>
              <a:t>Hampton Park and Cranbourne West have reasonable public transport accessibility however significant improvements can still be made</a:t>
            </a:r>
          </a:p>
          <a:p>
            <a:pPr marL="789305" lvl="1" indent="-171450">
              <a:lnSpc>
                <a:spcPct val="100000"/>
              </a:lnSpc>
              <a:spcBef>
                <a:spcPts val="400"/>
              </a:spcBef>
              <a:buFont typeface="Arial,Sans-Serif" panose="020B0604020202020204" pitchFamily="34" charset="0"/>
              <a:buChar char="•"/>
            </a:pPr>
            <a:r>
              <a:rPr lang="en-AU" sz="1200" dirty="0">
                <a:latin typeface="Helvetica Light"/>
              </a:rPr>
              <a:t>The growth area suburbs of Casey are far from achieving a 20-minute neighbourhood that ‘Plan Melbourne’ sets out to accomplish.</a:t>
            </a:r>
            <a:endParaRPr lang="en-AU" sz="1200" dirty="0"/>
          </a:p>
          <a:p>
            <a:pPr marL="789305" lvl="1" indent="-171450">
              <a:lnSpc>
                <a:spcPct val="100000"/>
              </a:lnSpc>
              <a:spcBef>
                <a:spcPts val="400"/>
              </a:spcBef>
              <a:buFont typeface="Arial,Sans-Serif" panose="020B0604020202020204" pitchFamily="34" charset="0"/>
              <a:buChar char="•"/>
            </a:pPr>
            <a:r>
              <a:rPr lang="en-AU" sz="1200" dirty="0">
                <a:latin typeface="Helvetica Light"/>
              </a:rPr>
              <a:t>There are a large number public transport stops in Casey, but this does not translate to an effective public transport service for Casey residents with connectivity and frequency lacking in many areas.</a:t>
            </a:r>
            <a:endParaRPr lang="en-AU" sz="1200" dirty="0"/>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endParaRPr lang="en-US" sz="1100" dirty="0"/>
          </a:p>
        </p:txBody>
      </p:sp>
      <p:sp>
        <p:nvSpPr>
          <p:cNvPr id="5" name="Text Placeholder 2">
            <a:extLst>
              <a:ext uri="{FF2B5EF4-FFF2-40B4-BE49-F238E27FC236}">
                <a16:creationId xmlns:a16="http://schemas.microsoft.com/office/drawing/2014/main" id="{3DCA92F8-0720-4DF2-A829-82F556E802B0}"/>
              </a:ext>
            </a:extLst>
          </p:cNvPr>
          <p:cNvSpPr txBox="1">
            <a:spLocks/>
          </p:cNvSpPr>
          <p:nvPr/>
        </p:nvSpPr>
        <p:spPr>
          <a:xfrm>
            <a:off x="7281765" y="1241814"/>
            <a:ext cx="4203525" cy="474514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en-GB" sz="1400" b="1" dirty="0">
                <a:latin typeface="Helvetica Light"/>
              </a:rPr>
              <a:t>How could Casey support more active modes of getting around such as walking or cycling?</a:t>
            </a:r>
          </a:p>
          <a:p>
            <a:pPr marL="285750" indent="-285750">
              <a:lnSpc>
                <a:spcPct val="100000"/>
              </a:lnSpc>
              <a:spcBef>
                <a:spcPts val="0"/>
              </a:spcBef>
              <a:buFont typeface="Arial" panose="020B0604020202020204" pitchFamily="34" charset="0"/>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en-AU" sz="1200" dirty="0">
                <a:latin typeface="Helvetica Light"/>
              </a:rPr>
              <a:t>Are you aware of Casey's 'Walk and Ride Strategy'?  It would be great if you could share this document and consider before responding to this question.</a:t>
            </a:r>
            <a:endParaRPr lang="en-GB" sz="1200" dirty="0"/>
          </a:p>
          <a:p>
            <a:pPr>
              <a:lnSpc>
                <a:spcPct val="100000"/>
              </a:lnSpc>
              <a:spcBef>
                <a:spcPts val="400"/>
              </a:spcBef>
            </a:pPr>
            <a:r>
              <a:rPr lang="en-AU" sz="1200" dirty="0">
                <a:latin typeface="Helvetica Light"/>
                <a:hlinkClick r:id="rId2"/>
              </a:rPr>
              <a:t>https://www.casey.vic.gov.au/sites/default/files/2019-12/Walk%20and%20Ride%20Strategy.pdf</a:t>
            </a:r>
            <a:endParaRPr lang="en-AU" sz="1200" dirty="0"/>
          </a:p>
          <a:p>
            <a:pPr marL="285750" indent="-285750">
              <a:lnSpc>
                <a:spcPct val="100000"/>
              </a:lnSpc>
              <a:spcBef>
                <a:spcPts val="400"/>
              </a:spcBef>
              <a:buFont typeface="Arial" panose="020B0604020202020204" pitchFamily="34" charset="0"/>
              <a:buChar char="•"/>
            </a:pPr>
            <a:endParaRPr lang="en-AU" sz="1200" dirty="0"/>
          </a:p>
          <a:p>
            <a:pPr marL="285750" indent="-285750">
              <a:lnSpc>
                <a:spcPct val="100000"/>
              </a:lnSpc>
              <a:spcBef>
                <a:spcPts val="400"/>
              </a:spcBef>
              <a:buFont typeface="Arial" panose="020B0604020202020204" pitchFamily="34" charset="0"/>
              <a:buChar char="•"/>
            </a:pPr>
            <a:r>
              <a:rPr lang="en-AU" sz="1200" dirty="0">
                <a:latin typeface="Helvetica Light"/>
              </a:rPr>
              <a:t>In terms of health and wellbeing in the City of Casey; 25.2% of Casey residents are classified as obese, 29.1% are overweight (Victorian Population Health Survey 2014), 21.9% or one in five do less than 30 minutes of physical activity per week and previous consultation strongly suggested support for safer cycleways and pedestrian walkways across Casey</a:t>
            </a:r>
            <a:endParaRPr lang="en-AU" sz="1200" dirty="0"/>
          </a:p>
          <a:p>
            <a:pPr marL="285750" indent="-285750">
              <a:lnSpc>
                <a:spcPct val="100000"/>
              </a:lnSpc>
              <a:spcBef>
                <a:spcPts val="400"/>
              </a:spcBef>
              <a:buFont typeface="Arial,Sans-Serif" panose="020B0604020202020204" pitchFamily="34" charset="0"/>
              <a:buChar char="•"/>
            </a:pPr>
            <a:r>
              <a:rPr lang="en-AU" sz="1200" dirty="0">
                <a:latin typeface="Helvetica Light"/>
              </a:rPr>
              <a:t>A well-connected path network brings economic benefits by attracting local users and regional and interstate visitors to the area. Increased visitation encourages spending in local businesses. </a:t>
            </a:r>
          </a:p>
          <a:p>
            <a:pPr marL="285750" indent="-285750">
              <a:lnSpc>
                <a:spcPct val="100000"/>
              </a:lnSpc>
              <a:spcBef>
                <a:spcPts val="0"/>
              </a:spcBef>
              <a:buFont typeface="Arial,Sans-Serif" panose="020B0604020202020204" pitchFamily="34" charset="0"/>
              <a:buChar char="•"/>
            </a:pPr>
            <a:endParaRPr lang="en-AU" sz="1100" dirty="0"/>
          </a:p>
          <a:p>
            <a:endParaRPr lang="en-US" dirty="0"/>
          </a:p>
        </p:txBody>
      </p:sp>
    </p:spTree>
    <p:extLst>
      <p:ext uri="{BB962C8B-B14F-4D97-AF65-F5344CB8AC3E}">
        <p14:creationId xmlns:p14="http://schemas.microsoft.com/office/powerpoint/2010/main" val="1123153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C918BE3-9287-4FD0-A794-093F90F128D7}"/>
              </a:ext>
            </a:extLst>
          </p:cNvPr>
          <p:cNvSpPr>
            <a:spLocks noGrp="1"/>
          </p:cNvSpPr>
          <p:nvPr>
            <p:ph type="title"/>
          </p:nvPr>
        </p:nvSpPr>
        <p:spPr>
          <a:xfrm>
            <a:off x="969690" y="319408"/>
            <a:ext cx="10515600" cy="1148053"/>
          </a:xfrm>
        </p:spPr>
        <p:txBody>
          <a:bodyPr>
            <a:normAutofit/>
          </a:bodyPr>
          <a:lstStyle/>
          <a:p>
            <a:r>
              <a:rPr lang="si-LK" dirty="0"/>
              <a:t>සලකා බැලිය යුතු කරුණු</a:t>
            </a:r>
          </a:p>
        </p:txBody>
      </p:sp>
      <p:sp>
        <p:nvSpPr>
          <p:cNvPr id="5"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5" y="1381018"/>
            <a:ext cx="5825668" cy="4794964"/>
          </a:xfrm>
        </p:spPr>
        <p:txBody>
          <a:bodyPr vert="horz" lIns="91440" tIns="45720" rIns="91440" bIns="45720" rtlCol="0" anchor="t">
            <a:noAutofit/>
          </a:bodyPr>
          <a:lstStyle/>
          <a:p>
            <a:pPr>
              <a:lnSpc>
                <a:spcPct val="120000"/>
              </a:lnSpc>
              <a:spcBef>
                <a:spcPts val="400"/>
              </a:spcBef>
              <a:spcAft>
                <a:spcPts val="600"/>
              </a:spcAft>
            </a:pPr>
            <a:r>
              <a:rPr lang="si-LK" sz="1400" b="1" dirty="0">
                <a:latin typeface="Helvetica Light"/>
              </a:rPr>
              <a:t>කැසී නගරයේ සැමට ප්‍රවාහනය වඩාත් ප්‍රවේශ විය හැකි සහ දැරිය හැකි මිලකට ලබා දිය හැකි ක්‍රම මොනවාද?? </a:t>
            </a:r>
          </a:p>
          <a:p>
            <a:pPr marL="285750" indent="-285750">
              <a:lnSpc>
                <a:spcPct val="100000"/>
              </a:lnSpc>
              <a:spcBef>
                <a:spcPts val="400"/>
              </a:spcBef>
              <a:buFont typeface="Arial,Sans-Serif" panose="020B0604020202020204" pitchFamily="34" charset="0"/>
              <a:buChar char="•"/>
            </a:pPr>
            <a:r>
              <a:rPr lang="si-LK" sz="1200" dirty="0">
                <a:latin typeface="Helvetica Light"/>
              </a:rPr>
              <a:t>පෙර උපදේශන මගින් මෙම කරුණු හඳුනාගෙන ඇත.</a:t>
            </a:r>
          </a:p>
          <a:p>
            <a:pPr marL="675005" lvl="1" indent="-171450">
              <a:lnSpc>
                <a:spcPct val="100000"/>
              </a:lnSpc>
              <a:spcBef>
                <a:spcPts val="400"/>
              </a:spcBef>
              <a:buChar char="•"/>
            </a:pPr>
            <a:r>
              <a:rPr lang="si-LK" sz="1200" dirty="0">
                <a:latin typeface="Helvetica Light"/>
              </a:rPr>
              <a:t>දකුණු ගිප්ස්ලන්ඩ් අධිවේගී මාර්ගයේ තදබදය අඩු කිරීම සඳහා සීමිත පොදු ප්‍රවාහන අවස්ථා</a:t>
            </a:r>
          </a:p>
          <a:p>
            <a:pPr marL="675005" lvl="1" indent="-171450">
              <a:lnSpc>
                <a:spcPct val="100000"/>
              </a:lnSpc>
              <a:spcBef>
                <a:spcPts val="400"/>
              </a:spcBef>
              <a:buFont typeface="Arial" panose="020B0604020202020204" pitchFamily="34" charset="0"/>
              <a:buChar char="•"/>
            </a:pPr>
            <a:r>
              <a:rPr lang="si-LK" sz="1200" dirty="0">
                <a:latin typeface="Helvetica Light"/>
              </a:rPr>
              <a:t>මගීන් සඳහා දුම්රිය ස්ථානවලට ප්‍රවේශ වීමට ප්‍රමාණවත් වාහන නැවැත්වීම</a:t>
            </a:r>
          </a:p>
          <a:p>
            <a:pPr marL="675005" lvl="1" indent="-171450">
              <a:lnSpc>
                <a:spcPct val="100000"/>
              </a:lnSpc>
              <a:spcBef>
                <a:spcPts val="400"/>
              </a:spcBef>
              <a:buFont typeface="Arial" panose="020B0604020202020204" pitchFamily="34" charset="0"/>
              <a:buChar char="•"/>
            </a:pPr>
            <a:r>
              <a:rPr lang="si-LK" sz="1200" dirty="0">
                <a:latin typeface="Helvetica Light"/>
              </a:rPr>
              <a:t>කැසී හරහා යාම අභියෝගයක් විය හැකිය. පෙර උපදේශනයේදී ප්‍රවාහන ගැටලු හඳුනාගෙන ඇත.</a:t>
            </a:r>
          </a:p>
          <a:p>
            <a:pPr marL="285750" indent="-285750">
              <a:lnSpc>
                <a:spcPct val="100000"/>
              </a:lnSpc>
              <a:spcBef>
                <a:spcPts val="400"/>
              </a:spcBef>
              <a:buFont typeface="Arial,Sans-Serif" panose="020B0604020202020204" pitchFamily="34" charset="0"/>
              <a:buChar char="•"/>
            </a:pPr>
            <a:r>
              <a:rPr lang="si-LK" sz="1200" dirty="0">
                <a:latin typeface="Helvetica Light"/>
              </a:rPr>
              <a:t>කැසී සඳහා මෑතකදී සිදු කළ පොදු ප්‍රවාහන සමාලෝචනයක සොයා ගැනීම්වලින් පෙනී ගියේ:</a:t>
            </a:r>
          </a:p>
          <a:p>
            <a:pPr marL="789305" lvl="1" indent="-171450">
              <a:lnSpc>
                <a:spcPct val="100000"/>
              </a:lnSpc>
              <a:spcBef>
                <a:spcPts val="400"/>
              </a:spcBef>
              <a:buFont typeface="Arial,Sans-Serif" panose="020B0604020202020204" pitchFamily="34" charset="0"/>
              <a:buChar char="•"/>
            </a:pPr>
            <a:r>
              <a:rPr lang="si-LK" sz="1200" dirty="0">
                <a:latin typeface="Helvetica Light"/>
              </a:rPr>
              <a:t>කැසී නගරයේ ප්‍රදේශවල ඉහළ ජනගහනයක් තිබුණද, අත්‍යවශ්‍ය සේවා ලබා ගැනීම සඳහා පොදු ප්‍රවාහනය භාවිත කිරීමේ හැකියාව දුර්වල ය, විශේෂයෙන් ක්‍රෑන්බෝන් නැගෙනහිර සහ ක්ලයිඩ් නෝර්ත් ප්‍රදේශවල.</a:t>
            </a:r>
          </a:p>
          <a:p>
            <a:pPr marL="789305" lvl="1" indent="-171450">
              <a:lnSpc>
                <a:spcPct val="100000"/>
              </a:lnSpc>
              <a:spcBef>
                <a:spcPts val="400"/>
              </a:spcBef>
              <a:buFont typeface="Arial,Sans-Serif" panose="020B0604020202020204" pitchFamily="34" charset="0"/>
              <a:buChar char="•"/>
            </a:pPr>
            <a:r>
              <a:rPr lang="si-LK" sz="1200" dirty="0">
                <a:latin typeface="Helvetica Light"/>
              </a:rPr>
              <a:t>හැම්ප්ටන් පාර්ක් සහ ක්‍රෑන්බෝන් වෙස්ට්හි සාධාරණ පොදු ප්‍රවාහන පහසුකම් ඇතත් සැලකිය යුතු වැඩි දියුණු කිරීම් තවමත් කළ හැකිය</a:t>
            </a:r>
          </a:p>
          <a:p>
            <a:pPr marL="789305" lvl="1" indent="-171450">
              <a:lnSpc>
                <a:spcPct val="100000"/>
              </a:lnSpc>
              <a:spcBef>
                <a:spcPts val="400"/>
              </a:spcBef>
              <a:buFont typeface="Arial,Sans-Serif" panose="020B0604020202020204" pitchFamily="34" charset="0"/>
              <a:buChar char="•"/>
            </a:pPr>
            <a:r>
              <a:rPr lang="si-LK" sz="1200" dirty="0">
                <a:latin typeface="Helvetica Light"/>
              </a:rPr>
              <a:t>කැසී හි වර්ධන ප්‍රදේශ උප නාගරිකයන් විනාඩි 20 ක අසල්වැසි ප්‍රදේශයක් අත්පත් කර ගැනීමට සිදුකළ 'මෙල්බර්න් සැලැස්ම' වඩා බොහෝ සෙයින් දුරස් වී ඇත.</a:t>
            </a:r>
          </a:p>
          <a:p>
            <a:pPr marL="789305" lvl="1" indent="-171450">
              <a:lnSpc>
                <a:spcPct val="100000"/>
              </a:lnSpc>
              <a:spcBef>
                <a:spcPts val="400"/>
              </a:spcBef>
              <a:buFont typeface="Arial,Sans-Serif" panose="020B0604020202020204" pitchFamily="34" charset="0"/>
              <a:buChar char="•"/>
            </a:pPr>
            <a:r>
              <a:rPr lang="si-LK" sz="1200" dirty="0">
                <a:latin typeface="Helvetica Light"/>
              </a:rPr>
              <a:t>කැසී හි පොදු ප්‍රවාහන නැවතුම් විශාල සංඛ්‍යාවක් ඇත, නමුත් මෙය බොහෝ ප්‍රදේශවල සම්බන්ධතාව සහ බොහෝ ගැටලු නොමැති කැසී පදිංචිකරුවන් සඳහා ඵලදායී පොදු ප්‍රවාහන සේවාවක් බවට පත් නොවේ.</a:t>
            </a:r>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pPr marL="285750" indent="-285750">
              <a:lnSpc>
                <a:spcPct val="100000"/>
              </a:lnSpc>
              <a:spcBef>
                <a:spcPts val="400"/>
              </a:spcBef>
              <a:buFont typeface="Arial,Sans-Serif" panose="020B0604020202020204" pitchFamily="34" charset="0"/>
              <a:buChar char="•"/>
            </a:pPr>
            <a:endParaRPr lang="en-AU" sz="1100" dirty="0"/>
          </a:p>
          <a:p>
            <a:endParaRPr lang="en-US" sz="1100" dirty="0"/>
          </a:p>
        </p:txBody>
      </p:sp>
      <p:sp>
        <p:nvSpPr>
          <p:cNvPr id="6" name="Text Placeholder 2">
            <a:extLst>
              <a:ext uri="{FF2B5EF4-FFF2-40B4-BE49-F238E27FC236}">
                <a16:creationId xmlns:a16="http://schemas.microsoft.com/office/drawing/2014/main" id="{3DCA92F8-0720-4DF2-A829-82F556E802B0}"/>
              </a:ext>
            </a:extLst>
          </p:cNvPr>
          <p:cNvSpPr txBox="1">
            <a:spLocks/>
          </p:cNvSpPr>
          <p:nvPr/>
        </p:nvSpPr>
        <p:spPr>
          <a:xfrm>
            <a:off x="7378261" y="1381018"/>
            <a:ext cx="4203525" cy="4745147"/>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si-LK" sz="1400" b="1" dirty="0">
                <a:latin typeface="Helvetica Light"/>
              </a:rPr>
              <a:t>ඇවිදීම හෝ බයිසිකල් පැදීම වැනි වඩාත් ක්‍රියාකාරී ක්‍රමවලට කැසී සහය වන්නේ කෙසේද?</a:t>
            </a:r>
          </a:p>
          <a:p>
            <a:pPr marL="285750" indent="-285750">
              <a:lnSpc>
                <a:spcPct val="100000"/>
              </a:lnSpc>
              <a:spcBef>
                <a:spcPts val="0"/>
              </a:spcBef>
              <a:buFont typeface="Arial" panose="020B0604020202020204" pitchFamily="34" charset="0"/>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si-LK" sz="1200" dirty="0">
                <a:latin typeface="Helvetica Light"/>
              </a:rPr>
              <a:t>කැසී හි ‘ඇවිදින්න සහ පදින්න උපායමාර්ගය’ ගැන ඔබ දන්නෙහිද?  ඔබට මෙම ලේඛනය බෙදාගෙන මෙම ප්‍රශ්නයට ප්‍රතිචාර දැක්වීමට පෙර සලකා බැලිය හැකි නම් එය ඉතා හොඳ වේ.</a:t>
            </a:r>
          </a:p>
          <a:p>
            <a:pPr>
              <a:lnSpc>
                <a:spcPct val="100000"/>
              </a:lnSpc>
              <a:spcBef>
                <a:spcPts val="400"/>
              </a:spcBef>
            </a:pPr>
            <a:r>
              <a:rPr lang="si-LK" sz="1200" dirty="0">
                <a:latin typeface="Helvetica Light"/>
                <a:hlinkClick r:id="rId2"/>
              </a:rPr>
              <a:t>https://www.casey.vic.gov.au/sites/default/files/2019-12/Walk%20and%20Ride%20Strategy.pdf</a:t>
            </a:r>
          </a:p>
          <a:p>
            <a:pPr marL="285750" indent="-285750">
              <a:lnSpc>
                <a:spcPct val="100000"/>
              </a:lnSpc>
              <a:spcBef>
                <a:spcPts val="400"/>
              </a:spcBef>
              <a:buFont typeface="Arial" panose="020B0604020202020204" pitchFamily="34" charset="0"/>
              <a:buChar char="•"/>
            </a:pPr>
            <a:endParaRPr lang="en-AU" sz="1200" dirty="0"/>
          </a:p>
          <a:p>
            <a:pPr marL="285750" indent="-285750">
              <a:lnSpc>
                <a:spcPct val="100000"/>
              </a:lnSpc>
              <a:spcBef>
                <a:spcPts val="400"/>
              </a:spcBef>
              <a:buFont typeface="Arial" panose="020B0604020202020204" pitchFamily="34" charset="0"/>
              <a:buChar char="•"/>
            </a:pPr>
            <a:r>
              <a:rPr lang="si-LK" sz="1200" dirty="0">
                <a:latin typeface="Helvetica Light"/>
              </a:rPr>
              <a:t>කැසී නගරයේ සෞඛ්‍යය හා යහපැවැත්ම සම්බන්ධයෙන් ගත් විට; කැසී පදිංචිකරුවන්ගෙන් 25.2% ක් තරබාරු අය ලෙස වර්ගීකරණය කර ඇති අතර, 29.1% ක් අධික බරින් යුක්ත වේ (වික්ටෝරියානු ජනගහන සෞඛ්‍ය සමීක්‍ෂණය 2014), 21.9% ක් හෝ පස් දෙනෙකුගෙන් එක් අයෙක් සතියකට මිනිත්තු 30 කට වඩා අඩු ශාරීරික ක්‍රියාකාරකම් සිදු කරන අතර පෙර උපදේශන මගින් කැසී හරහා ආරක්‍ෂිත පාපැදි මාර්ග සහ පදික ඇවිදීමේ මාර්ග සඳහා සහය දැක්විය යුතුබව දක්වා ඇත.</a:t>
            </a:r>
          </a:p>
          <a:p>
            <a:pPr marL="285750" indent="-285750">
              <a:lnSpc>
                <a:spcPct val="100000"/>
              </a:lnSpc>
              <a:spcBef>
                <a:spcPts val="400"/>
              </a:spcBef>
              <a:buFont typeface="Arial,Sans-Serif" panose="020B0604020202020204" pitchFamily="34" charset="0"/>
              <a:buChar char="•"/>
            </a:pPr>
            <a:r>
              <a:rPr lang="si-LK" sz="1200" dirty="0">
                <a:latin typeface="Helvetica Light"/>
              </a:rPr>
              <a:t>හොඳින් සම්බන්ධිත මාර්ග ජාලයක් මඟින් දේශීය පරිශීලකයින් සහ කලාපීය සහ අන්තර් ප්‍රාන්ත සංචාරකයන් ප්‍රදේශයට ආකර්ෂණ කර ගැනීමෙන් ආර්ථික ප්‍රතිලාභ ලැබේ. සංචාරය වැඩි කිරීම දේශීය ව්‍යාපාරවල වියදම් දිරිමත් කරයි. </a:t>
            </a:r>
            <a:endParaRPr lang="en-US" dirty="0"/>
          </a:p>
        </p:txBody>
      </p:sp>
    </p:spTree>
    <p:extLst>
      <p:ext uri="{BB962C8B-B14F-4D97-AF65-F5344CB8AC3E}">
        <p14:creationId xmlns:p14="http://schemas.microsoft.com/office/powerpoint/2010/main" val="140197476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p:txBody>
          <a:bodyPr>
            <a:noAutofit/>
          </a:bodyPr>
          <a:lstStyle/>
          <a:p>
            <a:r>
              <a:rPr lang="en-US"/>
              <a:t>Questions</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p:txBody>
          <a:bodyPr>
            <a:noAutofit/>
          </a:bodyPr>
          <a:lstStyle/>
          <a:p>
            <a:pPr>
              <a:lnSpc>
                <a:spcPct val="120000"/>
              </a:lnSpc>
              <a:spcBef>
                <a:spcPts val="400"/>
              </a:spcBef>
              <a:spcAft>
                <a:spcPts val="600"/>
              </a:spcAft>
            </a:pPr>
            <a:r>
              <a:rPr lang="en-AU" sz="1600" b="1">
                <a:solidFill>
                  <a:schemeClr val="accent2"/>
                </a:solidFill>
                <a:latin typeface="Gotham Black" panose="02000603030000020004" pitchFamily="2" charset="77"/>
                <a:ea typeface="+mj-ea"/>
                <a:cs typeface="+mj-cs"/>
              </a:rPr>
              <a:t>LOOKING AFTER THE PLACE</a:t>
            </a:r>
          </a:p>
          <a:p>
            <a:pPr>
              <a:lnSpc>
                <a:spcPct val="120000"/>
              </a:lnSpc>
              <a:spcBef>
                <a:spcPts val="400"/>
              </a:spcBef>
              <a:spcAft>
                <a:spcPts val="600"/>
              </a:spcAft>
            </a:pPr>
            <a:r>
              <a:rPr lang="en-US" sz="1400"/>
              <a:t>Looking after the place is about creating a sustainable, healthy, and pleasant environment that we can proudly pass on to our children and future generations.</a:t>
            </a:r>
            <a:r>
              <a:rPr lang="en-US" sz="1400" i="1"/>
              <a:t> </a:t>
            </a:r>
            <a:endParaRPr lang="en-GB" sz="1400"/>
          </a:p>
          <a:p>
            <a:pPr marL="342900" indent="-342900">
              <a:lnSpc>
                <a:spcPct val="120000"/>
              </a:lnSpc>
              <a:spcBef>
                <a:spcPts val="400"/>
              </a:spcBef>
              <a:spcAft>
                <a:spcPts val="600"/>
              </a:spcAft>
              <a:buFont typeface="+mj-lt"/>
              <a:buAutoNum type="arabicPeriod"/>
            </a:pPr>
            <a:endParaRPr lang="en-GB" sz="1400"/>
          </a:p>
          <a:p>
            <a:pPr marL="457200" indent="-457200" fontAlgn="base">
              <a:buFont typeface="+mj-lt"/>
              <a:buAutoNum type="arabicPeriod" startAt="9"/>
            </a:pPr>
            <a:r>
              <a:rPr lang="en-GB" sz="1400"/>
              <a:t>What can we do to ensure we have a clean, well-maintained and safe environment for our rapidly growing Casey population?</a:t>
            </a:r>
            <a:r>
              <a:rPr lang="en-US" sz="1400"/>
              <a:t>​</a:t>
            </a:r>
          </a:p>
          <a:p>
            <a:pPr marL="457200" indent="-457200" fontAlgn="base">
              <a:buFont typeface="+mj-lt"/>
              <a:buAutoNum type="arabicPeriod" startAt="9"/>
            </a:pPr>
            <a:endParaRPr lang="en-US" sz="1400"/>
          </a:p>
          <a:p>
            <a:pPr marL="457200" indent="-457200" fontAlgn="base">
              <a:buFont typeface="+mj-lt"/>
              <a:buAutoNum type="arabicPeriod" startAt="9"/>
            </a:pPr>
            <a:r>
              <a:rPr lang="en-US" sz="1400"/>
              <a:t>How can we better prepare for more frequent extreme weather events, such as severe storms and bushfires over the coming years and decades?</a:t>
            </a:r>
            <a:endParaRPr lang="en-GB" sz="1400"/>
          </a:p>
        </p:txBody>
      </p:sp>
    </p:spTree>
    <p:extLst>
      <p:ext uri="{BB962C8B-B14F-4D97-AF65-F5344CB8AC3E}">
        <p14:creationId xmlns:p14="http://schemas.microsoft.com/office/powerpoint/2010/main" val="22346410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515600" cy="1148053"/>
          </a:xfrm>
        </p:spPr>
        <p:txBody>
          <a:bodyPr>
            <a:noAutofit/>
          </a:bodyPr>
          <a:lstStyle/>
          <a:p>
            <a:r>
              <a:rPr lang="si-LK"/>
              <a:t>ගැටලු</a:t>
            </a:r>
          </a:p>
        </p:txBody>
      </p:sp>
      <p:sp>
        <p:nvSpPr>
          <p:cNvPr id="5"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714724"/>
            <a:ext cx="10536522" cy="3450422"/>
          </a:xfrm>
        </p:spPr>
        <p:txBody>
          <a:bodyPr>
            <a:noAutofit/>
          </a:bodyPr>
          <a:lstStyle/>
          <a:p>
            <a:pPr>
              <a:lnSpc>
                <a:spcPct val="120000"/>
              </a:lnSpc>
              <a:spcBef>
                <a:spcPts val="400"/>
              </a:spcBef>
              <a:spcAft>
                <a:spcPts val="600"/>
              </a:spcAft>
            </a:pPr>
            <a:r>
              <a:rPr lang="si-LK" sz="1600" b="1">
                <a:solidFill>
                  <a:schemeClr val="accent2"/>
                </a:solidFill>
                <a:latin typeface="Gotham Black" panose="02000603030000020004" pitchFamily="2" charset="77"/>
                <a:ea typeface="+mj-ea"/>
                <a:cs typeface="+mj-cs"/>
              </a:rPr>
              <a:t>ස්ථානය ආරක්‍ෂා කර ගැනීම</a:t>
            </a:r>
          </a:p>
          <a:p>
            <a:pPr>
              <a:lnSpc>
                <a:spcPct val="120000"/>
              </a:lnSpc>
              <a:spcBef>
                <a:spcPts val="400"/>
              </a:spcBef>
              <a:spcAft>
                <a:spcPts val="600"/>
              </a:spcAft>
            </a:pPr>
            <a:r>
              <a:rPr lang="si-LK" sz="1400"/>
              <a:t>ස්ථානය රැකබලා ගැනීම යනු අපගේ දරුවන්ට සහ අනාගත පරපුරට ආඩම්බරයෙන් ලබා දිය හැකි තිරසාර, සෞඛ්‍ය සම්පන්න සහ ප්‍රසන්න පරිසරයක් නිර්මාණ කිරීමයි.</a:t>
            </a:r>
            <a:r>
              <a:rPr lang="si-LK" sz="1400" i="1"/>
              <a:t> </a:t>
            </a:r>
          </a:p>
          <a:p>
            <a:pPr marL="342900" indent="-342900">
              <a:lnSpc>
                <a:spcPct val="120000"/>
              </a:lnSpc>
              <a:spcBef>
                <a:spcPts val="400"/>
              </a:spcBef>
              <a:spcAft>
                <a:spcPts val="600"/>
              </a:spcAft>
              <a:buFont typeface="+mj-lt"/>
              <a:buAutoNum type="arabicPeriod"/>
            </a:pPr>
            <a:endParaRPr lang="en-GB" sz="1400"/>
          </a:p>
          <a:p>
            <a:pPr marL="457200" indent="-457200" fontAlgn="base">
              <a:buFont typeface="+mj-lt"/>
              <a:buAutoNum type="arabicPeriod" startAt="9"/>
            </a:pPr>
            <a:r>
              <a:rPr lang="si-LK" sz="1400"/>
              <a:t>වේගයෙන් වර්ධනය වන අපගේ කැසී ජනගහනය සඳහා පිරිසිදු, හොඳින් නඩත්තු කරන ලද සහ ආරක්‍ෂිත පරිසරයක් ඇති බව සහතික කිරීමට අපට කුමක් කළ හැකිද?</a:t>
            </a:r>
          </a:p>
          <a:p>
            <a:pPr marL="457200" indent="-457200" fontAlgn="base">
              <a:buFont typeface="+mj-lt"/>
              <a:buAutoNum type="arabicPeriod" startAt="9"/>
            </a:pPr>
            <a:endParaRPr lang="en-US" sz="1400"/>
          </a:p>
          <a:p>
            <a:pPr marL="457200" indent="-457200" fontAlgn="base">
              <a:buFont typeface="+mj-lt"/>
              <a:buAutoNum type="arabicPeriod" startAt="9"/>
            </a:pPr>
            <a:r>
              <a:rPr lang="si-LK" sz="1400"/>
              <a:t>ඉදිරි වසර හා දශක ගණනාව තුළ දරුණු කුණාටු සහ ලැව්ගිනි වැනි නිරන්තර ආන්තික කාලගුණික සිදුවීම් සඳහා අපට වඩා හොඳින් සූදානම් විය හැක්කේ කෙසේද?</a:t>
            </a:r>
          </a:p>
        </p:txBody>
      </p:sp>
    </p:spTree>
    <p:extLst>
      <p:ext uri="{BB962C8B-B14F-4D97-AF65-F5344CB8AC3E}">
        <p14:creationId xmlns:p14="http://schemas.microsoft.com/office/powerpoint/2010/main" val="9983463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546559"/>
            <a:ext cx="10247784" cy="3618587"/>
          </a:xfrm>
        </p:spPr>
        <p:txBody>
          <a:bodyPr vert="horz" lIns="91440" tIns="45720" rIns="91440" bIns="45720" rtlCol="0" anchor="t">
            <a:noAutofit/>
          </a:bodyPr>
          <a:lstStyle/>
          <a:p>
            <a:r>
              <a:rPr lang="en-GB" sz="1400" b="1" dirty="0">
                <a:latin typeface="Times New Roman" pitchFamily="18" charset="0"/>
                <a:cs typeface="Times New Roman" pitchFamily="18" charset="0"/>
              </a:rPr>
              <a:t>What can we do to ensure we have a clean, well-maintained and safe environment for our rapidly growing Casey population?</a:t>
            </a:r>
            <a:r>
              <a:rPr lang="en-US" sz="1400" b="1" dirty="0">
                <a:latin typeface="Times New Roman" pitchFamily="18" charset="0"/>
                <a:cs typeface="Times New Roman" pitchFamily="18" charset="0"/>
              </a:rPr>
              <a:t> </a:t>
            </a:r>
          </a:p>
          <a:p>
            <a:pPr marL="285333"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Previous consultation has identified that almost everyone surveyed (93%) believes that it is important for Council to have a plan to work towards becoming a more environmentally sustainable community</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Casey has only 7% remnant vegetation cover</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92% of Casey residents surveyed said it is important for them to have easy access to nature reserves</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Waste service surveys consistently show very high (above 90%) community satisfaction with kerb side services, whilst it has been found that 26% of waste placed in the bin that goes to the landfill contains recyclable material</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Promoting recycling and planting more indigenous trees were seen as the largest steps community can take towards improving their environment footprint</a:t>
            </a:r>
          </a:p>
          <a:p>
            <a:pPr marL="285333" lvl="1"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The following Casey strategies are worth a read: </a:t>
            </a:r>
          </a:p>
          <a:p>
            <a:pPr marL="789304" lvl="2"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Rethink your Waste' </a:t>
            </a:r>
            <a:r>
              <a:rPr lang="en-AU" sz="1200" dirty="0">
                <a:latin typeface="Times New Roman" pitchFamily="18" charset="0"/>
                <a:cs typeface="Times New Roman" pitchFamily="18" charset="0"/>
                <a:hlinkClick r:id="rId2"/>
              </a:rPr>
              <a:t>https://www.casey.vic.gov.au/sites/default/public/2018-10/Rethink-you-Waste-Strategy-2016_2022.pdf</a:t>
            </a:r>
            <a:endParaRPr lang="en-AU" sz="1200" dirty="0">
              <a:latin typeface="Times New Roman" pitchFamily="18" charset="0"/>
              <a:cs typeface="Times New Roman" pitchFamily="18" charset="0"/>
            </a:endParaRPr>
          </a:p>
          <a:p>
            <a:pPr marL="789304" lvl="2"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Emissions Management Plan </a:t>
            </a:r>
            <a:r>
              <a:rPr lang="en-AU" sz="1200" dirty="0">
                <a:latin typeface="Times New Roman" pitchFamily="18" charset="0"/>
                <a:cs typeface="Times New Roman" pitchFamily="18" charset="0"/>
                <a:hlinkClick r:id="rId3"/>
              </a:rPr>
              <a:t>https://www.casey.vic.gov.au/sites/default/files/2018-09/Emissions-Management-Plan-2018-22-Attachment-A.pdf</a:t>
            </a:r>
            <a:endParaRPr lang="en-AU" sz="1200" dirty="0">
              <a:latin typeface="Times New Roman" pitchFamily="18" charset="0"/>
              <a:cs typeface="Times New Roman" pitchFamily="18" charset="0"/>
            </a:endParaRPr>
          </a:p>
          <a:p>
            <a:pPr marL="789304" lvl="2" indent="-171450">
              <a:lnSpc>
                <a:spcPct val="100000"/>
              </a:lnSpc>
              <a:spcBef>
                <a:spcPts val="400"/>
              </a:spcBef>
              <a:buFont typeface="Arial,Sans-Serif" panose="020B0604020202020204" pitchFamily="34" charset="0"/>
              <a:buChar char="•"/>
            </a:pPr>
            <a:r>
              <a:rPr lang="en-AU" sz="1200" dirty="0">
                <a:latin typeface="Times New Roman" pitchFamily="18" charset="0"/>
                <a:cs typeface="Times New Roman" pitchFamily="18" charset="0"/>
              </a:rPr>
              <a:t>Biodiversity Strategy </a:t>
            </a:r>
            <a:r>
              <a:rPr lang="en-AU" sz="1200" dirty="0">
                <a:latin typeface="Times New Roman" pitchFamily="18" charset="0"/>
                <a:cs typeface="Times New Roman" pitchFamily="18" charset="0"/>
                <a:hlinkClick r:id="rId4"/>
              </a:rPr>
              <a:t>https://www.casey.vic.gov.au/sites/default/files/2018-09/Casey-s-Biodiversity-Strategy-15-05-2018%20%281%29.pdf</a:t>
            </a:r>
            <a:endParaRPr lang="en-AU" sz="1200" dirty="0">
              <a:latin typeface="Times New Roman" pitchFamily="18" charset="0"/>
              <a:cs typeface="Times New Roman" pitchFamily="18" charset="0"/>
            </a:endParaRPr>
          </a:p>
          <a:p>
            <a:pPr marL="789722" lvl="1" indent="-285750">
              <a:lnSpc>
                <a:spcPct val="100000"/>
              </a:lnSpc>
              <a:spcBef>
                <a:spcPts val="0"/>
              </a:spcBef>
              <a:buFont typeface="Arial,Sans-Serif" panose="020B0604020202020204" pitchFamily="34" charset="0"/>
              <a:buChar char="•"/>
            </a:pPr>
            <a:endParaRPr lang="en-AU" sz="12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2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1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100" dirty="0">
              <a:latin typeface="Times New Roman" pitchFamily="18" charset="0"/>
              <a:cs typeface="Times New Roman" pitchFamily="18" charset="0"/>
            </a:endParaRPr>
          </a:p>
          <a:p>
            <a:pPr marL="285750" indent="-285750">
              <a:lnSpc>
                <a:spcPct val="100000"/>
              </a:lnSpc>
              <a:spcBef>
                <a:spcPts val="0"/>
              </a:spcBef>
              <a:buFont typeface="Arial,Sans-Serif" panose="020B0604020202020204" pitchFamily="34" charset="0"/>
              <a:buChar char="•"/>
            </a:pPr>
            <a:endParaRPr lang="en-AU" sz="1100" dirty="0">
              <a:latin typeface="Times New Roman" pitchFamily="18" charset="0"/>
              <a:cs typeface="Times New Roman" pitchFamily="18" charset="0"/>
            </a:endParaRPr>
          </a:p>
          <a:p>
            <a:endParaRPr lang="en-US" sz="1100" dirty="0">
              <a:latin typeface="Times New Roman" pitchFamily="18" charset="0"/>
              <a:cs typeface="Times New Roman" pitchFamily="18" charset="0"/>
            </a:endParaRPr>
          </a:p>
        </p:txBody>
      </p:sp>
      <p:sp>
        <p:nvSpPr>
          <p:cNvPr id="9" name="Title 1">
            <a:extLst>
              <a:ext uri="{FF2B5EF4-FFF2-40B4-BE49-F238E27FC236}">
                <a16:creationId xmlns:a16="http://schemas.microsoft.com/office/drawing/2014/main" id="{B384155F-8A7A-1F4B-93D0-9244CEFCE21B}"/>
              </a:ext>
            </a:extLst>
          </p:cNvPr>
          <p:cNvSpPr>
            <a:spLocks noGrp="1"/>
          </p:cNvSpPr>
          <p:nvPr>
            <p:ph type="title"/>
          </p:nvPr>
        </p:nvSpPr>
        <p:spPr>
          <a:xfrm>
            <a:off x="969690" y="548008"/>
            <a:ext cx="10515600" cy="1148053"/>
          </a:xfrm>
        </p:spPr>
        <p:txBody>
          <a:bodyPr>
            <a:normAutofit/>
          </a:bodyPr>
          <a:lstStyle/>
          <a:p>
            <a:r>
              <a:rPr lang="en-US" dirty="0"/>
              <a:t>Things to consider</a:t>
            </a:r>
          </a:p>
        </p:txBody>
      </p:sp>
    </p:spTree>
    <p:extLst>
      <p:ext uri="{BB962C8B-B14F-4D97-AF65-F5344CB8AC3E}">
        <p14:creationId xmlns:p14="http://schemas.microsoft.com/office/powerpoint/2010/main" val="3739113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EAA144B1-DF7B-4FC5-9E1C-7B847F2CB706}"/>
              </a:ext>
            </a:extLst>
          </p:cNvPr>
          <p:cNvSpPr>
            <a:spLocks noGrp="1"/>
          </p:cNvSpPr>
          <p:nvPr>
            <p:ph type="body" sz="half" idx="2"/>
          </p:nvPr>
        </p:nvSpPr>
        <p:spPr>
          <a:xfrm>
            <a:off x="974526" y="1546559"/>
            <a:ext cx="10247784" cy="3618587"/>
          </a:xfrm>
        </p:spPr>
        <p:txBody>
          <a:bodyPr vert="horz" lIns="91440" tIns="45720" rIns="91440" bIns="45720" rtlCol="0" anchor="t">
            <a:noAutofit/>
          </a:bodyPr>
          <a:lstStyle/>
          <a:p>
            <a:r>
              <a:rPr lang="si-LK" sz="1400" b="1" dirty="0">
                <a:latin typeface="Helvetica Light"/>
              </a:rPr>
              <a:t>වේගයෙන් වර්ධනය වන අපගේ කැසී ජනගහනය සඳහා පිරිසිදු, හොඳින් නඩත්තු කරන ලද සහ ආරක්‍ෂිත පරිසරයක් ඇති බව සහතික කිරීමට අපට කුමක් කළ හැකිද? </a:t>
            </a:r>
          </a:p>
          <a:p>
            <a:pPr marL="285333" indent="-171450">
              <a:lnSpc>
                <a:spcPct val="100000"/>
              </a:lnSpc>
              <a:spcBef>
                <a:spcPts val="400"/>
              </a:spcBef>
              <a:buFont typeface="Arial,Sans-Serif" panose="020B0604020202020204" pitchFamily="34" charset="0"/>
              <a:buChar char="•"/>
            </a:pPr>
            <a:r>
              <a:rPr lang="si-LK" sz="1200" dirty="0">
                <a:latin typeface="Helvetica Light"/>
              </a:rPr>
              <a:t>සමීක්‍ෂණයට ලක් වූ සෑම කෙනෙක්ම පාහේ (93%) විශ්වාස කරන්නේ වඩාත් පාරිසරික වශයෙන් තිරසාර ප්‍රජාවක් බවට පත්වීම සඳහා වැඩ කිරීමේ සැලසුමක් තිබීම වැදගත් බවයි.</a:t>
            </a:r>
          </a:p>
          <a:p>
            <a:pPr marL="285333" lvl="1" indent="-171450">
              <a:lnSpc>
                <a:spcPct val="100000"/>
              </a:lnSpc>
              <a:spcBef>
                <a:spcPts val="400"/>
              </a:spcBef>
              <a:buFont typeface="Arial,Sans-Serif" panose="020B0604020202020204" pitchFamily="34" charset="0"/>
              <a:buChar char="•"/>
            </a:pPr>
            <a:r>
              <a:rPr lang="si-LK" sz="1200" dirty="0">
                <a:latin typeface="Helvetica Light"/>
              </a:rPr>
              <a:t>කැසී සතුව ඇත්තේ ඉතිරිව ඇති වෘක්‍ෂලතා ආවරණ 7% ක් පමණි</a:t>
            </a:r>
          </a:p>
          <a:p>
            <a:pPr marL="285333" lvl="1" indent="-171450">
              <a:lnSpc>
                <a:spcPct val="100000"/>
              </a:lnSpc>
              <a:spcBef>
                <a:spcPts val="400"/>
              </a:spcBef>
              <a:buFont typeface="Arial,Sans-Serif" panose="020B0604020202020204" pitchFamily="34" charset="0"/>
              <a:buChar char="•"/>
            </a:pPr>
            <a:r>
              <a:rPr lang="si-LK" sz="1200" dirty="0">
                <a:latin typeface="Helvetica Light"/>
              </a:rPr>
              <a:t>සමීක්‍ෂණයට ලක් වූ කැසී පදිංචිකරුවන්ගෙන් 92% ක් කියා සිටියේ ස්වභාදහමට පහසුවෙන් ප්‍රවේශ වීම ඔවුන්ට වැදගත් බවයි</a:t>
            </a:r>
          </a:p>
          <a:p>
            <a:pPr marL="285333" lvl="1" indent="-171450">
              <a:lnSpc>
                <a:spcPct val="100000"/>
              </a:lnSpc>
              <a:spcBef>
                <a:spcPts val="400"/>
              </a:spcBef>
              <a:buFont typeface="Arial,Sans-Serif" panose="020B0604020202020204" pitchFamily="34" charset="0"/>
              <a:buChar char="•"/>
            </a:pPr>
            <a:r>
              <a:rPr lang="si-LK" sz="1200" dirty="0">
                <a:latin typeface="Helvetica Light"/>
              </a:rPr>
              <a:t>අපද්‍රව්‍ය සේවා සමීක්‍ෂණ මගින් නිරතුරුවම ඉතා ඉහළ (90% ට වඩා වැඩි) ප්‍රජා සේවා තෘප්තියක් පෙන්නුම් කරන අතර, බිම් පිරවීමට යොදාගන්නා අපද්‍රව්‍යවලින් 26% ක් ප්‍රතිචක්‍ර කළ හැකි ද්‍රව්‍ය අඩංගු බව සොයා ගෙන ඇත.</a:t>
            </a:r>
          </a:p>
          <a:p>
            <a:pPr marL="285333" lvl="1" indent="-171450">
              <a:lnSpc>
                <a:spcPct val="100000"/>
              </a:lnSpc>
              <a:spcBef>
                <a:spcPts val="400"/>
              </a:spcBef>
              <a:buFont typeface="Arial,Sans-Serif" panose="020B0604020202020204" pitchFamily="34" charset="0"/>
              <a:buChar char="•"/>
            </a:pPr>
            <a:r>
              <a:rPr lang="si-LK" sz="1200" dirty="0">
                <a:latin typeface="Helvetica Light"/>
              </a:rPr>
              <a:t>ප්‍රතිචක්‍ර ප්‍රවර්ධනය කිරීම සහ වැඩි දේශීය ගස් සිටුවීම ඔවුන්ගේ පාරිසරික දියුණුව වැඩි කිරීම සඳහා ප්‍රජාවට ගත හැකි විශාලතම පියවර ලෙස සැලකේ</a:t>
            </a:r>
          </a:p>
          <a:p>
            <a:pPr marL="285333" lvl="1" indent="-171450">
              <a:lnSpc>
                <a:spcPct val="100000"/>
              </a:lnSpc>
              <a:spcBef>
                <a:spcPts val="400"/>
              </a:spcBef>
              <a:buFont typeface="Arial,Sans-Serif" panose="020B0604020202020204" pitchFamily="34" charset="0"/>
              <a:buChar char="•"/>
            </a:pPr>
            <a:r>
              <a:rPr lang="si-LK" sz="1200" dirty="0">
                <a:latin typeface="Helvetica Light"/>
              </a:rPr>
              <a:t>පහත දැක්වෙන කැසී උපාය මාර්ග කියවීම වටියි: </a:t>
            </a:r>
          </a:p>
          <a:p>
            <a:pPr marL="789304" lvl="2" indent="-171450">
              <a:lnSpc>
                <a:spcPct val="100000"/>
              </a:lnSpc>
              <a:spcBef>
                <a:spcPts val="400"/>
              </a:spcBef>
              <a:buFont typeface="Arial,Sans-Serif" panose="020B0604020202020204" pitchFamily="34" charset="0"/>
              <a:buChar char="•"/>
            </a:pPr>
            <a:r>
              <a:rPr lang="si-LK" sz="1200" dirty="0">
                <a:latin typeface="Times New Roman" pitchFamily="18" charset="0"/>
              </a:rPr>
              <a:t>Rethink your Waste' </a:t>
            </a:r>
            <a:r>
              <a:rPr lang="si-LK" sz="1200" dirty="0">
                <a:latin typeface="Times New Roman" pitchFamily="18" charset="0"/>
                <a:hlinkClick r:id="rId2"/>
              </a:rPr>
              <a:t>https://www.casey.vic.gov.au/sites/default/public/2018-10/Rethink-you-Waste-Strategy-2016_2022.pdf</a:t>
            </a:r>
          </a:p>
          <a:p>
            <a:pPr marL="789304" lvl="2" indent="-171450">
              <a:lnSpc>
                <a:spcPct val="100000"/>
              </a:lnSpc>
              <a:spcBef>
                <a:spcPts val="400"/>
              </a:spcBef>
              <a:buFont typeface="Arial,Sans-Serif" panose="020B0604020202020204" pitchFamily="34" charset="0"/>
              <a:buChar char="•"/>
            </a:pPr>
            <a:r>
              <a:rPr lang="si-LK" sz="1200" dirty="0">
                <a:latin typeface="Times New Roman" pitchFamily="18" charset="0"/>
              </a:rPr>
              <a:t>Emissions Management Plan </a:t>
            </a:r>
            <a:r>
              <a:rPr lang="si-LK" sz="1200" dirty="0">
                <a:latin typeface="Times New Roman" pitchFamily="18" charset="0"/>
                <a:hlinkClick r:id="rId3"/>
              </a:rPr>
              <a:t>https://www.casey.vic.gov.au/sites/default/files/2018-09/Emissions-Management-Plan-2018-22-Attachment-A.pdf</a:t>
            </a:r>
          </a:p>
          <a:p>
            <a:pPr marL="789304" lvl="2" indent="-171450">
              <a:lnSpc>
                <a:spcPct val="100000"/>
              </a:lnSpc>
              <a:spcBef>
                <a:spcPts val="400"/>
              </a:spcBef>
              <a:buFont typeface="Arial,Sans-Serif" panose="020B0604020202020204" pitchFamily="34" charset="0"/>
              <a:buChar char="•"/>
            </a:pPr>
            <a:r>
              <a:rPr lang="si-LK" sz="1200" dirty="0">
                <a:latin typeface="Times New Roman" pitchFamily="18" charset="0"/>
              </a:rPr>
              <a:t>Biodiversity Strategy </a:t>
            </a:r>
            <a:r>
              <a:rPr lang="si-LK" sz="1200" dirty="0">
                <a:latin typeface="Times New Roman" pitchFamily="18" charset="0"/>
                <a:hlinkClick r:id="rId4"/>
              </a:rPr>
              <a:t>https://www.casey.vic.gov.au/sites/default/files/2018-09/Casey-s-Biodiversity-Strategy-15-05-2018%20%281%29.pdf</a:t>
            </a:r>
          </a:p>
          <a:p>
            <a:pPr marL="789722" lvl="1" indent="-285750">
              <a:lnSpc>
                <a:spcPct val="100000"/>
              </a:lnSpc>
              <a:spcBef>
                <a:spcPts val="0"/>
              </a:spcBef>
              <a:buFont typeface="Arial,Sans-Serif" panose="020B0604020202020204" pitchFamily="34" charset="0"/>
              <a:buChar char="•"/>
            </a:pPr>
            <a:endParaRPr lang="en-AU" sz="1200" dirty="0"/>
          </a:p>
          <a:p>
            <a:pPr marL="285750" indent="-285750">
              <a:lnSpc>
                <a:spcPct val="100000"/>
              </a:lnSpc>
              <a:spcBef>
                <a:spcPts val="0"/>
              </a:spcBef>
              <a:buFont typeface="Arial,Sans-Serif" panose="020B0604020202020204" pitchFamily="34" charset="0"/>
              <a:buChar char="•"/>
            </a:pPr>
            <a:endParaRPr lang="en-AU" sz="12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pPr marL="285750" indent="-285750">
              <a:lnSpc>
                <a:spcPct val="100000"/>
              </a:lnSpc>
              <a:spcBef>
                <a:spcPts val="0"/>
              </a:spcBef>
              <a:buFont typeface="Arial,Sans-Serif" panose="020B0604020202020204" pitchFamily="34" charset="0"/>
              <a:buChar char="•"/>
            </a:pPr>
            <a:endParaRPr lang="en-AU" sz="1100" dirty="0"/>
          </a:p>
          <a:p>
            <a:endParaRPr lang="en-US" sz="1100" dirty="0"/>
          </a:p>
        </p:txBody>
      </p:sp>
      <p:sp>
        <p:nvSpPr>
          <p:cNvPr id="5" name="Title 1">
            <a:extLst>
              <a:ext uri="{FF2B5EF4-FFF2-40B4-BE49-F238E27FC236}">
                <a16:creationId xmlns:a16="http://schemas.microsoft.com/office/drawing/2014/main" id="{B384155F-8A7A-1F4B-93D0-9244CEFCE21B}"/>
              </a:ext>
            </a:extLst>
          </p:cNvPr>
          <p:cNvSpPr>
            <a:spLocks noGrp="1"/>
          </p:cNvSpPr>
          <p:nvPr>
            <p:ph type="title"/>
          </p:nvPr>
        </p:nvSpPr>
        <p:spPr>
          <a:xfrm>
            <a:off x="969690" y="548008"/>
            <a:ext cx="10515600" cy="1148053"/>
          </a:xfrm>
        </p:spPr>
        <p:txBody>
          <a:bodyPr>
            <a:normAutofit/>
          </a:bodyPr>
          <a:lstStyle/>
          <a:p>
            <a:r>
              <a:rPr lang="si-LK"/>
              <a:t>සලකා බැලිය යුතු කරුණු</a:t>
            </a:r>
          </a:p>
        </p:txBody>
      </p:sp>
    </p:spTree>
    <p:extLst>
      <p:ext uri="{BB962C8B-B14F-4D97-AF65-F5344CB8AC3E}">
        <p14:creationId xmlns:p14="http://schemas.microsoft.com/office/powerpoint/2010/main" val="28525986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861867-BE86-1E43-A046-7E5FB070599F}"/>
              </a:ext>
            </a:extLst>
          </p:cNvPr>
          <p:cNvSpPr>
            <a:spLocks noGrp="1"/>
          </p:cNvSpPr>
          <p:nvPr>
            <p:ph type="title"/>
          </p:nvPr>
        </p:nvSpPr>
        <p:spPr>
          <a:xfrm>
            <a:off x="969690" y="548008"/>
            <a:ext cx="10515600" cy="1148053"/>
          </a:xfrm>
        </p:spPr>
        <p:txBody>
          <a:bodyPr>
            <a:normAutofit/>
          </a:bodyPr>
          <a:lstStyle/>
          <a:p>
            <a:r>
              <a:rPr lang="en-US" dirty="0">
                <a:solidFill>
                  <a:schemeClr val="accent2"/>
                </a:solidFill>
              </a:rPr>
              <a:t>Things to consider</a:t>
            </a:r>
          </a:p>
        </p:txBody>
      </p:sp>
      <p:sp>
        <p:nvSpPr>
          <p:cNvPr id="5" name="Text Placeholder 2">
            <a:extLst>
              <a:ext uri="{FF2B5EF4-FFF2-40B4-BE49-F238E27FC236}">
                <a16:creationId xmlns:a16="http://schemas.microsoft.com/office/drawing/2014/main" id="{75DD4989-CD36-F344-B7BD-4D608D3AA287}"/>
              </a:ext>
            </a:extLst>
          </p:cNvPr>
          <p:cNvSpPr txBox="1">
            <a:spLocks/>
          </p:cNvSpPr>
          <p:nvPr/>
        </p:nvSpPr>
        <p:spPr>
          <a:xfrm>
            <a:off x="969690" y="1696061"/>
            <a:ext cx="11071634" cy="459564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en-US" sz="1400" b="1" dirty="0">
                <a:latin typeface="Helvetica Light"/>
              </a:rPr>
              <a:t>How can we better prepare for more frequent extreme weather events, such as severe storms and bushfires over the coming years and decades?</a:t>
            </a:r>
          </a:p>
          <a:p>
            <a:pPr marL="285750" indent="-285750">
              <a:lnSpc>
                <a:spcPct val="100000"/>
              </a:lnSpc>
              <a:spcBef>
                <a:spcPts val="0"/>
              </a:spcBef>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en-AU" sz="1200" dirty="0">
                <a:latin typeface="Helvetica Light"/>
              </a:rPr>
              <a:t>Casey is expected to be hotter and drier. This is due to the combination of higher temperatures, increased evaporation, and the reduction in annual rainfall. The drier landscape will result in an increased risk of bushfires.</a:t>
            </a:r>
            <a:endParaRPr lang="en-GB" sz="1200" dirty="0"/>
          </a:p>
          <a:p>
            <a:pPr marL="285750" indent="-285750">
              <a:lnSpc>
                <a:spcPct val="100000"/>
              </a:lnSpc>
              <a:spcBef>
                <a:spcPts val="400"/>
              </a:spcBef>
              <a:buChar char="•"/>
            </a:pPr>
            <a:r>
              <a:rPr lang="en-AU" sz="1200" dirty="0">
                <a:latin typeface="Helvetica Light"/>
              </a:rPr>
              <a:t>Impacts from this include increased demand for emergency response, medical assistance and recovery; impacts on public facilities including schools, reserves and parks; and health impacts from decreased air quality.</a:t>
            </a:r>
            <a:endParaRPr lang="en-AU" sz="1200" dirty="0"/>
          </a:p>
          <a:p>
            <a:pPr marL="285750" indent="-285750">
              <a:lnSpc>
                <a:spcPct val="100000"/>
              </a:lnSpc>
              <a:spcBef>
                <a:spcPts val="400"/>
              </a:spcBef>
              <a:buFont typeface="Arial" panose="020B0604020202020204" pitchFamily="34" charset="0"/>
              <a:buChar char="•"/>
            </a:pPr>
            <a:r>
              <a:rPr lang="en-AU" sz="1200" dirty="0">
                <a:latin typeface="Helvetica Light"/>
              </a:rPr>
              <a:t>The CSIRO predicts rainfall will decrease by 8% in 2030 and 23% by 2070.</a:t>
            </a:r>
          </a:p>
          <a:p>
            <a:pPr marL="285750" indent="-285750">
              <a:lnSpc>
                <a:spcPct val="100000"/>
              </a:lnSpc>
              <a:spcBef>
                <a:spcPts val="400"/>
              </a:spcBef>
              <a:buChar char="•"/>
            </a:pPr>
            <a:r>
              <a:rPr lang="en-AU" sz="1200" dirty="0">
                <a:latin typeface="Helvetica Light"/>
              </a:rPr>
              <a:t>Although there will be less average rainfall, when it does rain, storm events are likely to be more extreme. Increased rainfall intensity may cause flash flooding and the strength and frequency of wind is also expected to increase.</a:t>
            </a:r>
          </a:p>
          <a:p>
            <a:pPr marL="285750" indent="-285750">
              <a:lnSpc>
                <a:spcPct val="100000"/>
              </a:lnSpc>
              <a:spcBef>
                <a:spcPts val="400"/>
              </a:spcBef>
              <a:buChar char="•"/>
            </a:pPr>
            <a:r>
              <a:rPr lang="en-AU" sz="1200" dirty="0">
                <a:latin typeface="Helvetica Light"/>
              </a:rPr>
              <a:t>Sea levels have already risen and this is projected to continue. The effects of sea level rise will be most pronounced during extreme tides and storm events when the effects of wind amplify the height and force of waves. Sea levels are predicted to rise up to 490mm in 2070.</a:t>
            </a:r>
            <a:endParaRPr lang="en-AU" sz="1200" dirty="0"/>
          </a:p>
          <a:p>
            <a:pPr marL="285750" indent="-285750">
              <a:lnSpc>
                <a:spcPct val="100000"/>
              </a:lnSpc>
              <a:spcBef>
                <a:spcPts val="400"/>
              </a:spcBef>
              <a:buChar char="•"/>
            </a:pPr>
            <a:r>
              <a:rPr lang="en-AU" sz="1200" dirty="0">
                <a:latin typeface="Helvetica Light"/>
              </a:rPr>
              <a:t>Impacts from sea level rise will be flooding in low-lying residential and commercial properties, damage or loss of beaches, coastal wetlands and foreshore reserves and their amenities, as well as negative impacts on businesses dependent on beach-related tourism.</a:t>
            </a:r>
            <a:endParaRPr lang="en-AU" sz="1200" dirty="0"/>
          </a:p>
          <a:p>
            <a:pPr marL="285750" indent="-285750">
              <a:lnSpc>
                <a:spcPct val="100000"/>
              </a:lnSpc>
              <a:spcBef>
                <a:spcPts val="400"/>
              </a:spcBef>
              <a:buChar char="•"/>
            </a:pPr>
            <a:r>
              <a:rPr lang="en-AU" sz="1200" dirty="0">
                <a:latin typeface="Helvetica Light"/>
              </a:rPr>
              <a:t>Action by individuals and the community can scale up and create a collective change to mitigate climate change. Some of the areas to consider are: improving household efficiency, understanding energy use, using sustainable transport such as bikes, reducing consumption and waste generation. </a:t>
            </a:r>
          </a:p>
          <a:p>
            <a:pPr marL="285750" indent="-285750">
              <a:lnSpc>
                <a:spcPct val="100000"/>
              </a:lnSpc>
              <a:spcBef>
                <a:spcPts val="400"/>
              </a:spcBef>
              <a:buChar char="•"/>
            </a:pPr>
            <a:r>
              <a:rPr lang="en-AU" sz="1200" dirty="0">
                <a:latin typeface="Helvetica Light"/>
              </a:rPr>
              <a:t>More information can be found •</a:t>
            </a:r>
            <a:r>
              <a:rPr lang="en-AU" sz="1200" dirty="0">
                <a:latin typeface="Helvetica Light"/>
                <a:hlinkClick r:id="rId2"/>
              </a:rPr>
              <a:t>https://www.seccca.org.au/</a:t>
            </a:r>
          </a:p>
          <a:p>
            <a:pPr>
              <a:lnSpc>
                <a:spcPct val="100000"/>
              </a:lnSpc>
              <a:spcBef>
                <a:spcPts val="400"/>
              </a:spcBef>
            </a:pPr>
            <a:r>
              <a:rPr lang="en-AU" sz="1200" dirty="0">
                <a:latin typeface="Helvetica Light"/>
              </a:rPr>
              <a:t>       and at </a:t>
            </a:r>
            <a:r>
              <a:rPr lang="en-AU" sz="1200" dirty="0">
                <a:latin typeface="Helvetica Light"/>
                <a:hlinkClick r:id="rId3"/>
              </a:rPr>
              <a:t>https://www.casey.vic.gov.au/sites/default/files-public/user-files/Waste%20%26%20environment/Guides/Climate_Change_booklet.pdf</a:t>
            </a:r>
            <a:r>
              <a:rPr lang="en-AU" sz="1200" dirty="0">
                <a:latin typeface="Helvetica Light"/>
              </a:rPr>
              <a:t> </a:t>
            </a:r>
            <a:endParaRPr lang="en-AU" sz="1200" dirty="0"/>
          </a:p>
          <a:p>
            <a:pPr marL="617855" lvl="1">
              <a:lnSpc>
                <a:spcPct val="100000"/>
              </a:lnSpc>
              <a:spcBef>
                <a:spcPts val="0"/>
              </a:spcBef>
            </a:pPr>
            <a:endParaRPr lang="en-AU" sz="1100" dirty="0"/>
          </a:p>
          <a:p>
            <a:endParaRPr lang="en-US" dirty="0"/>
          </a:p>
        </p:txBody>
      </p:sp>
    </p:spTree>
    <p:extLst>
      <p:ext uri="{BB962C8B-B14F-4D97-AF65-F5344CB8AC3E}">
        <p14:creationId xmlns:p14="http://schemas.microsoft.com/office/powerpoint/2010/main" val="7343358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97861867-BE86-1E43-A046-7E5FB070599F}"/>
              </a:ext>
            </a:extLst>
          </p:cNvPr>
          <p:cNvSpPr>
            <a:spLocks noGrp="1"/>
          </p:cNvSpPr>
          <p:nvPr>
            <p:ph type="title"/>
          </p:nvPr>
        </p:nvSpPr>
        <p:spPr>
          <a:xfrm>
            <a:off x="969690" y="548008"/>
            <a:ext cx="10515600" cy="1148053"/>
          </a:xfrm>
        </p:spPr>
        <p:txBody>
          <a:bodyPr>
            <a:normAutofit/>
          </a:bodyPr>
          <a:lstStyle/>
          <a:p>
            <a:r>
              <a:rPr lang="si-LK">
                <a:solidFill>
                  <a:schemeClr val="accent2"/>
                </a:solidFill>
              </a:rPr>
              <a:t>සලකා බැලිය යුතු කරුණු</a:t>
            </a:r>
          </a:p>
        </p:txBody>
      </p:sp>
      <p:sp>
        <p:nvSpPr>
          <p:cNvPr id="5" name="Text Placeholder 2">
            <a:extLst>
              <a:ext uri="{FF2B5EF4-FFF2-40B4-BE49-F238E27FC236}">
                <a16:creationId xmlns:a16="http://schemas.microsoft.com/office/drawing/2014/main" id="{75DD4989-CD36-F344-B7BD-4D608D3AA287}"/>
              </a:ext>
            </a:extLst>
          </p:cNvPr>
          <p:cNvSpPr txBox="1">
            <a:spLocks/>
          </p:cNvSpPr>
          <p:nvPr/>
        </p:nvSpPr>
        <p:spPr>
          <a:xfrm>
            <a:off x="969690" y="1696061"/>
            <a:ext cx="11071634" cy="459564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0" i="0" kern="1200">
                <a:solidFill>
                  <a:schemeClr val="tx1"/>
                </a:solidFill>
                <a:latin typeface="Helvetica Light" panose="020B0403020202020204" pitchFamily="34" charset="0"/>
                <a:ea typeface="+mn-ea"/>
                <a:cs typeface="+mn-cs"/>
              </a:defRPr>
            </a:lvl1pPr>
            <a:lvl2pPr marL="503972" indent="0" algn="l" defTabSz="914400" rtl="0" eaLnBrk="1" latinLnBrk="0" hangingPunct="1">
              <a:lnSpc>
                <a:spcPct val="90000"/>
              </a:lnSpc>
              <a:spcBef>
                <a:spcPts val="500"/>
              </a:spcBef>
              <a:buFont typeface="Arial" panose="020B0604020202020204" pitchFamily="34" charset="0"/>
              <a:buNone/>
              <a:defRPr sz="1543" b="0" i="0" kern="1200">
                <a:solidFill>
                  <a:schemeClr val="tx1"/>
                </a:solidFill>
                <a:latin typeface="Helvetica Light" panose="020B0403020202020204" pitchFamily="34" charset="0"/>
                <a:ea typeface="+mn-ea"/>
                <a:cs typeface="+mn-cs"/>
              </a:defRPr>
            </a:lvl2pPr>
            <a:lvl3pPr marL="1007943" indent="0" algn="l" defTabSz="914400" rtl="0" eaLnBrk="1" latinLnBrk="0" hangingPunct="1">
              <a:lnSpc>
                <a:spcPct val="90000"/>
              </a:lnSpc>
              <a:spcBef>
                <a:spcPts val="500"/>
              </a:spcBef>
              <a:buFont typeface="Arial" panose="020B0604020202020204" pitchFamily="34" charset="0"/>
              <a:buNone/>
              <a:defRPr sz="1323" b="0" i="0" kern="1200">
                <a:solidFill>
                  <a:schemeClr val="tx1"/>
                </a:solidFill>
                <a:latin typeface="Helvetica Light" panose="020B0403020202020204" pitchFamily="34" charset="0"/>
                <a:ea typeface="+mn-ea"/>
                <a:cs typeface="+mn-cs"/>
              </a:defRPr>
            </a:lvl3pPr>
            <a:lvl4pPr marL="1511915"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4pPr>
            <a:lvl5pPr marL="2015886" indent="0" algn="l" defTabSz="914400" rtl="0" eaLnBrk="1" latinLnBrk="0" hangingPunct="1">
              <a:lnSpc>
                <a:spcPct val="90000"/>
              </a:lnSpc>
              <a:spcBef>
                <a:spcPts val="500"/>
              </a:spcBef>
              <a:buFont typeface="Arial" panose="020B0604020202020204" pitchFamily="34" charset="0"/>
              <a:buNone/>
              <a:defRPr sz="1102" b="0" i="0" kern="1200">
                <a:solidFill>
                  <a:schemeClr val="tx1"/>
                </a:solidFill>
                <a:latin typeface="Helvetica Light" panose="020B0403020202020204" pitchFamily="34" charset="0"/>
                <a:ea typeface="+mn-ea"/>
                <a:cs typeface="+mn-cs"/>
              </a:defRPr>
            </a:lvl5pPr>
            <a:lvl6pPr marL="2519858"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6pPr>
            <a:lvl7pPr marL="3023829"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7pPr>
            <a:lvl8pPr marL="3527801"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8pPr>
            <a:lvl9pPr marL="4031772" indent="0" algn="l" defTabSz="914400" rtl="0" eaLnBrk="1" latinLnBrk="0" hangingPunct="1">
              <a:lnSpc>
                <a:spcPct val="90000"/>
              </a:lnSpc>
              <a:spcBef>
                <a:spcPts val="500"/>
              </a:spcBef>
              <a:buFont typeface="Arial" panose="020B0604020202020204" pitchFamily="34" charset="0"/>
              <a:buNone/>
              <a:defRPr sz="1102" kern="1200">
                <a:solidFill>
                  <a:schemeClr val="tx1"/>
                </a:solidFill>
                <a:latin typeface="+mn-lt"/>
                <a:ea typeface="+mn-ea"/>
                <a:cs typeface="+mn-cs"/>
              </a:defRPr>
            </a:lvl9pPr>
          </a:lstStyle>
          <a:p>
            <a:r>
              <a:rPr lang="si-LK" sz="1400" b="1">
                <a:latin typeface="Helvetica Light"/>
              </a:rPr>
              <a:t>ඉදිරි වසර හා දශක ගණනාව තුළ දරුණු කුණාටු සහ ලැව්ගිනි වැනි නිරන්තර ආන්තික කාලගුණික සිදුවීම් සඳහා අපට වඩා හොඳින් සූදානම් විය හැක්කේ කෙසේද?</a:t>
            </a:r>
          </a:p>
          <a:p>
            <a:pPr marL="285750" indent="-285750">
              <a:lnSpc>
                <a:spcPct val="100000"/>
              </a:lnSpc>
              <a:spcBef>
                <a:spcPts val="0"/>
              </a:spcBef>
              <a:buChar char="•"/>
            </a:pPr>
            <a:endParaRPr lang="en-AU" sz="1100" dirty="0">
              <a:latin typeface="Helvetica Light"/>
            </a:endParaRPr>
          </a:p>
          <a:p>
            <a:pPr marL="285750" indent="-285750">
              <a:lnSpc>
                <a:spcPct val="100000"/>
              </a:lnSpc>
              <a:spcBef>
                <a:spcPts val="400"/>
              </a:spcBef>
              <a:buFont typeface="Arial" panose="020B0604020202020204" pitchFamily="34" charset="0"/>
              <a:buChar char="•"/>
            </a:pPr>
            <a:r>
              <a:rPr lang="si-LK" sz="1200">
                <a:latin typeface="Helvetica Light"/>
              </a:rPr>
              <a:t>කැසී වඩාත් උණුසුම් හා වියලි වනු ඇතැයි අපේක්‍ෂා කෙරේ. මෙයට හේතුව ඉහළ උෂ්ණත්ව සංයෝජනය, වාෂ්පීකරණය වැඩි වීම සහ වාර්ෂික වර්ෂාපතනය අඩු වීමයි. වියලි භූ දර්ශනය නිසා ලැව්ගිනි අවදානම වැඩි වේ.</a:t>
            </a:r>
          </a:p>
          <a:p>
            <a:pPr marL="285750" indent="-285750">
              <a:lnSpc>
                <a:spcPct val="100000"/>
              </a:lnSpc>
              <a:spcBef>
                <a:spcPts val="400"/>
              </a:spcBef>
              <a:buChar char="•"/>
            </a:pPr>
            <a:r>
              <a:rPr lang="si-LK" sz="1200">
                <a:latin typeface="Helvetica Light"/>
              </a:rPr>
              <a:t>මෙයින් ඇති වන බලපෑම් අතර හදිසි ප්‍රතිචාර, වෛද්‍ය ආධාර සහ සුවය සඳහා වැඩි ඉල්ලුමක් ඇත; පාසල් සහ උද්‍යාන ඇතුළු පොදු පහසුකම් කෙරෙහි බලපෑම්; සහ වාතයේ ගුණාත්මකභාවය අඩු වීමෙන් සෞඛ්‍යයට සිදු වන බලපෑම්.</a:t>
            </a:r>
          </a:p>
          <a:p>
            <a:pPr marL="285750" indent="-285750">
              <a:lnSpc>
                <a:spcPct val="100000"/>
              </a:lnSpc>
              <a:spcBef>
                <a:spcPts val="400"/>
              </a:spcBef>
              <a:buFont typeface="Arial" panose="020B0604020202020204" pitchFamily="34" charset="0"/>
              <a:buChar char="•"/>
            </a:pPr>
            <a:r>
              <a:rPr lang="si-LK" sz="1200">
                <a:latin typeface="Helvetica Light"/>
              </a:rPr>
              <a:t>CSIRO අනාවැකි පළ කරන්නේ වර්ෂාපතනය 2030 දී 8% කින් සහ 2070 වන විට 23% කින් අඩුවනු ඇති බවයි.</a:t>
            </a:r>
          </a:p>
          <a:p>
            <a:pPr marL="285750" indent="-285750">
              <a:lnSpc>
                <a:spcPct val="100000"/>
              </a:lnSpc>
              <a:spcBef>
                <a:spcPts val="400"/>
              </a:spcBef>
              <a:buChar char="•"/>
            </a:pPr>
            <a:r>
              <a:rPr lang="si-LK" sz="1200">
                <a:latin typeface="Helvetica Light"/>
              </a:rPr>
              <a:t>සාමාන්‍ය වර්ෂාපතනය අඩු වුවද, වර්ෂාව ඇති විට, කුණාටු සිදුවීම් වඩාත් ආන්තික වෙයි. වර්ෂාපතන තීව්‍රතාවය වැඩිවීම ක්‍ෂණික ගංවතුරට හේතු විය හැකි අතර සුළඟේ ශක්තිය හා ඇති වන කාලය ද ඉහළ යනු ඇතැයි අපේක්‍ෂා කෙරේ.</a:t>
            </a:r>
          </a:p>
          <a:p>
            <a:pPr marL="285750" indent="-285750">
              <a:lnSpc>
                <a:spcPct val="100000"/>
              </a:lnSpc>
              <a:spcBef>
                <a:spcPts val="400"/>
              </a:spcBef>
              <a:buChar char="•"/>
            </a:pPr>
            <a:r>
              <a:rPr lang="si-LK" sz="1200">
                <a:latin typeface="Helvetica Light"/>
              </a:rPr>
              <a:t>මුහුදු මට්ටම දැනටමත් ඉහළ ගොස් ඇති අතර මෙය දිගටම පවතින බවට පුරෝකථන කර ඇත. සුළං මගින් රළවල උස හා බලය වැඩි කරන විට මුහුදු මට්ටම ඉහළ යාමේ බලපෑම වඩාත් වඩදිය බාදිය හා කුණාටු සිදුවීම්වලදී වඩාත් කැපී පෙනේ. 2070 දී මුහුදු මට්ටම මිලි මීටර් 490 දක්වා ඉහළ යනු ඇතැයි පුරෝකථන කර ඇත.</a:t>
            </a:r>
          </a:p>
          <a:p>
            <a:pPr marL="285750" indent="-285750">
              <a:lnSpc>
                <a:spcPct val="100000"/>
              </a:lnSpc>
              <a:spcBef>
                <a:spcPts val="400"/>
              </a:spcBef>
              <a:buChar char="•"/>
            </a:pPr>
            <a:r>
              <a:rPr lang="si-LK" sz="1200">
                <a:latin typeface="Helvetica Light"/>
              </a:rPr>
              <a:t>මුහුදු මට්ටම ඉහළ යාම පහත් බිම්වල නේවාසික සහ වාණිජ දේපළවල ගංවතුර, වෙරළට හානි වීම හෝ වෙරළබඩ තෙත්බිම් සහ වෙරළබඩ රක්‍ෂිත සහ ඒවායේ පහසුකම් මෙන්ම වෙරළ ආශ්‍රිත සංචාරක කර්මාන්තය මත යැපෙන ව්‍යාපාර කෙරෙහි අහිතකරව බලපායි.</a:t>
            </a:r>
          </a:p>
          <a:p>
            <a:pPr marL="285750" indent="-285750">
              <a:lnSpc>
                <a:spcPct val="100000"/>
              </a:lnSpc>
              <a:spcBef>
                <a:spcPts val="400"/>
              </a:spcBef>
              <a:buChar char="•"/>
            </a:pPr>
            <a:r>
              <a:rPr lang="si-LK" sz="1200">
                <a:latin typeface="Helvetica Light"/>
              </a:rPr>
              <a:t>පුද්ගලයන්ගේ සහ ප්‍රජාවේ ක්‍රියාකාරිත්වය මඟින් දේශගුණික විපර්යාස අවම කිරීම සඳහා සාමූහික වෙනසක් ඇති කළ හැකිය. සලකා බැලිය යුතු අංශ කිහිපයක් නම්: ගෘහස්ථ කාර්යක්‍ෂමතාව වැඩි දියුණු කිරීම, බලශක්ති භාවිතය අවබෝධ කර ගැනීම, පාපැදි වැනි තිරසාර ප්‍රවාහනය භාවිත කිරීම, පරිභෝජනය අඩු කිරීම සහ අපද්‍රව්‍ය මඟින් උත්පාදනය. </a:t>
            </a:r>
          </a:p>
          <a:p>
            <a:pPr marL="285750" indent="-285750">
              <a:lnSpc>
                <a:spcPct val="100000"/>
              </a:lnSpc>
              <a:spcBef>
                <a:spcPts val="400"/>
              </a:spcBef>
              <a:buChar char="•"/>
            </a:pPr>
            <a:r>
              <a:rPr lang="si-LK" sz="1200">
                <a:latin typeface="Helvetica Light"/>
              </a:rPr>
              <a:t> •</a:t>
            </a:r>
            <a:r>
              <a:rPr lang="si-LK" sz="1200">
                <a:latin typeface="Helvetica Light"/>
                <a:hlinkClick r:id="rId2"/>
              </a:rPr>
              <a:t>https://www.seccca.org.au/</a:t>
            </a:r>
            <a:r>
              <a:rPr lang="si-LK" sz="1200">
                <a:latin typeface="Helvetica Light"/>
              </a:rPr>
              <a:t> හරහා වැඩි විස්තර සොයාගත හැකිය</a:t>
            </a:r>
          </a:p>
          <a:p>
            <a:pPr>
              <a:lnSpc>
                <a:spcPct val="100000"/>
              </a:lnSpc>
              <a:spcBef>
                <a:spcPts val="400"/>
              </a:spcBef>
            </a:pPr>
            <a:r>
              <a:rPr lang="si-LK" sz="1200">
                <a:latin typeface="Helvetica Light"/>
              </a:rPr>
              <a:t>       සහ</a:t>
            </a:r>
            <a:r>
              <a:rPr lang="si-LK" sz="1200">
                <a:latin typeface="Helvetica Light"/>
                <a:hlinkClick r:id="rId3"/>
              </a:rPr>
              <a:t>https://www.casey.vic.gov.au/sites/default/files-public/user-files/Waste%20%26%20environment/Guides/Climate_Change_booklet.pdf</a:t>
            </a:r>
            <a:r>
              <a:rPr lang="si-LK" sz="1200">
                <a:latin typeface="Helvetica Light"/>
              </a:rPr>
              <a:t> </a:t>
            </a:r>
          </a:p>
          <a:p>
            <a:pPr marL="617855" lvl="1">
              <a:lnSpc>
                <a:spcPct val="100000"/>
              </a:lnSpc>
              <a:spcBef>
                <a:spcPts val="0"/>
              </a:spcBef>
            </a:pPr>
            <a:endParaRPr lang="en-AU" sz="1100" dirty="0"/>
          </a:p>
          <a:p>
            <a:endParaRPr lang="en-US" dirty="0"/>
          </a:p>
        </p:txBody>
      </p:sp>
    </p:spTree>
    <p:extLst>
      <p:ext uri="{BB962C8B-B14F-4D97-AF65-F5344CB8AC3E}">
        <p14:creationId xmlns:p14="http://schemas.microsoft.com/office/powerpoint/2010/main" val="6774809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p:nvPr>
        </p:nvSpPr>
        <p:spPr>
          <a:xfrm>
            <a:off x="969690" y="548008"/>
            <a:ext cx="10201893" cy="1148053"/>
          </a:xfrm>
        </p:spPr>
        <p:txBody>
          <a:bodyPr>
            <a:noAutofit/>
          </a:bodyPr>
          <a:lstStyle/>
          <a:p>
            <a:r>
              <a:rPr lang="en-AU"/>
              <a:t>Now bring your conversation to life!!</a:t>
            </a:r>
            <a:endParaRPr lang="en-US"/>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696061"/>
            <a:ext cx="10536522" cy="4966891"/>
          </a:xfrm>
        </p:spPr>
        <p:txBody>
          <a:bodyPr>
            <a:noAutofit/>
          </a:bodyPr>
          <a:lstStyle/>
          <a:p>
            <a:pPr>
              <a:spcAft>
                <a:spcPts val="600"/>
              </a:spcAft>
            </a:pPr>
            <a:r>
              <a:rPr lang="en-AU" sz="1400" dirty="0">
                <a:latin typeface="Times New Roman" pitchFamily="18" charset="0"/>
                <a:cs typeface="Times New Roman" pitchFamily="18" charset="0"/>
              </a:rPr>
              <a:t>We’ve set up a number of ways to submit your feedback once you’ve had your discussion.  </a:t>
            </a:r>
          </a:p>
          <a:p>
            <a:pPr>
              <a:spcBef>
                <a:spcPts val="400"/>
              </a:spcBef>
            </a:pPr>
            <a:r>
              <a:rPr lang="en-AU" sz="1400" dirty="0">
                <a:latin typeface="Times New Roman" pitchFamily="18" charset="0"/>
                <a:cs typeface="Times New Roman" pitchFamily="18" charset="0"/>
              </a:rPr>
              <a:t>You can:</a:t>
            </a:r>
          </a:p>
          <a:p>
            <a:pPr marL="342900" indent="-342900">
              <a:spcAft>
                <a:spcPts val="600"/>
              </a:spcAft>
              <a:buFont typeface="+mj-lt"/>
              <a:buAutoNum type="arabicPeriod"/>
            </a:pPr>
            <a:r>
              <a:rPr lang="en-AU" sz="1400" dirty="0">
                <a:latin typeface="Times New Roman" pitchFamily="18" charset="0"/>
                <a:cs typeface="Times New Roman" pitchFamily="18" charset="0"/>
              </a:rPr>
              <a:t>Have your discussion together and then you can each individually respond using the </a:t>
            </a:r>
            <a:r>
              <a:rPr lang="en-AU" sz="1400" dirty="0">
                <a:latin typeface="Times New Roman" pitchFamily="18" charset="0"/>
                <a:cs typeface="Times New Roman" pitchFamily="18" charset="0"/>
                <a:hlinkClick r:id="rId2"/>
              </a:rPr>
              <a:t>Casey Conversations </a:t>
            </a:r>
            <a:r>
              <a:rPr lang="en-AU" sz="1400" dirty="0">
                <a:latin typeface="Times New Roman" pitchFamily="18" charset="0"/>
                <a:cs typeface="Times New Roman" pitchFamily="18" charset="0"/>
              </a:rPr>
              <a:t>website – either through the ‘Join Live’ or ‘Questionnaire’ tools</a:t>
            </a:r>
          </a:p>
          <a:p>
            <a:pPr marL="342900" indent="-342900">
              <a:spcAft>
                <a:spcPts val="600"/>
              </a:spcAft>
              <a:buFont typeface="+mj-lt"/>
              <a:buAutoNum type="arabicPeriod"/>
            </a:pPr>
            <a:r>
              <a:rPr lang="en-AU" sz="1400" dirty="0">
                <a:latin typeface="Times New Roman" pitchFamily="18" charset="0"/>
                <a:cs typeface="Times New Roman" pitchFamily="18" charset="0"/>
              </a:rPr>
              <a:t>Enter feedback directly whilst together into the Shape Your City ‘Join Live’ tool on </a:t>
            </a:r>
            <a:r>
              <a:rPr lang="en-AU" sz="1400" dirty="0">
                <a:latin typeface="Times New Roman" pitchFamily="18" charset="0"/>
                <a:cs typeface="Times New Roman" pitchFamily="18" charset="0"/>
                <a:hlinkClick r:id="rId2"/>
              </a:rPr>
              <a:t>Casey Conversations</a:t>
            </a:r>
            <a:r>
              <a:rPr lang="en-AU" sz="1400" dirty="0">
                <a:latin typeface="Times New Roman" pitchFamily="18" charset="0"/>
                <a:cs typeface="Times New Roman" pitchFamily="18" charset="0"/>
              </a:rPr>
              <a:t>. Individuals in your group can suggest their ideas and like or unlike comments, helping you as the host prioritise actions or ideas. </a:t>
            </a:r>
          </a:p>
          <a:p>
            <a:pPr marL="342900" indent="-342900">
              <a:spcAft>
                <a:spcPts val="600"/>
              </a:spcAft>
              <a:buFont typeface="+mj-lt"/>
              <a:buAutoNum type="arabicPeriod"/>
            </a:pPr>
            <a:r>
              <a:rPr lang="en-AU" sz="1400" dirty="0">
                <a:latin typeface="Times New Roman" pitchFamily="18" charset="0"/>
                <a:cs typeface="Times New Roman" pitchFamily="18" charset="0"/>
              </a:rPr>
              <a:t>Have your discussion and take notes in a document type like Microsoft Word, or the attached PDF pages.  These can be sent into the Council via </a:t>
            </a:r>
            <a:r>
              <a:rPr lang="en-AU" sz="1400" dirty="0">
                <a:latin typeface="Times New Roman" pitchFamily="18" charset="0"/>
                <a:cs typeface="Times New Roman" pitchFamily="18" charset="0"/>
                <a:hlinkClick r:id="rId3"/>
              </a:rPr>
              <a:t>communityengagement@casey.vic.gov.au</a:t>
            </a:r>
            <a:endParaRPr lang="en-AU" sz="1400" dirty="0">
              <a:latin typeface="Times New Roman" pitchFamily="18" charset="0"/>
              <a:cs typeface="Times New Roman" pitchFamily="18" charset="0"/>
            </a:endParaRPr>
          </a:p>
          <a:p>
            <a:pPr marL="342900" indent="-342900">
              <a:spcAft>
                <a:spcPts val="600"/>
              </a:spcAft>
              <a:buFont typeface="+mj-lt"/>
              <a:buAutoNum type="arabicPeriod"/>
            </a:pPr>
            <a:r>
              <a:rPr lang="en-AU" sz="1400" dirty="0">
                <a:latin typeface="Times New Roman" pitchFamily="18" charset="0"/>
                <a:cs typeface="Times New Roman" pitchFamily="18" charset="0"/>
              </a:rPr>
              <a:t>Have some fun and record your discussion as a video or in interview style! These can be sent into the Council via </a:t>
            </a:r>
            <a:r>
              <a:rPr lang="en-AU" sz="1400" dirty="0">
                <a:latin typeface="Times New Roman" pitchFamily="18" charset="0"/>
                <a:cs typeface="Times New Roman" pitchFamily="18" charset="0"/>
                <a:hlinkClick r:id="rId3"/>
              </a:rPr>
              <a:t>communityengagement@casey.vic.gov.au</a:t>
            </a:r>
            <a:r>
              <a:rPr lang="en-AU" sz="1400" dirty="0">
                <a:latin typeface="Times New Roman" pitchFamily="18" charset="0"/>
                <a:cs typeface="Times New Roman" pitchFamily="18" charset="0"/>
              </a:rPr>
              <a:t>, and if you give permission we will load it onto the </a:t>
            </a:r>
            <a:r>
              <a:rPr lang="en-AU" sz="1400" dirty="0">
                <a:latin typeface="Times New Roman" pitchFamily="18" charset="0"/>
                <a:cs typeface="Times New Roman" pitchFamily="18" charset="0"/>
                <a:hlinkClick r:id="rId2"/>
              </a:rPr>
              <a:t>Casey Conversations </a:t>
            </a:r>
            <a:r>
              <a:rPr lang="en-AU" sz="1400" dirty="0">
                <a:latin typeface="Times New Roman" pitchFamily="18" charset="0"/>
                <a:cs typeface="Times New Roman" pitchFamily="18" charset="0"/>
              </a:rPr>
              <a:t>website </a:t>
            </a:r>
          </a:p>
          <a:p>
            <a:pPr marL="342900" indent="-342900">
              <a:spcAft>
                <a:spcPts val="600"/>
              </a:spcAft>
              <a:buFont typeface="+mj-lt"/>
              <a:buAutoNum type="arabicPeriod"/>
            </a:pPr>
            <a:r>
              <a:rPr lang="en-AU" sz="1400" dirty="0">
                <a:latin typeface="Times New Roman" pitchFamily="18" charset="0"/>
                <a:cs typeface="Times New Roman" pitchFamily="18" charset="0"/>
              </a:rPr>
              <a:t>Draw us a picture or create a picture library of your discussion. These can be sent into the Council via </a:t>
            </a:r>
            <a:r>
              <a:rPr lang="en-AU" sz="1400" dirty="0">
                <a:latin typeface="Times New Roman" pitchFamily="18" charset="0"/>
                <a:cs typeface="Times New Roman" pitchFamily="18" charset="0"/>
                <a:hlinkClick r:id="rId3"/>
              </a:rPr>
              <a:t>communityengagement@casey.vic.gov.au</a:t>
            </a:r>
            <a:r>
              <a:rPr lang="en-AU" sz="1400" dirty="0">
                <a:latin typeface="Times New Roman" pitchFamily="18" charset="0"/>
                <a:cs typeface="Times New Roman" pitchFamily="18" charset="0"/>
              </a:rPr>
              <a:t>, and we can also load these onto the </a:t>
            </a:r>
            <a:r>
              <a:rPr lang="en-AU" sz="1400" dirty="0">
                <a:latin typeface="Times New Roman" pitchFamily="18" charset="0"/>
                <a:cs typeface="Times New Roman" pitchFamily="18" charset="0"/>
                <a:hlinkClick r:id="rId2"/>
              </a:rPr>
              <a:t>Casey Conversations </a:t>
            </a:r>
            <a:r>
              <a:rPr lang="en-AU" sz="1400" dirty="0">
                <a:latin typeface="Times New Roman" pitchFamily="18" charset="0"/>
                <a:cs typeface="Times New Roman" pitchFamily="18" charset="0"/>
              </a:rPr>
              <a:t>website with your permission</a:t>
            </a:r>
          </a:p>
          <a:p>
            <a:pPr>
              <a:lnSpc>
                <a:spcPct val="100000"/>
              </a:lnSpc>
              <a:spcAft>
                <a:spcPts val="1200"/>
              </a:spcAft>
            </a:pPr>
            <a:endParaRPr lang="en-US" sz="1400" dirty="0">
              <a:latin typeface="Times New Roman" pitchFamily="18" charset="0"/>
              <a:cs typeface="Times New Roman" pitchFamily="18" charset="0"/>
            </a:endParaRPr>
          </a:p>
        </p:txBody>
      </p:sp>
    </p:spTree>
    <p:extLst>
      <p:ext uri="{BB962C8B-B14F-4D97-AF65-F5344CB8AC3E}">
        <p14:creationId xmlns:p14="http://schemas.microsoft.com/office/powerpoint/2010/main" val="13727882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3ABBE48-C2B1-DC4D-AC2B-777347D99A59}"/>
              </a:ext>
            </a:extLst>
          </p:cNvPr>
          <p:cNvSpPr>
            <a:spLocks noGrp="1"/>
          </p:cNvSpPr>
          <p:nvPr>
            <p:ph type="title"/>
          </p:nvPr>
        </p:nvSpPr>
        <p:spPr>
          <a:xfrm>
            <a:off x="969690" y="401704"/>
            <a:ext cx="10201893" cy="1148053"/>
          </a:xfrm>
        </p:spPr>
        <p:txBody>
          <a:bodyPr>
            <a:noAutofit/>
          </a:bodyPr>
          <a:lstStyle/>
          <a:p>
            <a:r>
              <a:rPr lang="si-LK"/>
              <a:t>දැන් ඔබේ සංවාදයට ජීවය දෙන්න!!</a:t>
            </a:r>
          </a:p>
        </p:txBody>
      </p:sp>
      <p:sp>
        <p:nvSpPr>
          <p:cNvPr id="5" name="Text Placeholder 2">
            <a:extLst>
              <a:ext uri="{FF2B5EF4-FFF2-40B4-BE49-F238E27FC236}">
                <a16:creationId xmlns:a16="http://schemas.microsoft.com/office/drawing/2014/main" id="{EE64D9E8-2CE1-E74D-BDCE-9F0FEFCF8783}"/>
              </a:ext>
            </a:extLst>
          </p:cNvPr>
          <p:cNvSpPr>
            <a:spLocks noGrp="1"/>
          </p:cNvSpPr>
          <p:nvPr>
            <p:ph type="body" sz="half" idx="2"/>
          </p:nvPr>
        </p:nvSpPr>
        <p:spPr>
          <a:xfrm>
            <a:off x="974526" y="1549757"/>
            <a:ext cx="10536522" cy="4966891"/>
          </a:xfrm>
        </p:spPr>
        <p:txBody>
          <a:bodyPr>
            <a:noAutofit/>
          </a:bodyPr>
          <a:lstStyle/>
          <a:p>
            <a:pPr>
              <a:spcAft>
                <a:spcPts val="600"/>
              </a:spcAft>
            </a:pPr>
            <a:r>
              <a:rPr lang="si-LK" sz="1400"/>
              <a:t>ඔබේ සාකච්ඡාව අවසන් වූ පසු ඔබගේ ප්‍රතිපෝෂණය ඉදිරිපත් කිරීමට අපි ක්‍රම ගණනාවක් සකස් කර ඇත්තෙමු.  </a:t>
            </a:r>
          </a:p>
          <a:p>
            <a:pPr>
              <a:spcBef>
                <a:spcPts val="400"/>
              </a:spcBef>
            </a:pPr>
            <a:r>
              <a:rPr lang="si-LK" sz="1400"/>
              <a:t>ඔබට හැකියි:</a:t>
            </a:r>
          </a:p>
          <a:p>
            <a:pPr marL="342900" indent="-342900">
              <a:spcAft>
                <a:spcPts val="600"/>
              </a:spcAft>
              <a:buFont typeface="+mj-lt"/>
              <a:buAutoNum type="arabicPeriod"/>
            </a:pPr>
            <a:r>
              <a:rPr lang="si-LK" sz="1400"/>
              <a:t>ඔබේ සාකච්ඡාව එකට තබා ඉන්පසු ඔබට එක් එක් පුද්ගලයාට </a:t>
            </a:r>
            <a:r>
              <a:rPr lang="si-LK" sz="1400">
                <a:hlinkClick r:id="rId2"/>
              </a:rPr>
              <a:t>කැසී සංවාද</a:t>
            </a:r>
            <a:r>
              <a:rPr lang="si-LK" sz="1400"/>
              <a:t> වෙබ් අඩවිය භාවිත කර ප්‍රතිචාර දැක්විය හැකිය - එක්කෝ ‘සජීවීව එක්වන්න’ හෝ ‘ප්‍රශ්නාවලිය’ මෙවලම් හරහා</a:t>
            </a:r>
          </a:p>
          <a:p>
            <a:pPr marL="342900" indent="-342900">
              <a:spcAft>
                <a:spcPts val="600"/>
              </a:spcAft>
              <a:buFont typeface="+mj-lt"/>
              <a:buAutoNum type="arabicPeriod"/>
            </a:pPr>
            <a:r>
              <a:rPr lang="si-LK" sz="1400">
                <a:hlinkClick r:id="rId2"/>
              </a:rPr>
              <a:t>කැසී සංවාද</a:t>
            </a:r>
            <a:r>
              <a:rPr lang="si-LK" sz="1400"/>
              <a:t> පිළිබඳ ඔබේ නගරය හැඩ ගස්වන්න ‘සජීවීව එක්වන්න’ මෙවලමට සෘජුවම ප්‍රතිපෝෂණය ඇතුළත් කරන්න. ඔබගේ කණ්ඩායමේ පුද්ගලයන්ට ඔවුන්ගේ අදහස් යෝජනා කළ හැකි අතර අදහස්වලට කැමති හෝ අකමැති වී, ක්‍රියා හෝ අදහස්වලට ප්‍රමුඛතාව දීමට සත්කාරකයා ලෙස ඔබට උදවු කිරීමට හැකිය. </a:t>
            </a:r>
          </a:p>
          <a:p>
            <a:pPr marL="342900" indent="-342900">
              <a:spcAft>
                <a:spcPts val="600"/>
              </a:spcAft>
              <a:buFont typeface="+mj-lt"/>
              <a:buAutoNum type="arabicPeriod"/>
            </a:pPr>
            <a:r>
              <a:rPr lang="si-LK" sz="1400"/>
              <a:t>මයික්‍රොසොෆ්ට් word හෝ අමුණා ඇති pdf පිටු වැනි ලේඛන වර්ගයක ඔබේ සාකච්ඡාව පවත්වා සටහන් ගන්න.  මේවා </a:t>
            </a:r>
            <a:r>
              <a:rPr lang="si-LK" sz="1400">
                <a:hlinkClick r:id="rId3"/>
              </a:rPr>
              <a:t>communityengagement@casey.vic.gov.au</a:t>
            </a:r>
            <a:r>
              <a:rPr lang="si-LK" sz="1400"/>
              <a:t> හරහා සභාවට යැවිය හැකිය</a:t>
            </a:r>
          </a:p>
          <a:p>
            <a:pPr marL="342900" indent="-342900">
              <a:spcAft>
                <a:spcPts val="600"/>
              </a:spcAft>
              <a:buFont typeface="+mj-lt"/>
              <a:buAutoNum type="arabicPeriod"/>
            </a:pPr>
            <a:r>
              <a:rPr lang="si-LK" sz="1400"/>
              <a:t>විනෝදමත්ව ඔබේ සාකච්ඡාව වීඩියෝවක් ලෙස හෝ සම්මුඛ පරීක්‍ෂණ ශෛලයකින් පටිගත කරන්න! මේවා </a:t>
            </a:r>
            <a:r>
              <a:rPr lang="si-LK" sz="1400">
                <a:hlinkClick r:id="rId3"/>
              </a:rPr>
              <a:t>communityengagement@casey.vic.gov.au</a:t>
            </a:r>
            <a:r>
              <a:rPr lang="si-LK" sz="1400"/>
              <a:t> හරහා සභාවට යැවිය හැකි අතර, ඔබ අවසර ලබා දෙන්නේ නම් අපි එය </a:t>
            </a:r>
            <a:r>
              <a:rPr lang="si-LK" sz="1400">
                <a:hlinkClick r:id="rId2"/>
              </a:rPr>
              <a:t>කැසී සංවාද</a:t>
            </a:r>
            <a:r>
              <a:rPr lang="si-LK" sz="1400"/>
              <a:t> වෙබ් අඩවියට ඇතුළත් කරන්නෙමු. </a:t>
            </a:r>
          </a:p>
          <a:p>
            <a:pPr marL="342900" indent="-342900">
              <a:spcAft>
                <a:spcPts val="600"/>
              </a:spcAft>
              <a:buFont typeface="+mj-lt"/>
              <a:buAutoNum type="arabicPeriod"/>
            </a:pPr>
            <a:r>
              <a:rPr lang="si-LK" sz="1400"/>
              <a:t>අපට පින්තූරයක් අඳින්න හෝ ඔබේ සාකච්ඡාවේ පින්තූර ගොනුවක් සාදන්න. මේවා </a:t>
            </a:r>
            <a:r>
              <a:rPr lang="si-LK" sz="1400">
                <a:hlinkClick r:id="rId3"/>
              </a:rPr>
              <a:t>communityengagement@casey.vic.gov.au</a:t>
            </a:r>
            <a:r>
              <a:rPr lang="si-LK" sz="1400"/>
              <a:t> හරහා සභාවට යැවිය හැකි අතර, ඔබ අවසර ලබා දෙන්නේ නම් අපි එය </a:t>
            </a:r>
            <a:r>
              <a:rPr lang="si-LK" sz="1400">
                <a:hlinkClick r:id="rId2"/>
              </a:rPr>
              <a:t>කැසී සංවාද</a:t>
            </a:r>
            <a:r>
              <a:rPr lang="si-LK" sz="1400"/>
              <a:t> වෙබ් අඩවියට ඇතුළත් කරන්නෙමු.</a:t>
            </a:r>
          </a:p>
          <a:p>
            <a:pPr>
              <a:lnSpc>
                <a:spcPct val="100000"/>
              </a:lnSpc>
              <a:spcAft>
                <a:spcPts val="1200"/>
              </a:spcAft>
            </a:pPr>
            <a:endParaRPr lang="en-US" sz="1400"/>
          </a:p>
        </p:txBody>
      </p:sp>
    </p:spTree>
    <p:extLst>
      <p:ext uri="{BB962C8B-B14F-4D97-AF65-F5344CB8AC3E}">
        <p14:creationId xmlns:p14="http://schemas.microsoft.com/office/powerpoint/2010/main" val="20656767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a:spLocks noGrp="1"/>
          </p:cNvSpPr>
          <p:nvPr>
            <p:ph type="title" idx="4294967295"/>
          </p:nvPr>
        </p:nvSpPr>
        <p:spPr>
          <a:xfrm>
            <a:off x="253224" y="12700"/>
            <a:ext cx="10515600" cy="1149350"/>
          </a:xfrm>
        </p:spPr>
        <p:txBody>
          <a:bodyPr>
            <a:noAutofit/>
          </a:bodyPr>
          <a:lstStyle/>
          <a:p>
            <a:r>
              <a:rPr lang="en-US"/>
              <a:t>Fill in pages (print me)</a:t>
            </a:r>
          </a:p>
        </p:txBody>
      </p:sp>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53224" y="1039813"/>
            <a:ext cx="11644313" cy="817562"/>
          </a:xfrm>
        </p:spPr>
        <p:txBody>
          <a:bodyPr>
            <a:noAutofit/>
          </a:bodyPr>
          <a:lstStyle/>
          <a:p>
            <a:pPr marL="342900" indent="-342900">
              <a:lnSpc>
                <a:spcPct val="100000"/>
              </a:lnSpc>
              <a:spcAft>
                <a:spcPts val="1200"/>
              </a:spcAft>
              <a:buFont typeface="+mj-lt"/>
              <a:buAutoNum type="arabicPeriod"/>
            </a:pPr>
            <a:r>
              <a:rPr lang="en-AU" sz="1400"/>
              <a:t>Thinking ahead ten years, to 2030, what is one sentence that you would like to be able to use to describe the place you live and why is that important to you? </a:t>
            </a:r>
          </a:p>
          <a:p>
            <a:pPr>
              <a:lnSpc>
                <a:spcPct val="100000"/>
              </a:lnSpc>
              <a:spcAft>
                <a:spcPts val="1200"/>
              </a:spcAft>
            </a:pPr>
            <a:endParaRPr lang="en-AU" sz="1400"/>
          </a:p>
          <a:p>
            <a:pPr>
              <a:lnSpc>
                <a:spcPct val="100000"/>
              </a:lnSpc>
              <a:spcAft>
                <a:spcPts val="1200"/>
              </a:spcAft>
            </a:pPr>
            <a:endParaRPr lang="en-US" sz="1400"/>
          </a:p>
        </p:txBody>
      </p:sp>
      <p:graphicFrame>
        <p:nvGraphicFramePr>
          <p:cNvPr id="47" name="Table 47">
            <a:extLst>
              <a:ext uri="{FF2B5EF4-FFF2-40B4-BE49-F238E27FC236}">
                <a16:creationId xmlns:a16="http://schemas.microsoft.com/office/drawing/2014/main" id="{03F7596D-024F-F541-BE9A-F2305FC67150}"/>
              </a:ext>
            </a:extLst>
          </p:cNvPr>
          <p:cNvGraphicFramePr>
            <a:graphicFrameLocks noGrp="1"/>
          </p:cNvGraphicFramePr>
          <p:nvPr>
            <p:extLst>
              <p:ext uri="{D42A27DB-BD31-4B8C-83A1-F6EECF244321}">
                <p14:modId xmlns:p14="http://schemas.microsoft.com/office/powerpoint/2010/main" val="1109132986"/>
              </p:ext>
            </p:extLst>
          </p:nvPr>
        </p:nvGraphicFramePr>
        <p:xfrm>
          <a:off x="717452" y="1498009"/>
          <a:ext cx="11015002" cy="452628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392">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392">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51148097"/>
                  </a:ext>
                </a:extLst>
              </a:tr>
            </a:tbl>
          </a:graphicData>
        </a:graphic>
      </p:graphicFrame>
    </p:spTree>
    <p:extLst>
      <p:ext uri="{BB962C8B-B14F-4D97-AF65-F5344CB8AC3E}">
        <p14:creationId xmlns:p14="http://schemas.microsoft.com/office/powerpoint/2010/main" val="288296043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BBE48-C2B1-DC4D-AC2B-777347D99A59}"/>
              </a:ext>
            </a:extLst>
          </p:cNvPr>
          <p:cNvSpPr txBox="1">
            <a:spLocks/>
          </p:cNvSpPr>
          <p:nvPr/>
        </p:nvSpPr>
        <p:spPr>
          <a:xfrm>
            <a:off x="253224"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si-LK"/>
              <a:t>පිටු පුරවන්න (මා මුද්‍රණ කරන්න)</a:t>
            </a:r>
          </a:p>
        </p:txBody>
      </p:sp>
      <p:sp>
        <p:nvSpPr>
          <p:cNvPr id="3" name="Text Placeholder 2">
            <a:extLst>
              <a:ext uri="{FF2B5EF4-FFF2-40B4-BE49-F238E27FC236}">
                <a16:creationId xmlns:a16="http://schemas.microsoft.com/office/drawing/2014/main" id="{EE64D9E8-2CE1-E74D-BDCE-9F0FEFCF8783}"/>
              </a:ext>
            </a:extLst>
          </p:cNvPr>
          <p:cNvSpPr txBox="1">
            <a:spLocks/>
          </p:cNvSpPr>
          <p:nvPr/>
        </p:nvSpPr>
        <p:spPr>
          <a:xfrm>
            <a:off x="253224" y="1039813"/>
            <a:ext cx="11644313" cy="8175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Aft>
                <a:spcPts val="1200"/>
              </a:spcAft>
              <a:buFont typeface="+mj-lt"/>
              <a:buAutoNum type="arabicPeriod"/>
            </a:pPr>
            <a:r>
              <a:rPr lang="si-LK" sz="1400"/>
              <a:t>2030 දක්වා වසර දහයක් ගැන සිතමින්, ඔබ ජීවත් වන ස්ථානය විස්තර කිරීමට භාවිත කිරීමට ඔබ කැමති එක් වාක්‍යයක් කුමක්ද සහ එය ඔබට වැදගත් වන්නේ ඇයි? </a:t>
            </a:r>
          </a:p>
          <a:p>
            <a:pPr>
              <a:lnSpc>
                <a:spcPct val="100000"/>
              </a:lnSpc>
              <a:spcAft>
                <a:spcPts val="1200"/>
              </a:spcAft>
            </a:pPr>
            <a:endParaRPr lang="en-AU" sz="1400"/>
          </a:p>
          <a:p>
            <a:pPr>
              <a:lnSpc>
                <a:spcPct val="100000"/>
              </a:lnSpc>
              <a:spcAft>
                <a:spcPts val="1200"/>
              </a:spcAft>
            </a:pPr>
            <a:endParaRPr lang="en-US" sz="1400"/>
          </a:p>
        </p:txBody>
      </p:sp>
      <p:graphicFrame>
        <p:nvGraphicFramePr>
          <p:cNvPr id="4" name="Table 47">
            <a:extLst>
              <a:ext uri="{FF2B5EF4-FFF2-40B4-BE49-F238E27FC236}">
                <a16:creationId xmlns:a16="http://schemas.microsoft.com/office/drawing/2014/main" id="{03F7596D-024F-F541-BE9A-F2305FC67150}"/>
              </a:ext>
            </a:extLst>
          </p:cNvPr>
          <p:cNvGraphicFramePr>
            <a:graphicFrameLocks noGrp="1"/>
          </p:cNvGraphicFramePr>
          <p:nvPr>
            <p:extLst>
              <p:ext uri="{D42A27DB-BD31-4B8C-83A1-F6EECF244321}">
                <p14:modId xmlns:p14="http://schemas.microsoft.com/office/powerpoint/2010/main" val="4183880638"/>
              </p:ext>
            </p:extLst>
          </p:nvPr>
        </p:nvGraphicFramePr>
        <p:xfrm>
          <a:off x="717452" y="1498009"/>
          <a:ext cx="11015002" cy="452628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392">
                <a:tc>
                  <a:txBody>
                    <a:bodyPr/>
                    <a:lstStyle/>
                    <a:p>
                      <a:pPr algn="l" rtl="0">
                        <a:lnSpc>
                          <a:spcPct val="150000"/>
                        </a:lnSpc>
                      </a:pPr>
                      <a:endParaRPr lang="en-US" dirty="0"/>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392">
                <a:tc>
                  <a:txBody>
                    <a:bodyPr/>
                    <a:lstStyle/>
                    <a:p>
                      <a:pPr algn="l" rtl="0">
                        <a:lnSpc>
                          <a:spcPct val="150000"/>
                        </a:lnSpc>
                      </a:pP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392">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51148097"/>
                  </a:ext>
                </a:extLst>
              </a:tr>
            </a:tbl>
          </a:graphicData>
        </a:graphic>
      </p:graphicFrame>
    </p:spTree>
    <p:extLst>
      <p:ext uri="{BB962C8B-B14F-4D97-AF65-F5344CB8AC3E}">
        <p14:creationId xmlns:p14="http://schemas.microsoft.com/office/powerpoint/2010/main" val="15794788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a:spLocks noGrp="1"/>
          </p:cNvSpPr>
          <p:nvPr>
            <p:ph type="title" idx="4294967295"/>
          </p:nvPr>
        </p:nvSpPr>
        <p:spPr>
          <a:xfrm>
            <a:off x="196950" y="0"/>
            <a:ext cx="10515600" cy="1147763"/>
          </a:xfrm>
        </p:spPr>
        <p:txBody>
          <a:bodyPr/>
          <a:lstStyle/>
          <a:p>
            <a:r>
              <a:rPr lang="en-US"/>
              <a:t>Fill in pages (print me)</a:t>
            </a:r>
            <a:endParaRPr lang="en-US">
              <a:solidFill>
                <a:schemeClr val="accent3"/>
              </a:solidFill>
            </a:endParaRPr>
          </a:p>
        </p:txBody>
      </p:sp>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196950" y="922338"/>
            <a:ext cx="11772900" cy="1412875"/>
          </a:xfrm>
        </p:spPr>
        <p:txBody>
          <a:bodyPr>
            <a:noAutofit/>
          </a:bodyPr>
          <a:lstStyle/>
          <a:p>
            <a:pPr marL="342900" indent="-342900">
              <a:lnSpc>
                <a:spcPct val="120000"/>
              </a:lnSpc>
              <a:spcBef>
                <a:spcPts val="400"/>
              </a:spcBef>
              <a:spcAft>
                <a:spcPts val="600"/>
              </a:spcAft>
              <a:buFont typeface="+mj-lt"/>
              <a:buAutoNum type="arabicPeriod" startAt="2"/>
            </a:pPr>
            <a:r>
              <a:rPr lang="en-AU" sz="1400"/>
              <a:t>What are some things that make you feel less connected to the place you live or that you think are not working and what can Casey do to solve that challenge? </a:t>
            </a:r>
            <a:endParaRPr lang="en-US" sz="1400"/>
          </a:p>
        </p:txBody>
      </p:sp>
      <p:graphicFrame>
        <p:nvGraphicFramePr>
          <p:cNvPr id="5"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43150947"/>
              </p:ext>
            </p:extLst>
          </p:nvPr>
        </p:nvGraphicFramePr>
        <p:xfrm>
          <a:off x="553330" y="1496376"/>
          <a:ext cx="11085340" cy="5029200"/>
        </p:xfrm>
        <a:graphic>
          <a:graphicData uri="http://schemas.openxmlformats.org/drawingml/2006/table">
            <a:tbl>
              <a:tblPr firstRow="1" bandRow="1">
                <a:tableStyleId>{5C22544A-7EE6-4342-B048-85BDC9FD1C3A}</a:tableStyleId>
              </a:tblPr>
              <a:tblGrid>
                <a:gridCol w="11085340">
                  <a:extLst>
                    <a:ext uri="{9D8B030D-6E8A-4147-A177-3AD203B41FA5}">
                      <a16:colId xmlns:a16="http://schemas.microsoft.com/office/drawing/2014/main" val="1457430771"/>
                    </a:ext>
                  </a:extLst>
                </a:gridCol>
              </a:tblGrid>
              <a:tr h="445795">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4841012"/>
                  </a:ext>
                </a:extLst>
              </a:tr>
              <a:tr h="445795">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81947541"/>
                  </a:ext>
                </a:extLst>
              </a:tr>
            </a:tbl>
          </a:graphicData>
        </a:graphic>
      </p:graphicFrame>
    </p:spTree>
    <p:extLst>
      <p:ext uri="{BB962C8B-B14F-4D97-AF65-F5344CB8AC3E}">
        <p14:creationId xmlns:p14="http://schemas.microsoft.com/office/powerpoint/2010/main" val="18603427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353B-DFEC-6045-8452-42AD8E9898C8}"/>
              </a:ext>
            </a:extLst>
          </p:cNvPr>
          <p:cNvSpPr txBox="1">
            <a:spLocks/>
          </p:cNvSpPr>
          <p:nvPr/>
        </p:nvSpPr>
        <p:spPr>
          <a:xfrm>
            <a:off x="196950" y="0"/>
            <a:ext cx="10515600" cy="11477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si-LK"/>
              <a:t>පිටු පුරවන්න (මා මුද්‍රණ කරන්න)</a:t>
            </a:r>
          </a:p>
        </p:txBody>
      </p:sp>
      <p:sp>
        <p:nvSpPr>
          <p:cNvPr id="3" name="Text Placeholder 2">
            <a:extLst>
              <a:ext uri="{FF2B5EF4-FFF2-40B4-BE49-F238E27FC236}">
                <a16:creationId xmlns:a16="http://schemas.microsoft.com/office/drawing/2014/main" id="{5C12EA2E-BE65-824E-9083-4B5FBF1BAC99}"/>
              </a:ext>
            </a:extLst>
          </p:cNvPr>
          <p:cNvSpPr txBox="1">
            <a:spLocks/>
          </p:cNvSpPr>
          <p:nvPr/>
        </p:nvSpPr>
        <p:spPr>
          <a:xfrm>
            <a:off x="196950" y="922338"/>
            <a:ext cx="11772900" cy="1412875"/>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spcBef>
                <a:spcPts val="400"/>
              </a:spcBef>
              <a:spcAft>
                <a:spcPts val="600"/>
              </a:spcAft>
              <a:buFont typeface="+mj-lt"/>
              <a:buAutoNum type="arabicPeriod" startAt="2"/>
            </a:pPr>
            <a:r>
              <a:rPr lang="si-LK" sz="1400"/>
              <a:t>ඔබ ජීවත් වන ස්ථානයට අඩු සම්බන්ධයක් ඇති බවක් හෝ වැඩ නොකරන බව ඔබ සිතන සමහර දේවල් මොනවාද සහ එම අභියෝගය විසඳීමට කැසීට කුමක් කළ හැකිද? </a:t>
            </a:r>
          </a:p>
        </p:txBody>
      </p:sp>
      <p:graphicFrame>
        <p:nvGraphicFramePr>
          <p:cNvPr id="4"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1481934899"/>
              </p:ext>
            </p:extLst>
          </p:nvPr>
        </p:nvGraphicFramePr>
        <p:xfrm>
          <a:off x="553330" y="1496376"/>
          <a:ext cx="11085340" cy="5029200"/>
        </p:xfrm>
        <a:graphic>
          <a:graphicData uri="http://schemas.openxmlformats.org/drawingml/2006/table">
            <a:tbl>
              <a:tblPr firstRow="1" bandRow="1">
                <a:tableStyleId>{5C22544A-7EE6-4342-B048-85BDC9FD1C3A}</a:tableStyleId>
              </a:tblPr>
              <a:tblGrid>
                <a:gridCol w="11085340">
                  <a:extLst>
                    <a:ext uri="{9D8B030D-6E8A-4147-A177-3AD203B41FA5}">
                      <a16:colId xmlns:a16="http://schemas.microsoft.com/office/drawing/2014/main" val="1457430771"/>
                    </a:ext>
                  </a:extLst>
                </a:gridCol>
              </a:tblGrid>
              <a:tr h="445795">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854841012"/>
                  </a:ext>
                </a:extLst>
              </a:tr>
              <a:tr h="445795">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181947541"/>
                  </a:ext>
                </a:extLst>
              </a:tr>
            </a:tbl>
          </a:graphicData>
        </a:graphic>
      </p:graphicFrame>
    </p:spTree>
    <p:extLst>
      <p:ext uri="{BB962C8B-B14F-4D97-AF65-F5344CB8AC3E}">
        <p14:creationId xmlns:p14="http://schemas.microsoft.com/office/powerpoint/2010/main" val="34039065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11018" y="950913"/>
            <a:ext cx="11634788" cy="976312"/>
          </a:xfrm>
        </p:spPr>
        <p:txBody>
          <a:bodyPr>
            <a:noAutofit/>
          </a:bodyPr>
          <a:lstStyle/>
          <a:p>
            <a:pPr marL="342900" indent="-342900">
              <a:lnSpc>
                <a:spcPct val="120000"/>
              </a:lnSpc>
              <a:spcBef>
                <a:spcPts val="400"/>
              </a:spcBef>
              <a:spcAft>
                <a:spcPts val="600"/>
              </a:spcAft>
              <a:buFont typeface="+mj-lt"/>
              <a:buAutoNum type="arabicPeriod" startAt="3"/>
            </a:pPr>
            <a:r>
              <a:rPr lang="en-AU" sz="1400"/>
              <a:t>What would give you more confidence in Council as your local governing body? </a:t>
            </a:r>
            <a:endParaRPr lang="en-US" sz="1400"/>
          </a:p>
        </p:txBody>
      </p:sp>
      <p:sp>
        <p:nvSpPr>
          <p:cNvPr id="7" name="Title 1">
            <a:extLst>
              <a:ext uri="{FF2B5EF4-FFF2-40B4-BE49-F238E27FC236}">
                <a16:creationId xmlns:a16="http://schemas.microsoft.com/office/drawing/2014/main" id="{9B7B6499-E037-1240-A7B4-0DE734F68FEE}"/>
              </a:ext>
            </a:extLst>
          </p:cNvPr>
          <p:cNvSpPr>
            <a:spLocks noGrp="1"/>
          </p:cNvSpPr>
          <p:nvPr>
            <p:ph type="title" idx="4294967295"/>
          </p:nvPr>
        </p:nvSpPr>
        <p:spPr>
          <a:xfrm>
            <a:off x="211018" y="12700"/>
            <a:ext cx="10515600" cy="1149350"/>
          </a:xfrm>
        </p:spPr>
        <p:txBody>
          <a:bodyPr>
            <a:noAutofit/>
          </a:bodyPr>
          <a:lstStyle/>
          <a:p>
            <a:r>
              <a:rPr lang="en-US"/>
              <a:t>Fill in pages (print me)</a:t>
            </a:r>
          </a:p>
        </p:txBody>
      </p:sp>
      <p:graphicFrame>
        <p:nvGraphicFramePr>
          <p:cNvPr id="5"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3659935285"/>
              </p:ext>
            </p:extLst>
          </p:nvPr>
        </p:nvGraphicFramePr>
        <p:xfrm>
          <a:off x="693083" y="1270096"/>
          <a:ext cx="11015002" cy="502920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868">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9122910"/>
                  </a:ext>
                </a:extLst>
              </a:tr>
              <a:tr h="491868">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6999968"/>
                  </a:ext>
                </a:extLst>
              </a:tr>
            </a:tbl>
          </a:graphicData>
        </a:graphic>
      </p:graphicFrame>
    </p:spTree>
    <p:extLst>
      <p:ext uri="{BB962C8B-B14F-4D97-AF65-F5344CB8AC3E}">
        <p14:creationId xmlns:p14="http://schemas.microsoft.com/office/powerpoint/2010/main" val="30457084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211018" y="950913"/>
            <a:ext cx="11634788" cy="9763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20000"/>
              </a:lnSpc>
              <a:spcBef>
                <a:spcPts val="400"/>
              </a:spcBef>
              <a:spcAft>
                <a:spcPts val="600"/>
              </a:spcAft>
              <a:buFont typeface="+mj-lt"/>
              <a:buAutoNum type="arabicPeriod" startAt="3"/>
            </a:pPr>
            <a:r>
              <a:rPr lang="si-LK" sz="1400"/>
              <a:t>ඔබේ පළාත් පාලන මණ්ඩලය ලෙස කවුන්සිලය කෙරෙහි වැඩි විශ්වාසයක් ලබා දෙන්නේ කුමක්ද? </a:t>
            </a:r>
          </a:p>
        </p:txBody>
      </p:sp>
      <p:sp>
        <p:nvSpPr>
          <p:cNvPr id="3" name="Title 1">
            <a:extLst>
              <a:ext uri="{FF2B5EF4-FFF2-40B4-BE49-F238E27FC236}">
                <a16:creationId xmlns:a16="http://schemas.microsoft.com/office/drawing/2014/main" id="{9B7B6499-E037-1240-A7B4-0DE734F68FEE}"/>
              </a:ext>
            </a:extLst>
          </p:cNvPr>
          <p:cNvSpPr txBox="1">
            <a:spLocks/>
          </p:cNvSpPr>
          <p:nvPr/>
        </p:nvSpPr>
        <p:spPr>
          <a:xfrm>
            <a:off x="211018"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si-LK"/>
              <a:t>පිටු පුරවන්න (මා මුද්‍රණ කරන්න)</a:t>
            </a:r>
          </a:p>
        </p:txBody>
      </p:sp>
      <p:graphicFrame>
        <p:nvGraphicFramePr>
          <p:cNvPr id="4" name="Table 47">
            <a:extLst>
              <a:ext uri="{FF2B5EF4-FFF2-40B4-BE49-F238E27FC236}">
                <a16:creationId xmlns:a16="http://schemas.microsoft.com/office/drawing/2014/main" id="{DE74E407-C753-A04A-A2DB-0AB0E476F347}"/>
              </a:ext>
            </a:extLst>
          </p:cNvPr>
          <p:cNvGraphicFramePr>
            <a:graphicFrameLocks noGrp="1"/>
          </p:cNvGraphicFramePr>
          <p:nvPr>
            <p:extLst>
              <p:ext uri="{D42A27DB-BD31-4B8C-83A1-F6EECF244321}">
                <p14:modId xmlns:p14="http://schemas.microsoft.com/office/powerpoint/2010/main" val="4066009416"/>
              </p:ext>
            </p:extLst>
          </p:nvPr>
        </p:nvGraphicFramePr>
        <p:xfrm>
          <a:off x="693083" y="1270096"/>
          <a:ext cx="11015002" cy="502920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1868">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53388929"/>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8320113"/>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78338122"/>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89122910"/>
                  </a:ext>
                </a:extLst>
              </a:tr>
              <a:tr h="491868">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noFill/>
                  </a:tcPr>
                </a:tc>
                <a:extLst>
                  <a:ext uri="{0D108BD9-81ED-4DB2-BD59-A6C34878D82A}">
                    <a16:rowId xmlns:a16="http://schemas.microsoft.com/office/drawing/2014/main" val="2936999968"/>
                  </a:ext>
                </a:extLst>
              </a:tr>
            </a:tbl>
          </a:graphicData>
        </a:graphic>
      </p:graphicFrame>
    </p:spTree>
    <p:extLst>
      <p:ext uri="{BB962C8B-B14F-4D97-AF65-F5344CB8AC3E}">
        <p14:creationId xmlns:p14="http://schemas.microsoft.com/office/powerpoint/2010/main" val="8822285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25083" y="957263"/>
            <a:ext cx="11555413" cy="1420812"/>
          </a:xfrm>
        </p:spPr>
        <p:txBody>
          <a:bodyPr>
            <a:noAutofit/>
          </a:bodyPr>
          <a:lstStyle/>
          <a:p>
            <a:pPr marL="0" indent="0">
              <a:lnSpc>
                <a:spcPct val="100000"/>
              </a:lnSpc>
              <a:spcAft>
                <a:spcPts val="1200"/>
              </a:spcAft>
              <a:buNone/>
            </a:pPr>
            <a:r>
              <a:rPr lang="en-AU" sz="1600" b="1">
                <a:solidFill>
                  <a:schemeClr val="accent2"/>
                </a:solidFill>
                <a:latin typeface="Gotham Black" panose="02000603030000020004" pitchFamily="2" charset="77"/>
                <a:ea typeface="+mj-ea"/>
                <a:cs typeface="+mj-cs"/>
              </a:rPr>
              <a:t>WHERE WE LIVE - </a:t>
            </a:r>
            <a:r>
              <a:rPr lang="en-US" sz="1400"/>
              <a:t>Your neighbourhood should be a place that makes you feel ‘at home’, safe and connected. Your neighbourhood is about your home, your local surrounds and the places where you spend your everyday life, including local parks and community facilities.</a:t>
            </a:r>
            <a:endParaRPr lang="en-AU" sz="1400"/>
          </a:p>
          <a:p>
            <a:pPr marL="342900" indent="-342900">
              <a:lnSpc>
                <a:spcPct val="120000"/>
              </a:lnSpc>
              <a:spcBef>
                <a:spcPts val="400"/>
              </a:spcBef>
              <a:spcAft>
                <a:spcPts val="600"/>
              </a:spcAft>
              <a:buFont typeface="+mj-lt"/>
              <a:buAutoNum type="arabicPeriod" startAt="4"/>
            </a:pPr>
            <a:r>
              <a:rPr lang="en-US" sz="1400"/>
              <a:t>What can we do to ensure that our </a:t>
            </a:r>
            <a:r>
              <a:rPr lang="en-US" sz="1400" err="1"/>
              <a:t>neighbourhoods</a:t>
            </a:r>
            <a:r>
              <a:rPr lang="en-US" sz="1400"/>
              <a:t> provide a welcoming, healthy and safe place for all members of the community, to encourage a greater sense of community and pride in our spaces?</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225083" y="0"/>
            <a:ext cx="10515600" cy="1147763"/>
          </a:xfrm>
        </p:spPr>
        <p:txBody>
          <a:bodyPr/>
          <a:lstStyle/>
          <a:p>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028333487"/>
              </p:ext>
            </p:extLst>
          </p:nvPr>
        </p:nvGraphicFramePr>
        <p:xfrm>
          <a:off x="693082" y="222269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2392108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225083" y="957263"/>
            <a:ext cx="11555413" cy="14208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si-LK" sz="1600" b="1">
                <a:solidFill>
                  <a:schemeClr val="accent2"/>
                </a:solidFill>
                <a:latin typeface="Gotham Black" panose="02000603030000020004" pitchFamily="2" charset="77"/>
                <a:ea typeface="+mj-ea"/>
                <a:cs typeface="+mj-cs"/>
              </a:rPr>
              <a:t>අප ජීවත් වන්නේ කොතනද? - </a:t>
            </a:r>
            <a:r>
              <a:rPr lang="si-LK" sz="1400"/>
              <a:t>ඔබගේ වටපිටාව ඔබට ‘නිවසේ සිටීම’, ආරක්‍ෂිත සහ සම්බන්ධ යැයි හැඟෙන ස්ථානයක් විය යුතුය. ඔබේ අසල්වැසි ප්‍රදේශය වන්නේ ඔබේ නිවස, ඔබේ අවට පරිසරය සහ ඔබ එදිනෙදා ජීවිතය ගත කරන ස්ථාන, දේශීය උද්‍යාන සහ ප්‍රජා පහසුකම් ඇතුළුව ය.</a:t>
            </a:r>
          </a:p>
          <a:p>
            <a:pPr marL="342900" indent="-342900">
              <a:lnSpc>
                <a:spcPct val="120000"/>
              </a:lnSpc>
              <a:spcBef>
                <a:spcPts val="400"/>
              </a:spcBef>
              <a:spcAft>
                <a:spcPts val="600"/>
              </a:spcAft>
              <a:buFont typeface="+mj-lt"/>
              <a:buAutoNum type="arabicPeriod" startAt="4"/>
            </a:pPr>
            <a:r>
              <a:rPr lang="si-LK" sz="1400"/>
              <a:t>අපගේ අසල්වැසි ප්‍රජාවේ සියලුම සාමාජිකයින්ට පිළිගැනීමේ, සෞඛ්‍ය සම්පන්න සහ ආරක්‍ෂිත ස්ථානයක් ලබා දීම සහතික කිරීම සඳහා, අපගේ අවකාශය තුළ ප්‍රජාව පිළිබඳ වැඩි හැඟීමක් සහ ආඩම්බරයක් ඇති කිරීම දිරිගැන්වීම සඳහා අපට කුමක් කළ හැකිද?</a:t>
            </a:r>
          </a:p>
        </p:txBody>
      </p:sp>
      <p:sp>
        <p:nvSpPr>
          <p:cNvPr id="3" name="Title 1">
            <a:extLst>
              <a:ext uri="{FF2B5EF4-FFF2-40B4-BE49-F238E27FC236}">
                <a16:creationId xmlns:a16="http://schemas.microsoft.com/office/drawing/2014/main" id="{53D68C5F-F931-594B-A3B7-8ADC5526FA62}"/>
              </a:ext>
            </a:extLst>
          </p:cNvPr>
          <p:cNvSpPr txBox="1">
            <a:spLocks/>
          </p:cNvSpPr>
          <p:nvPr/>
        </p:nvSpPr>
        <p:spPr>
          <a:xfrm>
            <a:off x="225083" y="0"/>
            <a:ext cx="10515600" cy="11477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si-LK"/>
              <a:t>පිටු පුරවන්න (මා මුද්‍රණ කරන්න)</a:t>
            </a:r>
          </a:p>
        </p:txBody>
      </p:sp>
      <p:graphicFrame>
        <p:nvGraphicFramePr>
          <p:cNvPr id="4"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148291678"/>
              </p:ext>
            </p:extLst>
          </p:nvPr>
        </p:nvGraphicFramePr>
        <p:xfrm>
          <a:off x="693082" y="222269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6168546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25086" y="957263"/>
            <a:ext cx="11287125" cy="1687512"/>
          </a:xfrm>
        </p:spPr>
        <p:txBody>
          <a:bodyPr>
            <a:noAutofit/>
          </a:bodyPr>
          <a:lstStyle/>
          <a:p>
            <a:pPr marL="0" indent="0">
              <a:lnSpc>
                <a:spcPct val="120000"/>
              </a:lnSpc>
              <a:spcBef>
                <a:spcPts val="400"/>
              </a:spcBef>
              <a:spcAft>
                <a:spcPts val="600"/>
              </a:spcAft>
              <a:buNone/>
            </a:pPr>
            <a:r>
              <a:rPr lang="en-AU" sz="1600" b="1">
                <a:solidFill>
                  <a:schemeClr val="accent2"/>
                </a:solidFill>
                <a:latin typeface="Gotham Black" panose="02000603030000020004" pitchFamily="2" charset="77"/>
                <a:ea typeface="+mj-ea"/>
                <a:cs typeface="+mj-cs"/>
              </a:rPr>
              <a:t>DESTINATIONS - </a:t>
            </a:r>
            <a:r>
              <a:rPr lang="en-AU" sz="140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endParaRPr lang="en-GB" sz="1400"/>
          </a:p>
          <a:p>
            <a:pPr marL="342900" indent="-342900">
              <a:lnSpc>
                <a:spcPct val="120000"/>
              </a:lnSpc>
              <a:spcBef>
                <a:spcPts val="400"/>
              </a:spcBef>
              <a:spcAft>
                <a:spcPts val="600"/>
              </a:spcAft>
              <a:buFont typeface="+mj-lt"/>
              <a:buAutoNum type="arabicPeriod" startAt="5"/>
            </a:pPr>
            <a:r>
              <a:rPr lang="en-GB" sz="1400"/>
              <a:t>What can we do to make our local centres thrive, to make them safe and attractive destinations that you want to keep coming back to, and ensure our businesses and services grow and are able to adapt to change?</a:t>
            </a:r>
            <a:endParaRPr lang="en-AU"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25086"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3545145234"/>
              </p:ext>
            </p:extLst>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17744959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225086"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400"/>
              </a:spcBef>
              <a:spcAft>
                <a:spcPts val="600"/>
              </a:spcAft>
              <a:buFont typeface="Arial" panose="020B0604020202020204" pitchFamily="34" charset="0"/>
              <a:buNone/>
            </a:pPr>
            <a:r>
              <a:rPr lang="si-LK" sz="1600" b="1">
                <a:solidFill>
                  <a:schemeClr val="accent2"/>
                </a:solidFill>
                <a:latin typeface="Gotham Black" panose="02000603030000020004" pitchFamily="2" charset="77"/>
                <a:ea typeface="+mj-ea"/>
                <a:cs typeface="+mj-cs"/>
              </a:rPr>
              <a:t>ගමනාන්ත - </a:t>
            </a:r>
            <a:r>
              <a:rPr lang="si-LK" sz="1400"/>
              <a:t>ගමනාන්ත යනු අපි එදිනෙදා ගත කරන ස්ථානයයි - අපා රැකියාවට යන්නේ කොතැනද, හෝ අපි අපගේ සාප්පු සවාරි යන සහ රාත්‍රී භෝජන සංග්‍රහයකට යන ස්ථානයයි (දැන් නොවේ!).  ගමනාන්ත යනු කැසී ව්‍යාපාර කිරීමට හොඳ ස්ථානයක් බවට පත් කරන ක්‍රියාකාරකම් සහ ආර්ථිකය ප්‍රවර්ධන කරන ඒවා වෙයි.  අපගේ වීදියේ ජීවත් නොවිය යුතු නමුත් අපගේ තැපැල් කේතයේ ජීවත් විය හැකි පුද්ගලයන් අපට හමු වන ස්ථාන මේවාය.</a:t>
            </a:r>
          </a:p>
          <a:p>
            <a:pPr marL="342900" indent="-342900">
              <a:lnSpc>
                <a:spcPct val="120000"/>
              </a:lnSpc>
              <a:spcBef>
                <a:spcPts val="400"/>
              </a:spcBef>
              <a:spcAft>
                <a:spcPts val="600"/>
              </a:spcAft>
              <a:buFont typeface="+mj-lt"/>
              <a:buAutoNum type="arabicPeriod" startAt="5"/>
            </a:pPr>
            <a:r>
              <a:rPr lang="si-LK" sz="1400"/>
              <a:t>අපගේ දේශීය මධ්‍යස්ථාන සමෘද්ධිමත් කිරීමටත්, ඔබට නැවත පැමිණීමට අවශ්‍ය ආරක්‍ෂිත හා ආකර්ෂනීය ගමනාන්ත බවට පත් කිරීමටත්, අපගේ ව්‍යාපාර සහ සේවා වර්ධන වන බවටත් වෙනස් වීමට අනුවර්තන වීමට හැකියාව ඇති බවටත් අපට කළ හැක්කේ කුමක්ද?</a:t>
            </a:r>
          </a:p>
        </p:txBody>
      </p:sp>
      <p:sp>
        <p:nvSpPr>
          <p:cNvPr id="3" name="Title 1">
            <a:extLst>
              <a:ext uri="{FF2B5EF4-FFF2-40B4-BE49-F238E27FC236}">
                <a16:creationId xmlns:a16="http://schemas.microsoft.com/office/drawing/2014/main" id="{927CD772-49A9-5A47-8A2E-8672748AED32}"/>
              </a:ext>
            </a:extLst>
          </p:cNvPr>
          <p:cNvSpPr txBox="1">
            <a:spLocks/>
          </p:cNvSpPr>
          <p:nvPr/>
        </p:nvSpPr>
        <p:spPr>
          <a:xfrm>
            <a:off x="225086"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si-LK"/>
              <a:t>පිටු පුරවන්න (මා මුද්‍රණ කරන්න)</a:t>
            </a:r>
          </a:p>
        </p:txBody>
      </p:sp>
      <p:graphicFrame>
        <p:nvGraphicFramePr>
          <p:cNvPr id="4"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493559702"/>
              </p:ext>
            </p:extLst>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4678479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25086" y="957263"/>
            <a:ext cx="11287125" cy="1687512"/>
          </a:xfrm>
        </p:spPr>
        <p:txBody>
          <a:bodyPr>
            <a:noAutofit/>
          </a:bodyPr>
          <a:lstStyle/>
          <a:p>
            <a:pPr marL="0" indent="0">
              <a:lnSpc>
                <a:spcPct val="120000"/>
              </a:lnSpc>
              <a:spcBef>
                <a:spcPts val="400"/>
              </a:spcBef>
              <a:spcAft>
                <a:spcPts val="600"/>
              </a:spcAft>
              <a:buNone/>
            </a:pPr>
            <a:r>
              <a:rPr lang="en-AU" sz="1600" b="1">
                <a:solidFill>
                  <a:schemeClr val="accent2"/>
                </a:solidFill>
                <a:latin typeface="Gotham Black" panose="02000603030000020004" pitchFamily="2" charset="77"/>
                <a:ea typeface="+mj-ea"/>
                <a:cs typeface="+mj-cs"/>
              </a:rPr>
              <a:t>DESTINATIONS - </a:t>
            </a:r>
            <a:r>
              <a:rPr lang="en-AU" sz="1400"/>
              <a:t>Destinations is about where we spend our day to day – where we go to work, or where we do our shopping and go to a dinner (not right now!).  Destinations is about the activity and economic drivers that make Casey a good place to do businesses.  These are the places we meet people that don't necessarily live on our street but might live in our postcode.</a:t>
            </a:r>
            <a:endParaRPr lang="en-GB" sz="1400"/>
          </a:p>
          <a:p>
            <a:pPr marL="342900" indent="-342900">
              <a:lnSpc>
                <a:spcPct val="120000"/>
              </a:lnSpc>
              <a:spcBef>
                <a:spcPts val="400"/>
              </a:spcBef>
              <a:spcAft>
                <a:spcPts val="600"/>
              </a:spcAft>
              <a:buFont typeface="+mj-lt"/>
              <a:buAutoNum type="arabicPeriod" startAt="6"/>
            </a:pPr>
            <a:r>
              <a:rPr lang="en-AU" sz="1400"/>
              <a:t>How can Casey support and facilitate local businesses/services to be resilient/ flexible to meet ever changing needs and expectations of the City? </a:t>
            </a:r>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25086"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3912650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225086"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400"/>
              </a:spcBef>
              <a:spcAft>
                <a:spcPts val="600"/>
              </a:spcAft>
              <a:buFont typeface="Arial" panose="020B0604020202020204" pitchFamily="34" charset="0"/>
              <a:buNone/>
            </a:pPr>
            <a:r>
              <a:rPr lang="si-LK" sz="1600" b="1">
                <a:solidFill>
                  <a:schemeClr val="accent2"/>
                </a:solidFill>
                <a:latin typeface="Gotham Black" panose="02000603030000020004" pitchFamily="2" charset="77"/>
                <a:ea typeface="+mj-ea"/>
                <a:cs typeface="+mj-cs"/>
              </a:rPr>
              <a:t>ගමනාන්ත - </a:t>
            </a:r>
            <a:r>
              <a:rPr lang="si-LK" sz="1400"/>
              <a:t>ගමනාන්ත යනු අපි එදිනෙදා ගත කරන ස්ථානයයි - අපා රැකියාවට යන්නේ කොතැනද, හෝ අපි අපගේ සාප්පු සවාරි යන සහ රාත්‍රී භෝජන සංග්‍රහයකට යන ස්ථානයයි (දැන් නොවේ!).  ගමනාන්ත යනු කැසී ව්‍යාපාර කිරීමට හොඳ ස්ථානයක් බවට පත් කරන ක්‍රියාකාරකම් සහ ආර්ථිකය ප්‍රවර්ධන කරන ඒවා වෙයි.  අපගේ වීදියේ ජීවත් නොවිය යුතු නමුත් අපගේ තැපැල් කේතයේ ජීවත් විය හැකි පුද්ගලයන් අපට හමු වන ස්ථාන මේවාය.</a:t>
            </a:r>
          </a:p>
          <a:p>
            <a:pPr marL="342900" indent="-342900">
              <a:lnSpc>
                <a:spcPct val="120000"/>
              </a:lnSpc>
              <a:spcBef>
                <a:spcPts val="400"/>
              </a:spcBef>
              <a:spcAft>
                <a:spcPts val="600"/>
              </a:spcAft>
              <a:buFont typeface="+mj-lt"/>
              <a:buAutoNum type="arabicPeriod" startAt="6"/>
            </a:pPr>
            <a:r>
              <a:rPr lang="si-LK" sz="1400"/>
              <a:t>නගරයේ වෙනස්වන අවශ්‍යතා සහ අපේක්‍ෂා සපුරාලීම සඳහා දේශීය ව්‍යාපාර/ සේවා ඔරොත්තු දෙන/ නම්‍යශීලී වීමට කැසී සහය සහ පහසුකම් සපයන්නේ කෙසේද? </a:t>
            </a:r>
          </a:p>
        </p:txBody>
      </p:sp>
      <p:sp>
        <p:nvSpPr>
          <p:cNvPr id="3" name="Title 1">
            <a:extLst>
              <a:ext uri="{FF2B5EF4-FFF2-40B4-BE49-F238E27FC236}">
                <a16:creationId xmlns:a16="http://schemas.microsoft.com/office/drawing/2014/main" id="{927CD772-49A9-5A47-8A2E-8672748AED32}"/>
              </a:ext>
            </a:extLst>
          </p:cNvPr>
          <p:cNvSpPr txBox="1">
            <a:spLocks/>
          </p:cNvSpPr>
          <p:nvPr/>
        </p:nvSpPr>
        <p:spPr>
          <a:xfrm>
            <a:off x="225086"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si-LK"/>
              <a:t>පිටු පුරවන්න (මා මුද්‍රණ කරන්න)</a:t>
            </a:r>
          </a:p>
        </p:txBody>
      </p:sp>
      <p:graphicFrame>
        <p:nvGraphicFramePr>
          <p:cNvPr id="4" name="Table 47">
            <a:extLst>
              <a:ext uri="{FF2B5EF4-FFF2-40B4-BE49-F238E27FC236}">
                <a16:creationId xmlns:a16="http://schemas.microsoft.com/office/drawing/2014/main" id="{EF2A2E44-1EE8-7347-9698-C9EE41BFD096}"/>
              </a:ext>
            </a:extLst>
          </p:cNvPr>
          <p:cNvGraphicFramePr>
            <a:graphicFrameLocks noGrp="1"/>
          </p:cNvGraphicFramePr>
          <p:nvPr/>
        </p:nvGraphicFramePr>
        <p:xfrm>
          <a:off x="693082" y="2475919"/>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89354">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114767176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225083" y="957263"/>
            <a:ext cx="11555413" cy="1420812"/>
          </a:xfrm>
        </p:spPr>
        <p:txBody>
          <a:bodyPr>
            <a:noAutofit/>
          </a:bodyPr>
          <a:lstStyle/>
          <a:p>
            <a:pPr marL="0" indent="0">
              <a:lnSpc>
                <a:spcPct val="100000"/>
              </a:lnSpc>
              <a:spcAft>
                <a:spcPts val="1200"/>
              </a:spcAft>
              <a:buNone/>
            </a:pPr>
            <a:r>
              <a:rPr lang="en-AU" sz="1400" b="1">
                <a:solidFill>
                  <a:schemeClr val="accent2"/>
                </a:solidFill>
                <a:latin typeface="Gotham Black" panose="02000603030000020004" pitchFamily="2" charset="77"/>
                <a:ea typeface="+mj-ea"/>
                <a:cs typeface="+mj-cs"/>
              </a:rPr>
              <a:t>HOW WE GET AROUND - </a:t>
            </a:r>
            <a:r>
              <a:rPr lang="en-US" sz="140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a:p>
          <a:p>
            <a:pPr marL="342900" indent="-342900" fontAlgn="base">
              <a:buFont typeface="+mj-lt"/>
              <a:buAutoNum type="arabicPeriod" startAt="7"/>
            </a:pPr>
            <a:r>
              <a:rPr lang="en-GB" sz="1400"/>
              <a:t>In what ways could transport be made more accessible and affordable for everyone in the City of Casey?​</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225083" y="0"/>
            <a:ext cx="10515600" cy="1147763"/>
          </a:xfrm>
        </p:spPr>
        <p:txBody>
          <a:bodyPr/>
          <a:lstStyle/>
          <a:p>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2952870949"/>
              </p:ext>
            </p:extLst>
          </p:nvPr>
        </p:nvGraphicFramePr>
        <p:xfrm>
          <a:off x="679014" y="215235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395309806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225083" y="957263"/>
            <a:ext cx="11555413" cy="14208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si-LK" sz="1400" b="1">
                <a:solidFill>
                  <a:schemeClr val="accent2"/>
                </a:solidFill>
                <a:latin typeface="Gotham Black" panose="02000603030000020004" pitchFamily="2" charset="77"/>
                <a:ea typeface="+mj-ea"/>
                <a:cs typeface="+mj-cs"/>
              </a:rPr>
              <a:t>අපි ගමන් කරන ආකාරය - </a:t>
            </a:r>
            <a:r>
              <a:rPr lang="si-LK" sz="1400"/>
              <a:t>අපි ගමන් කරන ආකාරය සලකා බලනුයේ පොදු ප්‍රවාහනය, පුද්ගලික වාහනය (මෝටර් රථ සංචිතය ඇතුළුව) හෝ ක්‍රියාකාරී ප්‍රවාහන ක්‍රම (ඇවිදීම හෝ බයිසිකල් පැදීම වැනි) මගින් එක් ස්ථානයක සිට තවත් ස්ථානයකට යාමට අප ගමන් කරන ආකාරයෙනි. රැකියාව, අධ්‍යාපනයට හෝ සාප්පු වෙත යාම මෙයට ඇතුළත් වෙයි.</a:t>
            </a:r>
          </a:p>
          <a:p>
            <a:pPr marL="342900" indent="-342900" fontAlgn="base">
              <a:buFont typeface="+mj-lt"/>
              <a:buAutoNum type="arabicPeriod" startAt="7"/>
            </a:pPr>
            <a:r>
              <a:rPr lang="si-LK" sz="1400"/>
              <a:t>කැසී නගරයේ සැමට ප්‍රවාහනය වඩාත් ප්‍රවේශ විය හැකි සහ දැරිය හැකි මිලකට ලබා දිය හැකි ක්‍රම මොනවාද?</a:t>
            </a:r>
          </a:p>
        </p:txBody>
      </p:sp>
      <p:sp>
        <p:nvSpPr>
          <p:cNvPr id="3" name="Title 1">
            <a:extLst>
              <a:ext uri="{FF2B5EF4-FFF2-40B4-BE49-F238E27FC236}">
                <a16:creationId xmlns:a16="http://schemas.microsoft.com/office/drawing/2014/main" id="{53D68C5F-F931-594B-A3B7-8ADC5526FA62}"/>
              </a:ext>
            </a:extLst>
          </p:cNvPr>
          <p:cNvSpPr txBox="1">
            <a:spLocks/>
          </p:cNvSpPr>
          <p:nvPr/>
        </p:nvSpPr>
        <p:spPr>
          <a:xfrm>
            <a:off x="225083" y="0"/>
            <a:ext cx="10515600" cy="11477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si-LK"/>
              <a:t>පිටු පුරවන්න (මා මුද්‍රණ කරන්න)</a:t>
            </a:r>
          </a:p>
        </p:txBody>
      </p:sp>
      <p:graphicFrame>
        <p:nvGraphicFramePr>
          <p:cNvPr id="4"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4080532298"/>
              </p:ext>
            </p:extLst>
          </p:nvPr>
        </p:nvGraphicFramePr>
        <p:xfrm>
          <a:off x="679014" y="2152357"/>
          <a:ext cx="11015002" cy="3520440"/>
        </p:xfrm>
        <a:graphic>
          <a:graphicData uri="http://schemas.openxmlformats.org/drawingml/2006/table">
            <a:tbl>
              <a:tblPr firstRow="1" bandRow="1">
                <a:tableStyleId>{5C22544A-7EE6-4342-B048-85BDC9FD1C3A}</a:tableStyleId>
              </a:tblPr>
              <a:tblGrid>
                <a:gridCol w="11015002">
                  <a:extLst>
                    <a:ext uri="{9D8B030D-6E8A-4147-A177-3AD203B41FA5}">
                      <a16:colId xmlns:a16="http://schemas.microsoft.com/office/drawing/2014/main" val="1457430771"/>
                    </a:ext>
                  </a:extLst>
                </a:gridCol>
              </a:tblGrid>
              <a:tr h="492369">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92369">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3578552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211014" y="957263"/>
            <a:ext cx="11287125" cy="1687512"/>
          </a:xfrm>
        </p:spPr>
        <p:txBody>
          <a:bodyPr>
            <a:noAutofit/>
          </a:bodyPr>
          <a:lstStyle/>
          <a:p>
            <a:pPr marL="0" indent="0">
              <a:lnSpc>
                <a:spcPct val="100000"/>
              </a:lnSpc>
              <a:spcAft>
                <a:spcPts val="1200"/>
              </a:spcAft>
              <a:buNone/>
            </a:pPr>
            <a:r>
              <a:rPr lang="en-AU" sz="1400" b="1">
                <a:solidFill>
                  <a:schemeClr val="accent2"/>
                </a:solidFill>
                <a:latin typeface="Gotham Black" panose="02000603030000020004" pitchFamily="2" charset="77"/>
                <a:ea typeface="+mj-ea"/>
                <a:cs typeface="+mj-cs"/>
              </a:rPr>
              <a:t>HOW WE GET AROUND - </a:t>
            </a:r>
            <a:r>
              <a:rPr lang="en-US" sz="1400"/>
              <a:t>How we get around considers the way we move through our streets to get from one place to  another by either public transport, private vehicle (including car-pooling), or active modes of transport (such as walking or cycling). This includes travelling to work, education, or the shops.</a:t>
            </a:r>
            <a:endParaRPr lang="en-AU" sz="1400"/>
          </a:p>
          <a:p>
            <a:pPr marL="342900" indent="-342900" fontAlgn="base">
              <a:buFont typeface="+mj-lt"/>
              <a:buAutoNum type="arabicPeriod" startAt="8"/>
            </a:pPr>
            <a:r>
              <a:rPr lang="en-GB" sz="1400"/>
              <a:t>How could Casey support more active modes of getting around such as walking or cycling?</a:t>
            </a:r>
            <a:endParaRPr lang="en-US"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211014"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73345307"/>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893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73146014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211014"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si-LK" sz="1400" b="1">
                <a:solidFill>
                  <a:schemeClr val="accent2"/>
                </a:solidFill>
                <a:latin typeface="Gotham Black" panose="02000603030000020004" pitchFamily="2" charset="77"/>
                <a:ea typeface="+mj-ea"/>
                <a:cs typeface="+mj-cs"/>
              </a:rPr>
              <a:t>අපි ගමන් කරන ආකාරය - </a:t>
            </a:r>
            <a:r>
              <a:rPr lang="si-LK" sz="1400"/>
              <a:t>අපි ගමන් කරන ආකාරය සලකා බලනුයේ පොදු ප්‍රවාහනය, පුද්ගලික වාහනය (මෝටර් රථ සංචිතය ඇතුළුව) හෝ ක්‍රියාකාරී ප්‍රවාහන ක්‍රම (ඇවිදීම හෝ බයිසිකල් පැදීම වැනි) මගින් එක් ස්ථානයක සිට තවත් ස්ථානයකට යාමට අප ගමන් කරන ආකාරයෙනි. රැකියාව, අධ්‍යාපනයට හෝ සාප්පු වෙත යාම මෙයට ඇතුළත් වෙයි.</a:t>
            </a:r>
          </a:p>
          <a:p>
            <a:pPr marL="342900" indent="-342900" fontAlgn="base">
              <a:buFont typeface="+mj-lt"/>
              <a:buAutoNum type="arabicPeriod" startAt="8"/>
            </a:pPr>
            <a:r>
              <a:rPr lang="si-LK" sz="1400"/>
              <a:t>ඇවිදීම හෝ බයිසිකල් පැදීම වැනි වඩාත් ක්‍රියාකාරී ක්‍රමවලට කැසී සහය වන්නේ කෙසේද?</a:t>
            </a:r>
          </a:p>
        </p:txBody>
      </p:sp>
      <p:sp>
        <p:nvSpPr>
          <p:cNvPr id="3" name="Title 1">
            <a:extLst>
              <a:ext uri="{FF2B5EF4-FFF2-40B4-BE49-F238E27FC236}">
                <a16:creationId xmlns:a16="http://schemas.microsoft.com/office/drawing/2014/main" id="{927CD772-49A9-5A47-8A2E-8672748AED32}"/>
              </a:ext>
            </a:extLst>
          </p:cNvPr>
          <p:cNvSpPr txBox="1">
            <a:spLocks/>
          </p:cNvSpPr>
          <p:nvPr/>
        </p:nvSpPr>
        <p:spPr>
          <a:xfrm>
            <a:off x="211014"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si-LK"/>
              <a:t>පිටු පුරවන්න (මා මුද්‍රණ කරන්න)</a:t>
            </a:r>
          </a:p>
        </p:txBody>
      </p:sp>
      <p:graphicFrame>
        <p:nvGraphicFramePr>
          <p:cNvPr id="4"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389265815"/>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89354">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893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306259020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C12EA2E-BE65-824E-9083-4B5FBF1BAC99}"/>
              </a:ext>
            </a:extLst>
          </p:cNvPr>
          <p:cNvSpPr>
            <a:spLocks noGrp="1"/>
          </p:cNvSpPr>
          <p:nvPr>
            <p:ph type="body" sz="half" idx="4294967295"/>
          </p:nvPr>
        </p:nvSpPr>
        <p:spPr>
          <a:xfrm>
            <a:off x="182882" y="957263"/>
            <a:ext cx="11555413" cy="1195387"/>
          </a:xfrm>
        </p:spPr>
        <p:txBody>
          <a:bodyPr>
            <a:noAutofit/>
          </a:bodyPr>
          <a:lstStyle/>
          <a:p>
            <a:pPr marL="0" indent="0">
              <a:lnSpc>
                <a:spcPct val="120000"/>
              </a:lnSpc>
              <a:spcBef>
                <a:spcPts val="400"/>
              </a:spcBef>
              <a:spcAft>
                <a:spcPts val="600"/>
              </a:spcAft>
              <a:buNone/>
            </a:pPr>
            <a:r>
              <a:rPr lang="en-AU" sz="1400" b="1">
                <a:solidFill>
                  <a:schemeClr val="accent2"/>
                </a:solidFill>
                <a:latin typeface="Gotham Black" panose="02000603030000020004" pitchFamily="2" charset="77"/>
                <a:ea typeface="+mj-ea"/>
                <a:cs typeface="+mj-cs"/>
              </a:rPr>
              <a:t>LOOKING AFTER THE PLACE - </a:t>
            </a:r>
            <a:r>
              <a:rPr lang="en-US" sz="1400"/>
              <a:t>Looking after the place is about creating a sustainable, healthy, and pleasant environment that we can proudly pass on to our children and future generations.</a:t>
            </a:r>
            <a:r>
              <a:rPr lang="en-US" sz="1400" i="1"/>
              <a:t> </a:t>
            </a:r>
            <a:endParaRPr lang="en-GB" sz="1400"/>
          </a:p>
          <a:p>
            <a:pPr marL="457200" indent="-457200" fontAlgn="base">
              <a:buFont typeface="+mj-lt"/>
              <a:buAutoNum type="arabicPeriod" startAt="9"/>
            </a:pPr>
            <a:r>
              <a:rPr lang="en-GB" sz="1400"/>
              <a:t>What can we do to ensure we have a clean, well-maintained and safe environment for our rapidly growing Casey population?</a:t>
            </a:r>
            <a:r>
              <a:rPr lang="en-US" sz="1400"/>
              <a:t>​</a:t>
            </a:r>
          </a:p>
        </p:txBody>
      </p:sp>
      <p:sp>
        <p:nvSpPr>
          <p:cNvPr id="6" name="Title 1">
            <a:extLst>
              <a:ext uri="{FF2B5EF4-FFF2-40B4-BE49-F238E27FC236}">
                <a16:creationId xmlns:a16="http://schemas.microsoft.com/office/drawing/2014/main" id="{53D68C5F-F931-594B-A3B7-8ADC5526FA62}"/>
              </a:ext>
            </a:extLst>
          </p:cNvPr>
          <p:cNvSpPr>
            <a:spLocks noGrp="1"/>
          </p:cNvSpPr>
          <p:nvPr>
            <p:ph type="title" idx="4294967295"/>
          </p:nvPr>
        </p:nvSpPr>
        <p:spPr>
          <a:xfrm>
            <a:off x="182882" y="0"/>
            <a:ext cx="10515600" cy="1147763"/>
          </a:xfrm>
        </p:spPr>
        <p:txBody>
          <a:bodyPr/>
          <a:lstStyle/>
          <a:p>
            <a:r>
              <a:rPr lang="en-US"/>
              <a:t>Fill in pages (print me)</a:t>
            </a:r>
            <a:endParaRPr lang="en-US">
              <a:solidFill>
                <a:schemeClr val="accent3"/>
              </a:solidFill>
            </a:endParaRPr>
          </a:p>
        </p:txBody>
      </p:sp>
      <p:graphicFrame>
        <p:nvGraphicFramePr>
          <p:cNvPr id="7"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1698150865"/>
              </p:ext>
            </p:extLst>
          </p:nvPr>
        </p:nvGraphicFramePr>
        <p:xfrm>
          <a:off x="745588" y="1927269"/>
          <a:ext cx="10948428" cy="4023360"/>
        </p:xfrm>
        <a:graphic>
          <a:graphicData uri="http://schemas.openxmlformats.org/drawingml/2006/table">
            <a:tbl>
              <a:tblPr firstRow="1" bandRow="1">
                <a:tableStyleId>{5C22544A-7EE6-4342-B048-85BDC9FD1C3A}</a:tableStyleId>
              </a:tblPr>
              <a:tblGrid>
                <a:gridCol w="10948428">
                  <a:extLst>
                    <a:ext uri="{9D8B030D-6E8A-4147-A177-3AD203B41FA5}">
                      <a16:colId xmlns:a16="http://schemas.microsoft.com/office/drawing/2014/main" val="1457430771"/>
                    </a:ext>
                  </a:extLst>
                </a:gridCol>
              </a:tblGrid>
              <a:tr h="468254">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r h="468254">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562466"/>
                  </a:ext>
                </a:extLst>
              </a:tr>
            </a:tbl>
          </a:graphicData>
        </a:graphic>
      </p:graphicFrame>
    </p:spTree>
    <p:extLst>
      <p:ext uri="{BB962C8B-B14F-4D97-AF65-F5344CB8AC3E}">
        <p14:creationId xmlns:p14="http://schemas.microsoft.com/office/powerpoint/2010/main" val="11598649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5C12EA2E-BE65-824E-9083-4B5FBF1BAC99}"/>
              </a:ext>
            </a:extLst>
          </p:cNvPr>
          <p:cNvSpPr txBox="1">
            <a:spLocks/>
          </p:cNvSpPr>
          <p:nvPr/>
        </p:nvSpPr>
        <p:spPr>
          <a:xfrm>
            <a:off x="182882" y="957263"/>
            <a:ext cx="11555413" cy="11953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spcBef>
                <a:spcPts val="400"/>
              </a:spcBef>
              <a:spcAft>
                <a:spcPts val="600"/>
              </a:spcAft>
              <a:buFont typeface="Arial" panose="020B0604020202020204" pitchFamily="34" charset="0"/>
              <a:buNone/>
            </a:pPr>
            <a:r>
              <a:rPr lang="si-LK" sz="1400" b="1">
                <a:solidFill>
                  <a:schemeClr val="accent2"/>
                </a:solidFill>
                <a:latin typeface="Gotham Black" panose="02000603030000020004" pitchFamily="2" charset="77"/>
                <a:ea typeface="+mj-ea"/>
                <a:cs typeface="+mj-cs"/>
              </a:rPr>
              <a:t>ස්ථානය රැකබලා ගැනීම - </a:t>
            </a:r>
            <a:r>
              <a:rPr lang="si-LK" sz="1400"/>
              <a:t>ස්ථානය රැකබලා ගැනීම යනු අපගේ දරුවන්ට සහ අනාගත පරපුරට ආඩම්බරයෙන් ලබා දිය හැකි තිරසාර, සෞඛ්‍ය සම්පන්න සහ ප්‍රසන්න පරිසරයක් නිර්මාණ කිරීමයි.</a:t>
            </a:r>
            <a:r>
              <a:rPr lang="si-LK" sz="1400" i="1"/>
              <a:t> </a:t>
            </a:r>
          </a:p>
          <a:p>
            <a:pPr marL="457200" indent="-457200" fontAlgn="base">
              <a:buFont typeface="+mj-lt"/>
              <a:buAutoNum type="arabicPeriod" startAt="9"/>
            </a:pPr>
            <a:r>
              <a:rPr lang="si-LK" sz="1400"/>
              <a:t>වේගයෙන් වර්ධනය වන අපගේ කැසී ජනගහනය සඳහා පිරිසිදු, හොඳින් නඩත්තු කරන ලද සහ ආරක්‍ෂිත පරිසරයක් ඇති බව සහතික කිරීමට අපට කුමක් කළ හැකිද?</a:t>
            </a:r>
          </a:p>
        </p:txBody>
      </p:sp>
      <p:sp>
        <p:nvSpPr>
          <p:cNvPr id="3" name="Title 1">
            <a:extLst>
              <a:ext uri="{FF2B5EF4-FFF2-40B4-BE49-F238E27FC236}">
                <a16:creationId xmlns:a16="http://schemas.microsoft.com/office/drawing/2014/main" id="{53D68C5F-F931-594B-A3B7-8ADC5526FA62}"/>
              </a:ext>
            </a:extLst>
          </p:cNvPr>
          <p:cNvSpPr txBox="1">
            <a:spLocks/>
          </p:cNvSpPr>
          <p:nvPr/>
        </p:nvSpPr>
        <p:spPr>
          <a:xfrm>
            <a:off x="182882" y="0"/>
            <a:ext cx="10515600" cy="11477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si-LK"/>
              <a:t>පිටු පුරවන්න (මා මුද්‍රණ කරන්න)</a:t>
            </a:r>
          </a:p>
        </p:txBody>
      </p:sp>
      <p:graphicFrame>
        <p:nvGraphicFramePr>
          <p:cNvPr id="4" name="Table 47">
            <a:extLst>
              <a:ext uri="{FF2B5EF4-FFF2-40B4-BE49-F238E27FC236}">
                <a16:creationId xmlns:a16="http://schemas.microsoft.com/office/drawing/2014/main" id="{3E1B1EA4-D2A6-9243-9BEF-6886A29B440F}"/>
              </a:ext>
            </a:extLst>
          </p:cNvPr>
          <p:cNvGraphicFramePr>
            <a:graphicFrameLocks noGrp="1"/>
          </p:cNvGraphicFramePr>
          <p:nvPr>
            <p:extLst>
              <p:ext uri="{D42A27DB-BD31-4B8C-83A1-F6EECF244321}">
                <p14:modId xmlns:p14="http://schemas.microsoft.com/office/powerpoint/2010/main" val="4177290893"/>
              </p:ext>
            </p:extLst>
          </p:nvPr>
        </p:nvGraphicFramePr>
        <p:xfrm>
          <a:off x="745588" y="1927269"/>
          <a:ext cx="10948428" cy="4023360"/>
        </p:xfrm>
        <a:graphic>
          <a:graphicData uri="http://schemas.openxmlformats.org/drawingml/2006/table">
            <a:tbl>
              <a:tblPr firstRow="1" bandRow="1">
                <a:tableStyleId>{5C22544A-7EE6-4342-B048-85BDC9FD1C3A}</a:tableStyleId>
              </a:tblPr>
              <a:tblGrid>
                <a:gridCol w="10948428">
                  <a:extLst>
                    <a:ext uri="{9D8B030D-6E8A-4147-A177-3AD203B41FA5}">
                      <a16:colId xmlns:a16="http://schemas.microsoft.com/office/drawing/2014/main" val="1457430771"/>
                    </a:ext>
                  </a:extLst>
                </a:gridCol>
              </a:tblGrid>
              <a:tr h="468254">
                <a:tc>
                  <a:txBody>
                    <a:bodyPr/>
                    <a:lstStyle/>
                    <a:p>
                      <a:pPr algn="l" rtl="0">
                        <a:lnSpc>
                          <a:spcPct val="150000"/>
                        </a:lnSpc>
                      </a:pPr>
                      <a:endParaRPr lang="en-US" dirty="0"/>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68254">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r h="468254">
                <a:tc>
                  <a:txBody>
                    <a:bodyPr/>
                    <a:lstStyle/>
                    <a:p>
                      <a:pPr algn="l" rtl="0">
                        <a:lnSpc>
                          <a:spcPct val="150000"/>
                        </a:lnSpc>
                      </a:pPr>
                      <a:endParaRPr lang="en-US" dirty="0"/>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266562466"/>
                  </a:ext>
                </a:extLst>
              </a:tr>
            </a:tbl>
          </a:graphicData>
        </a:graphic>
      </p:graphicFrame>
    </p:spTree>
    <p:extLst>
      <p:ext uri="{BB962C8B-B14F-4D97-AF65-F5344CB8AC3E}">
        <p14:creationId xmlns:p14="http://schemas.microsoft.com/office/powerpoint/2010/main" val="234569072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EE64D9E8-2CE1-E74D-BDCE-9F0FEFCF8783}"/>
              </a:ext>
            </a:extLst>
          </p:cNvPr>
          <p:cNvSpPr>
            <a:spLocks noGrp="1"/>
          </p:cNvSpPr>
          <p:nvPr>
            <p:ph type="body" sz="half" idx="4294967295"/>
          </p:nvPr>
        </p:nvSpPr>
        <p:spPr>
          <a:xfrm>
            <a:off x="112538" y="957263"/>
            <a:ext cx="11287125" cy="1687512"/>
          </a:xfrm>
        </p:spPr>
        <p:txBody>
          <a:bodyPr>
            <a:noAutofit/>
          </a:bodyPr>
          <a:lstStyle/>
          <a:p>
            <a:pPr marL="0" indent="0">
              <a:lnSpc>
                <a:spcPct val="100000"/>
              </a:lnSpc>
              <a:spcAft>
                <a:spcPts val="1200"/>
              </a:spcAft>
              <a:buNone/>
            </a:pPr>
            <a:r>
              <a:rPr lang="en-AU" sz="1400" b="1">
                <a:solidFill>
                  <a:schemeClr val="accent2"/>
                </a:solidFill>
                <a:latin typeface="Gotham Black" panose="02000603030000020004" pitchFamily="2" charset="77"/>
              </a:rPr>
              <a:t>LOOKING AFTER THE PLACE - </a:t>
            </a:r>
            <a:r>
              <a:rPr lang="en-US" sz="1400"/>
              <a:t>Looking after the place is about creating a sustainable, healthy, and pleasant environment that we can proudly pass on to our children and future generations.</a:t>
            </a:r>
            <a:r>
              <a:rPr lang="en-US" sz="1400" i="1"/>
              <a:t> </a:t>
            </a:r>
            <a:endParaRPr lang="en-AU" sz="1400"/>
          </a:p>
          <a:p>
            <a:pPr marL="457200" indent="-457200" fontAlgn="base">
              <a:buFont typeface="+mj-lt"/>
              <a:buAutoNum type="arabicPeriod" startAt="10"/>
            </a:pPr>
            <a:r>
              <a:rPr lang="en-US" sz="1400"/>
              <a:t>How can we better prepare for more frequent extreme weather events, such as severe storms and bushfires over the coming years and decades?</a:t>
            </a:r>
            <a:endParaRPr lang="en-GB" sz="1400"/>
          </a:p>
        </p:txBody>
      </p:sp>
      <p:sp>
        <p:nvSpPr>
          <p:cNvPr id="6" name="Title 1">
            <a:extLst>
              <a:ext uri="{FF2B5EF4-FFF2-40B4-BE49-F238E27FC236}">
                <a16:creationId xmlns:a16="http://schemas.microsoft.com/office/drawing/2014/main" id="{927CD772-49A9-5A47-8A2E-8672748AED32}"/>
              </a:ext>
            </a:extLst>
          </p:cNvPr>
          <p:cNvSpPr>
            <a:spLocks noGrp="1"/>
          </p:cNvSpPr>
          <p:nvPr>
            <p:ph type="title" idx="4294967295"/>
          </p:nvPr>
        </p:nvSpPr>
        <p:spPr>
          <a:xfrm>
            <a:off x="112538" y="12700"/>
            <a:ext cx="10515600" cy="1149350"/>
          </a:xfrm>
        </p:spPr>
        <p:txBody>
          <a:bodyPr>
            <a:noAutofit/>
          </a:bodyPr>
          <a:lstStyle/>
          <a:p>
            <a:r>
              <a:rPr lang="en-US"/>
              <a:t>Fill in pages (print me)</a:t>
            </a:r>
          </a:p>
        </p:txBody>
      </p:sp>
      <p:graphicFrame>
        <p:nvGraphicFramePr>
          <p:cNvPr id="7"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142681665"/>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76291">
                <a:tc>
                  <a:txBody>
                    <a:bodyPr/>
                    <a:lstStyle/>
                    <a:p>
                      <a:pPr>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76291">
                <a:tc>
                  <a:txBody>
                    <a:bodyPr/>
                    <a:lstStyle/>
                    <a:p>
                      <a:pPr>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27257209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EE64D9E8-2CE1-E74D-BDCE-9F0FEFCF8783}"/>
              </a:ext>
            </a:extLst>
          </p:cNvPr>
          <p:cNvSpPr txBox="1">
            <a:spLocks/>
          </p:cNvSpPr>
          <p:nvPr/>
        </p:nvSpPr>
        <p:spPr>
          <a:xfrm>
            <a:off x="112538" y="957263"/>
            <a:ext cx="11287125" cy="16875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Helvetica Light" panose="020B0403020202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Helvetica Light" panose="020B0403020202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Helvetica Light" panose="020B0403020202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Helvetica Light" panose="020B0403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Aft>
                <a:spcPts val="1200"/>
              </a:spcAft>
              <a:buFont typeface="Arial" panose="020B0604020202020204" pitchFamily="34" charset="0"/>
              <a:buNone/>
            </a:pPr>
            <a:r>
              <a:rPr lang="si-LK" sz="1400" b="1">
                <a:solidFill>
                  <a:schemeClr val="accent2"/>
                </a:solidFill>
                <a:latin typeface="Gotham Black" panose="02000603030000020004" pitchFamily="2" charset="77"/>
              </a:rPr>
              <a:t>ස්ථානය රැකබලා ගැනීම - </a:t>
            </a:r>
            <a:r>
              <a:rPr lang="si-LK" sz="1400"/>
              <a:t>ස්ථානය රැකබලා ගැනීම යනු අපගේ දරුවන්ට සහ අනාගත පරපුරට ආඩම්බරයෙන් ලබා දිය හැකි තිරසාර, සෞඛ්‍ය සම්පන්න සහ ප්‍රසන්න පරිසරයක් නිර්මාණ කිරීමයි.</a:t>
            </a:r>
            <a:r>
              <a:rPr lang="si-LK" sz="1400" i="1"/>
              <a:t> </a:t>
            </a:r>
          </a:p>
          <a:p>
            <a:pPr marL="457200" indent="-457200" fontAlgn="base">
              <a:buFont typeface="+mj-lt"/>
              <a:buAutoNum type="arabicPeriod" startAt="10"/>
            </a:pPr>
            <a:r>
              <a:rPr lang="si-LK" sz="1400"/>
              <a:t>ඉදිරි වසර හා දශක ගණනාව තුළ දරුණු කුණාටු සහ ලැව්ගිනි වැනි නිරන්තර ආන්තික කාලගුණික සිදුවීම් සඳහා අපට වඩා හොඳින් සූදානම් විය හැක්කේ කෙසේද?</a:t>
            </a:r>
          </a:p>
        </p:txBody>
      </p:sp>
      <p:sp>
        <p:nvSpPr>
          <p:cNvPr id="3" name="Title 1">
            <a:extLst>
              <a:ext uri="{FF2B5EF4-FFF2-40B4-BE49-F238E27FC236}">
                <a16:creationId xmlns:a16="http://schemas.microsoft.com/office/drawing/2014/main" id="{927CD772-49A9-5A47-8A2E-8672748AED32}"/>
              </a:ext>
            </a:extLst>
          </p:cNvPr>
          <p:cNvSpPr txBox="1">
            <a:spLocks/>
          </p:cNvSpPr>
          <p:nvPr/>
        </p:nvSpPr>
        <p:spPr>
          <a:xfrm>
            <a:off x="112538" y="12700"/>
            <a:ext cx="10515600" cy="114935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b="1" i="0" kern="1200">
                <a:solidFill>
                  <a:schemeClr val="accent2"/>
                </a:solidFill>
                <a:latin typeface="Gotham Black" panose="02000603030000020004" pitchFamily="2" charset="77"/>
                <a:ea typeface="+mj-ea"/>
                <a:cs typeface="+mj-cs"/>
              </a:defRPr>
            </a:lvl1pPr>
          </a:lstStyle>
          <a:p>
            <a:r>
              <a:rPr lang="si-LK"/>
              <a:t>පිටු පුරවන්න (මා මුද්‍රණ කරන්න)</a:t>
            </a:r>
          </a:p>
        </p:txBody>
      </p:sp>
      <p:graphicFrame>
        <p:nvGraphicFramePr>
          <p:cNvPr id="4" name="Table 47">
            <a:extLst>
              <a:ext uri="{FF2B5EF4-FFF2-40B4-BE49-F238E27FC236}">
                <a16:creationId xmlns:a16="http://schemas.microsoft.com/office/drawing/2014/main" id="{EF2A2E44-1EE8-7347-9698-C9EE41BFD096}"/>
              </a:ext>
            </a:extLst>
          </p:cNvPr>
          <p:cNvGraphicFramePr>
            <a:graphicFrameLocks noGrp="1"/>
          </p:cNvGraphicFramePr>
          <p:nvPr>
            <p:extLst>
              <p:ext uri="{D42A27DB-BD31-4B8C-83A1-F6EECF244321}">
                <p14:modId xmlns:p14="http://schemas.microsoft.com/office/powerpoint/2010/main" val="3696726525"/>
              </p:ext>
            </p:extLst>
          </p:nvPr>
        </p:nvGraphicFramePr>
        <p:xfrm>
          <a:off x="680952" y="2124226"/>
          <a:ext cx="11027132" cy="3520440"/>
        </p:xfrm>
        <a:graphic>
          <a:graphicData uri="http://schemas.openxmlformats.org/drawingml/2006/table">
            <a:tbl>
              <a:tblPr firstRow="1" bandRow="1">
                <a:tableStyleId>{5C22544A-7EE6-4342-B048-85BDC9FD1C3A}</a:tableStyleId>
              </a:tblPr>
              <a:tblGrid>
                <a:gridCol w="11027132">
                  <a:extLst>
                    <a:ext uri="{9D8B030D-6E8A-4147-A177-3AD203B41FA5}">
                      <a16:colId xmlns:a16="http://schemas.microsoft.com/office/drawing/2014/main" val="1457430771"/>
                    </a:ext>
                  </a:extLst>
                </a:gridCol>
              </a:tblGrid>
              <a:tr h="476291">
                <a:tc>
                  <a:txBody>
                    <a:bodyPr/>
                    <a:lstStyle/>
                    <a:p>
                      <a:pPr algn="l" rtl="0">
                        <a:lnSpc>
                          <a:spcPct val="150000"/>
                        </a:lnSpc>
                      </a:pPr>
                      <a:endParaRPr lang="en-US"/>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624899542"/>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587166167"/>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667702686"/>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81927387"/>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598629898"/>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00160828"/>
                  </a:ext>
                </a:extLst>
              </a:tr>
              <a:tr h="476291">
                <a:tc>
                  <a:txBody>
                    <a:bodyPr/>
                    <a:lstStyle/>
                    <a:p>
                      <a:pPr algn="l" rtl="0">
                        <a:lnSpc>
                          <a:spcPct val="150000"/>
                        </a:lnSpc>
                      </a:pPr>
                      <a:endParaRPr lang="en-US"/>
                    </a:p>
                  </a:txBody>
                  <a:tcP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44940258"/>
                  </a:ext>
                </a:extLst>
              </a:tr>
            </a:tbl>
          </a:graphicData>
        </a:graphic>
      </p:graphicFrame>
    </p:spTree>
    <p:extLst>
      <p:ext uri="{BB962C8B-B14F-4D97-AF65-F5344CB8AC3E}">
        <p14:creationId xmlns:p14="http://schemas.microsoft.com/office/powerpoint/2010/main" val="40974320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4B8B0-C634-7F4F-94D2-219A3AA47CA4}"/>
              </a:ext>
            </a:extLst>
          </p:cNvPr>
          <p:cNvSpPr txBox="1"/>
          <p:nvPr/>
        </p:nvSpPr>
        <p:spPr>
          <a:xfrm>
            <a:off x="1053296" y="1064870"/>
            <a:ext cx="5787342" cy="677108"/>
          </a:xfrm>
          <a:prstGeom prst="rect">
            <a:avLst/>
          </a:prstGeom>
          <a:noFill/>
        </p:spPr>
        <p:txBody>
          <a:bodyPr wrap="square" rtlCol="0">
            <a:spAutoFit/>
          </a:bodyPr>
          <a:lstStyle/>
          <a:p>
            <a:r>
              <a:rPr lang="en-US" sz="3800" b="1" i="0" dirty="0">
                <a:ln>
                  <a:solidFill>
                    <a:schemeClr val="tx2"/>
                  </a:solidFill>
                </a:ln>
                <a:solidFill>
                  <a:schemeClr val="accent1"/>
                </a:solidFill>
                <a:latin typeface="Gotham Black" panose="02000603030000020004" pitchFamily="2" charset="77"/>
              </a:rPr>
              <a:t>Your voice matters.</a:t>
            </a:r>
          </a:p>
        </p:txBody>
      </p:sp>
      <p:sp>
        <p:nvSpPr>
          <p:cNvPr id="3" name="TextBox 2">
            <a:extLst>
              <a:ext uri="{FF2B5EF4-FFF2-40B4-BE49-F238E27FC236}">
                <a16:creationId xmlns:a16="http://schemas.microsoft.com/office/drawing/2014/main" id="{FD757DD1-AB00-3C46-A136-B25F394305E4}"/>
              </a:ext>
            </a:extLst>
          </p:cNvPr>
          <p:cNvSpPr txBox="1"/>
          <p:nvPr/>
        </p:nvSpPr>
        <p:spPr>
          <a:xfrm>
            <a:off x="1053296" y="1545392"/>
            <a:ext cx="7280476" cy="661720"/>
          </a:xfrm>
          <a:prstGeom prst="rect">
            <a:avLst/>
          </a:prstGeom>
          <a:noFill/>
        </p:spPr>
        <p:txBody>
          <a:bodyPr wrap="square" rtlCol="0">
            <a:spAutoFit/>
          </a:bodyPr>
          <a:lstStyle/>
          <a:p>
            <a:r>
              <a:rPr lang="en-US" sz="3700" b="1" i="0" dirty="0">
                <a:ln>
                  <a:noFill/>
                </a:ln>
                <a:solidFill>
                  <a:schemeClr val="bg2"/>
                </a:solidFill>
                <a:latin typeface="Gotham Black" panose="02000603030000020004" pitchFamily="2" charset="77"/>
              </a:rPr>
              <a:t>Be part of the conversation.</a:t>
            </a:r>
          </a:p>
        </p:txBody>
      </p:sp>
      <p:sp>
        <p:nvSpPr>
          <p:cNvPr id="4" name="TextBox 3">
            <a:extLst>
              <a:ext uri="{FF2B5EF4-FFF2-40B4-BE49-F238E27FC236}">
                <a16:creationId xmlns:a16="http://schemas.microsoft.com/office/drawing/2014/main" id="{F5D92520-914F-AC4A-A89E-C8C65C174AA5}"/>
              </a:ext>
            </a:extLst>
          </p:cNvPr>
          <p:cNvSpPr txBox="1"/>
          <p:nvPr/>
        </p:nvSpPr>
        <p:spPr>
          <a:xfrm>
            <a:off x="792541" y="2967885"/>
            <a:ext cx="9184834" cy="646331"/>
          </a:xfrm>
          <a:prstGeom prst="rect">
            <a:avLst/>
          </a:prstGeom>
          <a:noFill/>
        </p:spPr>
        <p:txBody>
          <a:bodyPr wrap="square" rtlCol="0">
            <a:spAutoFit/>
          </a:bodyPr>
          <a:lstStyle/>
          <a:p>
            <a:r>
              <a:rPr lang="en-US" sz="3600" b="1" i="0" dirty="0">
                <a:ln>
                  <a:solidFill>
                    <a:schemeClr val="tx2"/>
                  </a:solidFill>
                </a:ln>
                <a:solidFill>
                  <a:schemeClr val="accent1"/>
                </a:solidFill>
                <a:latin typeface="Gotham Black" panose="02000603030000020004" pitchFamily="2" charset="77"/>
              </a:rPr>
              <a:t>Visit conversations.casey.vic.gov.au</a:t>
            </a:r>
          </a:p>
        </p:txBody>
      </p:sp>
      <p:pic>
        <p:nvPicPr>
          <p:cNvPr id="5" name="Picture 13">
            <a:extLst>
              <a:ext uri="{FF2B5EF4-FFF2-40B4-BE49-F238E27FC236}">
                <a16:creationId xmlns:a16="http://schemas.microsoft.com/office/drawing/2014/main" id="{5115210F-E1BC-B944-8A31-A8EC41F7EF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103" y="4632868"/>
            <a:ext cx="10661902" cy="1900865"/>
          </a:xfrm>
          <a:prstGeom prst="rect">
            <a:avLst/>
          </a:prstGeom>
        </p:spPr>
      </p:pic>
      <p:sp>
        <p:nvSpPr>
          <p:cNvPr id="6" name="TextBox 5">
            <a:extLst>
              <a:ext uri="{FF2B5EF4-FFF2-40B4-BE49-F238E27FC236}">
                <a16:creationId xmlns:a16="http://schemas.microsoft.com/office/drawing/2014/main" id="{F5D92520-914F-AC4A-A89E-C8C65C174AA5}"/>
              </a:ext>
            </a:extLst>
          </p:cNvPr>
          <p:cNvSpPr txBox="1"/>
          <p:nvPr/>
        </p:nvSpPr>
        <p:spPr>
          <a:xfrm>
            <a:off x="792541" y="4542576"/>
            <a:ext cx="2846398" cy="2062103"/>
          </a:xfrm>
          <a:prstGeom prst="rect">
            <a:avLst/>
          </a:prstGeom>
          <a:noFill/>
        </p:spPr>
        <p:txBody>
          <a:bodyPr wrap="square" rtlCol="0">
            <a:spAutoFit/>
          </a:bodyPr>
          <a:lstStyle/>
          <a:p>
            <a:r>
              <a:rPr lang="en-US" sz="1600" b="1" dirty="0">
                <a:solidFill>
                  <a:srgbClr val="59BFDB"/>
                </a:solidFill>
                <a:latin typeface="Arial" pitchFamily="34" charset="0"/>
                <a:cs typeface="Arial" pitchFamily="34" charset="0"/>
              </a:rPr>
              <a:t>Contact City of Casey </a:t>
            </a:r>
          </a:p>
          <a:p>
            <a:endParaRPr lang="en-US" sz="1400" b="1" dirty="0">
              <a:solidFill>
                <a:schemeClr val="bg1"/>
              </a:solidFill>
              <a:latin typeface="Arial" pitchFamily="34" charset="0"/>
              <a:cs typeface="Arial" pitchFamily="34" charset="0"/>
            </a:endParaRPr>
          </a:p>
          <a:p>
            <a:r>
              <a:rPr lang="en-US" sz="1400" dirty="0">
                <a:solidFill>
                  <a:schemeClr val="bg1"/>
                </a:solidFill>
                <a:latin typeface="Arial" pitchFamily="34" charset="0"/>
                <a:cs typeface="Arial" pitchFamily="34" charset="0"/>
              </a:rPr>
              <a:t>03 9705 5200</a:t>
            </a:r>
          </a:p>
          <a:p>
            <a:r>
              <a:rPr lang="en-US" sz="1400" b="1" dirty="0">
                <a:solidFill>
                  <a:schemeClr val="bg1"/>
                </a:solidFill>
                <a:latin typeface="Arial" pitchFamily="34" charset="0"/>
                <a:cs typeface="Arial" pitchFamily="34" charset="0"/>
              </a:rPr>
              <a:t>NRS: </a:t>
            </a:r>
            <a:r>
              <a:rPr lang="en-US" sz="1400" dirty="0">
                <a:solidFill>
                  <a:schemeClr val="bg1"/>
                </a:solidFill>
                <a:latin typeface="Arial" pitchFamily="34" charset="0"/>
                <a:cs typeface="Arial" pitchFamily="34" charset="0"/>
              </a:rPr>
              <a:t>133 677 (for the deaf, hearing or speech impaired)</a:t>
            </a:r>
          </a:p>
          <a:p>
            <a:r>
              <a:rPr lang="en-US" sz="1400" b="1" dirty="0">
                <a:solidFill>
                  <a:schemeClr val="bg1"/>
                </a:solidFill>
                <a:latin typeface="Arial" pitchFamily="34" charset="0"/>
                <a:cs typeface="Arial" pitchFamily="34" charset="0"/>
              </a:rPr>
              <a:t>TIS: </a:t>
            </a:r>
            <a:r>
              <a:rPr lang="en-US" sz="1400" dirty="0">
                <a:solidFill>
                  <a:schemeClr val="bg1"/>
                </a:solidFill>
                <a:latin typeface="Arial" pitchFamily="34" charset="0"/>
                <a:cs typeface="Arial" pitchFamily="34" charset="0"/>
              </a:rPr>
              <a:t>131 450 (Translating and Interpreting Service)</a:t>
            </a:r>
          </a:p>
          <a:p>
            <a:endParaRPr lang="en-US" sz="1400" dirty="0">
              <a:solidFill>
                <a:schemeClr val="bg1"/>
              </a:solidFill>
              <a:latin typeface="Arial" pitchFamily="34" charset="0"/>
              <a:cs typeface="Arial" pitchFamily="34" charset="0"/>
            </a:endParaRPr>
          </a:p>
          <a:p>
            <a:r>
              <a:rPr lang="en-US" sz="1400" dirty="0">
                <a:solidFill>
                  <a:schemeClr val="bg1"/>
                </a:solidFill>
                <a:latin typeface="Arial" pitchFamily="34" charset="0"/>
                <a:cs typeface="Arial" pitchFamily="34" charset="0"/>
              </a:rPr>
              <a:t>caseycc@casey.vic.gov.au</a:t>
            </a:r>
          </a:p>
        </p:txBody>
      </p:sp>
      <p:sp>
        <p:nvSpPr>
          <p:cNvPr id="7" name="TextBox 6">
            <a:extLst>
              <a:ext uri="{FF2B5EF4-FFF2-40B4-BE49-F238E27FC236}">
                <a16:creationId xmlns:a16="http://schemas.microsoft.com/office/drawing/2014/main" id="{F5D92520-914F-AC4A-A89E-C8C65C174AA5}"/>
              </a:ext>
            </a:extLst>
          </p:cNvPr>
          <p:cNvSpPr txBox="1"/>
          <p:nvPr/>
        </p:nvSpPr>
        <p:spPr>
          <a:xfrm>
            <a:off x="4300850" y="4985376"/>
            <a:ext cx="2846398" cy="307777"/>
          </a:xfrm>
          <a:prstGeom prst="rect">
            <a:avLst/>
          </a:prstGeom>
          <a:noFill/>
        </p:spPr>
        <p:txBody>
          <a:bodyPr wrap="square" rtlCol="0">
            <a:spAutoFit/>
          </a:bodyPr>
          <a:lstStyle/>
          <a:p>
            <a:r>
              <a:rPr lang="en-US" sz="1400" b="1" dirty="0">
                <a:solidFill>
                  <a:schemeClr val="bg1"/>
                </a:solidFill>
                <a:latin typeface="Arial" pitchFamily="34" charset="0"/>
                <a:cs typeface="Arial" pitchFamily="34" charset="0"/>
              </a:rPr>
              <a:t>casey.vic.gov.au</a:t>
            </a:r>
            <a:endParaRPr lang="en-US" sz="1200" dirty="0">
              <a:solidFill>
                <a:schemeClr val="bg1"/>
              </a:solidFill>
              <a:latin typeface="Arial" pitchFamily="34" charset="0"/>
              <a:cs typeface="Arial" pitchFamily="34" charset="0"/>
            </a:endParaRPr>
          </a:p>
        </p:txBody>
      </p:sp>
      <p:sp>
        <p:nvSpPr>
          <p:cNvPr id="8" name="TextBox 7">
            <a:extLst>
              <a:ext uri="{FF2B5EF4-FFF2-40B4-BE49-F238E27FC236}">
                <a16:creationId xmlns:a16="http://schemas.microsoft.com/office/drawing/2014/main" id="{F5D92520-914F-AC4A-A89E-C8C65C174AA5}"/>
              </a:ext>
            </a:extLst>
          </p:cNvPr>
          <p:cNvSpPr txBox="1"/>
          <p:nvPr/>
        </p:nvSpPr>
        <p:spPr>
          <a:xfrm>
            <a:off x="7641768" y="4554714"/>
            <a:ext cx="2846398" cy="338554"/>
          </a:xfrm>
          <a:prstGeom prst="rect">
            <a:avLst/>
          </a:prstGeom>
          <a:noFill/>
        </p:spPr>
        <p:txBody>
          <a:bodyPr wrap="square" rtlCol="0">
            <a:spAutoFit/>
          </a:bodyPr>
          <a:lstStyle/>
          <a:p>
            <a:r>
              <a:rPr lang="en-US" sz="1600" b="1" dirty="0">
                <a:solidFill>
                  <a:srgbClr val="59BFDB"/>
                </a:solidFill>
                <a:latin typeface="Arial" pitchFamily="34" charset="0"/>
                <a:cs typeface="Arial" pitchFamily="34" charset="0"/>
              </a:rPr>
              <a:t>Customer Service </a:t>
            </a:r>
            <a:r>
              <a:rPr lang="en-US" sz="1600" b="1" dirty="0" err="1">
                <a:solidFill>
                  <a:srgbClr val="59BFDB"/>
                </a:solidFill>
                <a:latin typeface="Arial" pitchFamily="34" charset="0"/>
                <a:cs typeface="Arial" pitchFamily="34" charset="0"/>
              </a:rPr>
              <a:t>Centres</a:t>
            </a:r>
            <a:r>
              <a:rPr lang="en-US" sz="1600" b="1" dirty="0">
                <a:solidFill>
                  <a:srgbClr val="59BFDB"/>
                </a:solidFill>
                <a:latin typeface="Arial" pitchFamily="34" charset="0"/>
                <a:cs typeface="Arial" pitchFamily="34" charset="0"/>
              </a:rPr>
              <a:t> </a:t>
            </a:r>
            <a:endParaRPr lang="en-US" sz="1400" dirty="0">
              <a:solidFill>
                <a:schemeClr val="bg1"/>
              </a:solidFill>
              <a:latin typeface="Arial" pitchFamily="34" charset="0"/>
              <a:cs typeface="Arial" pitchFamily="34" charset="0"/>
            </a:endParaRPr>
          </a:p>
        </p:txBody>
      </p:sp>
      <p:sp>
        <p:nvSpPr>
          <p:cNvPr id="9" name="TextBox 8">
            <a:extLst>
              <a:ext uri="{FF2B5EF4-FFF2-40B4-BE49-F238E27FC236}">
                <a16:creationId xmlns:a16="http://schemas.microsoft.com/office/drawing/2014/main" id="{F5D92520-914F-AC4A-A89E-C8C65C174AA5}"/>
              </a:ext>
            </a:extLst>
          </p:cNvPr>
          <p:cNvSpPr txBox="1"/>
          <p:nvPr/>
        </p:nvSpPr>
        <p:spPr>
          <a:xfrm>
            <a:off x="4543447" y="5310174"/>
            <a:ext cx="2846398" cy="307777"/>
          </a:xfrm>
          <a:prstGeom prst="rect">
            <a:avLst/>
          </a:prstGeom>
          <a:noFill/>
        </p:spPr>
        <p:txBody>
          <a:bodyPr wrap="square" rtlCol="0">
            <a:spAutoFit/>
          </a:bodyPr>
          <a:lstStyle/>
          <a:p>
            <a:r>
              <a:rPr lang="en-US" sz="1400" dirty="0">
                <a:solidFill>
                  <a:schemeClr val="bg1"/>
                </a:solidFill>
                <a:latin typeface="Arial" pitchFamily="34" charset="0"/>
                <a:cs typeface="Arial" pitchFamily="34" charset="0"/>
              </a:rPr>
              <a:t>facebook.com/</a:t>
            </a:r>
            <a:r>
              <a:rPr lang="en-US" sz="1400" dirty="0" err="1">
                <a:solidFill>
                  <a:schemeClr val="bg1"/>
                </a:solidFill>
                <a:latin typeface="Arial" pitchFamily="34" charset="0"/>
                <a:cs typeface="Arial" pitchFamily="34" charset="0"/>
              </a:rPr>
              <a:t>CityOfCasey</a:t>
            </a:r>
            <a:endParaRPr lang="en-US" sz="1200" dirty="0">
              <a:solidFill>
                <a:schemeClr val="bg1"/>
              </a:solidFill>
              <a:latin typeface="Arial" pitchFamily="34" charset="0"/>
              <a:cs typeface="Arial" pitchFamily="34" charset="0"/>
            </a:endParaRPr>
          </a:p>
        </p:txBody>
      </p:sp>
      <p:sp>
        <p:nvSpPr>
          <p:cNvPr id="10" name="TextBox 9">
            <a:extLst>
              <a:ext uri="{FF2B5EF4-FFF2-40B4-BE49-F238E27FC236}">
                <a16:creationId xmlns:a16="http://schemas.microsoft.com/office/drawing/2014/main" id="{F5D92520-914F-AC4A-A89E-C8C65C174AA5}"/>
              </a:ext>
            </a:extLst>
          </p:cNvPr>
          <p:cNvSpPr txBox="1"/>
          <p:nvPr/>
        </p:nvSpPr>
        <p:spPr>
          <a:xfrm>
            <a:off x="4524785" y="5655746"/>
            <a:ext cx="2846398" cy="307777"/>
          </a:xfrm>
          <a:prstGeom prst="rect">
            <a:avLst/>
          </a:prstGeom>
          <a:noFill/>
        </p:spPr>
        <p:txBody>
          <a:bodyPr wrap="square" rtlCol="0">
            <a:spAutoFit/>
          </a:bodyPr>
          <a:lstStyle/>
          <a:p>
            <a:r>
              <a:rPr lang="en-US" sz="1400" dirty="0">
                <a:solidFill>
                  <a:schemeClr val="bg1"/>
                </a:solidFill>
                <a:latin typeface="Arial" pitchFamily="34" charset="0"/>
                <a:cs typeface="Arial" pitchFamily="34" charset="0"/>
              </a:rPr>
              <a:t>@</a:t>
            </a:r>
            <a:r>
              <a:rPr lang="en-US" sz="1400" dirty="0" err="1">
                <a:solidFill>
                  <a:schemeClr val="bg1"/>
                </a:solidFill>
                <a:latin typeface="Arial" pitchFamily="34" charset="0"/>
                <a:cs typeface="Arial" pitchFamily="34" charset="0"/>
              </a:rPr>
              <a:t>CityOfCasey</a:t>
            </a:r>
            <a:endParaRPr lang="en-US" sz="1200" dirty="0">
              <a:solidFill>
                <a:schemeClr val="bg1"/>
              </a:solidFill>
              <a:latin typeface="Arial" pitchFamily="34" charset="0"/>
              <a:cs typeface="Arial" pitchFamily="34" charset="0"/>
            </a:endParaRPr>
          </a:p>
        </p:txBody>
      </p:sp>
      <p:sp>
        <p:nvSpPr>
          <p:cNvPr id="11" name="TextBox 10">
            <a:extLst>
              <a:ext uri="{FF2B5EF4-FFF2-40B4-BE49-F238E27FC236}">
                <a16:creationId xmlns:a16="http://schemas.microsoft.com/office/drawing/2014/main" id="{F5D92520-914F-AC4A-A89E-C8C65C174AA5}"/>
              </a:ext>
            </a:extLst>
          </p:cNvPr>
          <p:cNvSpPr txBox="1"/>
          <p:nvPr/>
        </p:nvSpPr>
        <p:spPr>
          <a:xfrm>
            <a:off x="4300850" y="6040574"/>
            <a:ext cx="2846398" cy="523220"/>
          </a:xfrm>
          <a:prstGeom prst="rect">
            <a:avLst/>
          </a:prstGeom>
          <a:noFill/>
        </p:spPr>
        <p:txBody>
          <a:bodyPr wrap="square" rtlCol="0">
            <a:spAutoFit/>
          </a:bodyPr>
          <a:lstStyle/>
          <a:p>
            <a:r>
              <a:rPr lang="it-IT" sz="1400" dirty="0">
                <a:solidFill>
                  <a:schemeClr val="bg1"/>
                </a:solidFill>
                <a:latin typeface="Arial" pitchFamily="34" charset="0"/>
                <a:cs typeface="Arial" pitchFamily="34" charset="0"/>
              </a:rPr>
              <a:t>PO Box 1000</a:t>
            </a:r>
          </a:p>
          <a:p>
            <a:r>
              <a:rPr lang="it-IT" sz="1400" dirty="0" err="1">
                <a:solidFill>
                  <a:schemeClr val="bg1"/>
                </a:solidFill>
                <a:latin typeface="Arial" pitchFamily="34" charset="0"/>
                <a:cs typeface="Arial" pitchFamily="34" charset="0"/>
              </a:rPr>
              <a:t>Narre</a:t>
            </a:r>
            <a:r>
              <a:rPr lang="it-IT" sz="1400" dirty="0">
                <a:solidFill>
                  <a:schemeClr val="bg1"/>
                </a:solidFill>
                <a:latin typeface="Arial" pitchFamily="34" charset="0"/>
                <a:cs typeface="Arial" pitchFamily="34" charset="0"/>
              </a:rPr>
              <a:t> Warren VIC 3805</a:t>
            </a:r>
            <a:endParaRPr lang="en-US" sz="1200" dirty="0">
              <a:solidFill>
                <a:schemeClr val="bg1"/>
              </a:solidFill>
              <a:latin typeface="Arial" pitchFamily="34" charset="0"/>
              <a:cs typeface="Arial" pitchFamily="34" charset="0"/>
            </a:endParaRPr>
          </a:p>
        </p:txBody>
      </p:sp>
      <p:sp>
        <p:nvSpPr>
          <p:cNvPr id="12" name="TextBox 11">
            <a:extLst>
              <a:ext uri="{FF2B5EF4-FFF2-40B4-BE49-F238E27FC236}">
                <a16:creationId xmlns:a16="http://schemas.microsoft.com/office/drawing/2014/main" id="{F5D92520-914F-AC4A-A89E-C8C65C174AA5}"/>
              </a:ext>
            </a:extLst>
          </p:cNvPr>
          <p:cNvSpPr txBox="1"/>
          <p:nvPr/>
        </p:nvSpPr>
        <p:spPr>
          <a:xfrm>
            <a:off x="7632437" y="5000084"/>
            <a:ext cx="2846398" cy="1600438"/>
          </a:xfrm>
          <a:prstGeom prst="rect">
            <a:avLst/>
          </a:prstGeom>
          <a:noFill/>
        </p:spPr>
        <p:txBody>
          <a:bodyPr wrap="square" rtlCol="0">
            <a:spAutoFit/>
          </a:bodyPr>
          <a:lstStyle/>
          <a:p>
            <a:r>
              <a:rPr lang="it-IT" sz="1400" b="1" dirty="0" err="1">
                <a:solidFill>
                  <a:schemeClr val="bg1"/>
                </a:solidFill>
                <a:latin typeface="Arial" pitchFamily="34" charset="0"/>
                <a:cs typeface="Arial" pitchFamily="34" charset="0"/>
              </a:rPr>
              <a:t>Narre</a:t>
            </a:r>
            <a:r>
              <a:rPr lang="it-IT" sz="1400" b="1" dirty="0">
                <a:solidFill>
                  <a:schemeClr val="bg1"/>
                </a:solidFill>
                <a:latin typeface="Arial" pitchFamily="34" charset="0"/>
                <a:cs typeface="Arial" pitchFamily="34" charset="0"/>
              </a:rPr>
              <a:t> Warren</a:t>
            </a:r>
          </a:p>
          <a:p>
            <a:r>
              <a:rPr lang="it-IT" sz="1400" dirty="0" err="1">
                <a:solidFill>
                  <a:schemeClr val="bg1"/>
                </a:solidFill>
                <a:latin typeface="Arial" pitchFamily="34" charset="0"/>
                <a:cs typeface="Arial" pitchFamily="34" charset="0"/>
              </a:rPr>
              <a:t>Bunjil</a:t>
            </a:r>
            <a:r>
              <a:rPr lang="it-IT" sz="1400" dirty="0">
                <a:solidFill>
                  <a:schemeClr val="bg1"/>
                </a:solidFill>
                <a:latin typeface="Arial" pitchFamily="34" charset="0"/>
                <a:cs typeface="Arial" pitchFamily="34" charset="0"/>
              </a:rPr>
              <a:t> </a:t>
            </a:r>
            <a:r>
              <a:rPr lang="it-IT" sz="1400" dirty="0" err="1">
                <a:solidFill>
                  <a:schemeClr val="bg1"/>
                </a:solidFill>
                <a:latin typeface="Arial" pitchFamily="34" charset="0"/>
                <a:cs typeface="Arial" pitchFamily="34" charset="0"/>
              </a:rPr>
              <a:t>Place</a:t>
            </a:r>
            <a:endParaRPr lang="it-IT" sz="1400" dirty="0">
              <a:solidFill>
                <a:schemeClr val="bg1"/>
              </a:solidFill>
              <a:latin typeface="Arial" pitchFamily="34" charset="0"/>
              <a:cs typeface="Arial" pitchFamily="34" charset="0"/>
            </a:endParaRPr>
          </a:p>
          <a:p>
            <a:r>
              <a:rPr lang="it-IT" sz="1400" dirty="0">
                <a:solidFill>
                  <a:schemeClr val="bg1"/>
                </a:solidFill>
                <a:latin typeface="Arial" pitchFamily="34" charset="0"/>
                <a:cs typeface="Arial" pitchFamily="34" charset="0"/>
              </a:rPr>
              <a:t>Patrick </a:t>
            </a:r>
            <a:r>
              <a:rPr lang="it-IT" sz="1400" dirty="0" err="1">
                <a:solidFill>
                  <a:schemeClr val="bg1"/>
                </a:solidFill>
                <a:latin typeface="Arial" pitchFamily="34" charset="0"/>
                <a:cs typeface="Arial" pitchFamily="34" charset="0"/>
              </a:rPr>
              <a:t>Northeast</a:t>
            </a:r>
            <a:r>
              <a:rPr lang="it-IT" sz="1400" dirty="0">
                <a:solidFill>
                  <a:schemeClr val="bg1"/>
                </a:solidFill>
                <a:latin typeface="Arial" pitchFamily="34" charset="0"/>
                <a:cs typeface="Arial" pitchFamily="34" charset="0"/>
              </a:rPr>
              <a:t> Drive</a:t>
            </a:r>
          </a:p>
          <a:p>
            <a:endParaRPr lang="it-IT" sz="1400" dirty="0">
              <a:solidFill>
                <a:schemeClr val="bg1"/>
              </a:solidFill>
              <a:latin typeface="Arial" pitchFamily="34" charset="0"/>
              <a:cs typeface="Arial" pitchFamily="34" charset="0"/>
            </a:endParaRPr>
          </a:p>
          <a:p>
            <a:r>
              <a:rPr lang="it-IT" sz="1400" b="1" dirty="0" err="1">
                <a:solidFill>
                  <a:schemeClr val="bg1"/>
                </a:solidFill>
                <a:latin typeface="Arial" pitchFamily="34" charset="0"/>
                <a:cs typeface="Arial" pitchFamily="34" charset="0"/>
              </a:rPr>
              <a:t>Cranbourne</a:t>
            </a:r>
            <a:endParaRPr lang="it-IT" sz="1400" b="1" dirty="0">
              <a:solidFill>
                <a:schemeClr val="bg1"/>
              </a:solidFill>
              <a:latin typeface="Arial" pitchFamily="34" charset="0"/>
              <a:cs typeface="Arial" pitchFamily="34" charset="0"/>
            </a:endParaRPr>
          </a:p>
          <a:p>
            <a:r>
              <a:rPr lang="it-IT" sz="1400" dirty="0" err="1">
                <a:solidFill>
                  <a:schemeClr val="bg1"/>
                </a:solidFill>
                <a:latin typeface="Arial" pitchFamily="34" charset="0"/>
                <a:cs typeface="Arial" pitchFamily="34" charset="0"/>
              </a:rPr>
              <a:t>Cranbourne</a:t>
            </a:r>
            <a:r>
              <a:rPr lang="it-IT" sz="1400" dirty="0">
                <a:solidFill>
                  <a:schemeClr val="bg1"/>
                </a:solidFill>
                <a:latin typeface="Arial" pitchFamily="34" charset="0"/>
                <a:cs typeface="Arial" pitchFamily="34" charset="0"/>
              </a:rPr>
              <a:t> Park</a:t>
            </a:r>
          </a:p>
          <a:p>
            <a:r>
              <a:rPr lang="it-IT" sz="1400" dirty="0">
                <a:solidFill>
                  <a:schemeClr val="bg1"/>
                </a:solidFill>
                <a:latin typeface="Arial" pitchFamily="34" charset="0"/>
                <a:cs typeface="Arial" pitchFamily="34" charset="0"/>
              </a:rPr>
              <a:t>Shopping Centre</a:t>
            </a:r>
            <a:endParaRPr lang="en-US" sz="1200" dirty="0">
              <a:solidFill>
                <a:schemeClr val="bg1"/>
              </a:solidFill>
              <a:latin typeface="Arial" pitchFamily="34" charset="0"/>
              <a:cs typeface="Arial" pitchFamily="34" charset="0"/>
            </a:endParaRPr>
          </a:p>
        </p:txBody>
      </p:sp>
    </p:spTree>
    <p:extLst>
      <p:ext uri="{BB962C8B-B14F-4D97-AF65-F5344CB8AC3E}">
        <p14:creationId xmlns:p14="http://schemas.microsoft.com/office/powerpoint/2010/main" val="155507387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44B8B0-C634-7F4F-94D2-219A3AA47CA4}"/>
              </a:ext>
            </a:extLst>
          </p:cNvPr>
          <p:cNvSpPr txBox="1"/>
          <p:nvPr/>
        </p:nvSpPr>
        <p:spPr>
          <a:xfrm>
            <a:off x="1053296" y="1064870"/>
            <a:ext cx="5787342" cy="677108"/>
          </a:xfrm>
          <a:prstGeom prst="rect">
            <a:avLst/>
          </a:prstGeom>
          <a:noFill/>
        </p:spPr>
        <p:txBody>
          <a:bodyPr wrap="square" rtlCol="0">
            <a:spAutoFit/>
          </a:bodyPr>
          <a:lstStyle/>
          <a:p>
            <a:r>
              <a:rPr lang="si-LK" sz="3800" b="1" i="0" dirty="0">
                <a:ln>
                  <a:solidFill>
                    <a:schemeClr val="tx2"/>
                  </a:solidFill>
                </a:ln>
                <a:solidFill>
                  <a:schemeClr val="accent1"/>
                </a:solidFill>
                <a:latin typeface="Gotham Black" panose="02000603030000020004" pitchFamily="2" charset="77"/>
              </a:rPr>
              <a:t>ඔබේ හඬ වැදගත් වෙයි</a:t>
            </a:r>
          </a:p>
        </p:txBody>
      </p:sp>
      <p:sp>
        <p:nvSpPr>
          <p:cNvPr id="3" name="TextBox 2">
            <a:extLst>
              <a:ext uri="{FF2B5EF4-FFF2-40B4-BE49-F238E27FC236}">
                <a16:creationId xmlns:a16="http://schemas.microsoft.com/office/drawing/2014/main" id="{FD757DD1-AB00-3C46-A136-B25F394305E4}"/>
              </a:ext>
            </a:extLst>
          </p:cNvPr>
          <p:cNvSpPr txBox="1"/>
          <p:nvPr/>
        </p:nvSpPr>
        <p:spPr>
          <a:xfrm>
            <a:off x="1053296" y="1545392"/>
            <a:ext cx="7280476" cy="661720"/>
          </a:xfrm>
          <a:prstGeom prst="rect">
            <a:avLst/>
          </a:prstGeom>
          <a:noFill/>
        </p:spPr>
        <p:txBody>
          <a:bodyPr wrap="square" rtlCol="0">
            <a:spAutoFit/>
          </a:bodyPr>
          <a:lstStyle/>
          <a:p>
            <a:r>
              <a:rPr lang="si-LK" sz="3700" b="1" i="0" dirty="0">
                <a:ln>
                  <a:noFill/>
                </a:ln>
                <a:solidFill>
                  <a:schemeClr val="bg2"/>
                </a:solidFill>
                <a:latin typeface="Gotham Black" panose="02000603030000020004" pitchFamily="2" charset="77"/>
              </a:rPr>
              <a:t>සංවාදයේ කොටසක් වන්න.</a:t>
            </a:r>
          </a:p>
        </p:txBody>
      </p:sp>
      <p:sp>
        <p:nvSpPr>
          <p:cNvPr id="4" name="TextBox 3">
            <a:extLst>
              <a:ext uri="{FF2B5EF4-FFF2-40B4-BE49-F238E27FC236}">
                <a16:creationId xmlns:a16="http://schemas.microsoft.com/office/drawing/2014/main" id="{F5D92520-914F-AC4A-A89E-C8C65C174AA5}"/>
              </a:ext>
            </a:extLst>
          </p:cNvPr>
          <p:cNvSpPr txBox="1"/>
          <p:nvPr/>
        </p:nvSpPr>
        <p:spPr>
          <a:xfrm>
            <a:off x="792541" y="2967885"/>
            <a:ext cx="9184834" cy="646331"/>
          </a:xfrm>
          <a:prstGeom prst="rect">
            <a:avLst/>
          </a:prstGeom>
          <a:noFill/>
        </p:spPr>
        <p:txBody>
          <a:bodyPr wrap="square" rtlCol="0">
            <a:spAutoFit/>
          </a:bodyPr>
          <a:lstStyle/>
          <a:p>
            <a:r>
              <a:rPr lang="si-LK" sz="3600" b="1" i="0" dirty="0">
                <a:ln>
                  <a:solidFill>
                    <a:schemeClr val="tx2"/>
                  </a:solidFill>
                </a:ln>
                <a:solidFill>
                  <a:schemeClr val="accent1"/>
                </a:solidFill>
                <a:latin typeface="Gotham Black" panose="02000603030000020004" pitchFamily="2" charset="77"/>
              </a:rPr>
              <a:t>පිවිසෙන්න conversations.casey.vic.gov.au</a:t>
            </a:r>
          </a:p>
        </p:txBody>
      </p:sp>
      <p:pic>
        <p:nvPicPr>
          <p:cNvPr id="5" name="Picture 13">
            <a:extLst>
              <a:ext uri="{FF2B5EF4-FFF2-40B4-BE49-F238E27FC236}">
                <a16:creationId xmlns:a16="http://schemas.microsoft.com/office/drawing/2014/main" id="{5115210F-E1BC-B944-8A31-A8EC41F7EF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6103" y="4632868"/>
            <a:ext cx="10661902" cy="1900865"/>
          </a:xfrm>
          <a:prstGeom prst="rect">
            <a:avLst/>
          </a:prstGeom>
        </p:spPr>
      </p:pic>
      <p:sp>
        <p:nvSpPr>
          <p:cNvPr id="6" name="TextBox 5">
            <a:extLst>
              <a:ext uri="{FF2B5EF4-FFF2-40B4-BE49-F238E27FC236}">
                <a16:creationId xmlns:a16="http://schemas.microsoft.com/office/drawing/2014/main" id="{F5D92520-914F-AC4A-A89E-C8C65C174AA5}"/>
              </a:ext>
            </a:extLst>
          </p:cNvPr>
          <p:cNvSpPr txBox="1"/>
          <p:nvPr/>
        </p:nvSpPr>
        <p:spPr>
          <a:xfrm>
            <a:off x="792541" y="4542576"/>
            <a:ext cx="2846398" cy="2308324"/>
          </a:xfrm>
          <a:prstGeom prst="rect">
            <a:avLst/>
          </a:prstGeom>
          <a:noFill/>
        </p:spPr>
        <p:txBody>
          <a:bodyPr wrap="square" rtlCol="0">
            <a:spAutoFit/>
          </a:bodyPr>
          <a:lstStyle/>
          <a:p>
            <a:r>
              <a:rPr lang="si-LK" sz="1600" b="1" dirty="0">
                <a:solidFill>
                  <a:srgbClr val="59BFDB"/>
                </a:solidFill>
                <a:latin typeface="Arial" pitchFamily="34" charset="0"/>
                <a:cs typeface="Arial" pitchFamily="34" charset="0"/>
              </a:rPr>
              <a:t>City of Casey සම්බන්ධ කර ගන්න </a:t>
            </a:r>
          </a:p>
          <a:p>
            <a:endParaRPr lang="en-US" sz="1400" b="1" dirty="0">
              <a:solidFill>
                <a:schemeClr val="bg1"/>
              </a:solidFill>
              <a:latin typeface="Arial" pitchFamily="34" charset="0"/>
              <a:cs typeface="Arial" pitchFamily="34" charset="0"/>
            </a:endParaRPr>
          </a:p>
          <a:p>
            <a:r>
              <a:rPr lang="si-LK" sz="1400" dirty="0">
                <a:solidFill>
                  <a:schemeClr val="bg1"/>
                </a:solidFill>
                <a:latin typeface="Arial" pitchFamily="34" charset="0"/>
                <a:cs typeface="Arial" pitchFamily="34" charset="0"/>
              </a:rPr>
              <a:t>03 9705 5200</a:t>
            </a:r>
          </a:p>
          <a:p>
            <a:r>
              <a:rPr lang="si-LK" sz="1400" b="1" dirty="0">
                <a:solidFill>
                  <a:schemeClr val="bg1"/>
                </a:solidFill>
                <a:latin typeface="Arial" pitchFamily="34" charset="0"/>
                <a:cs typeface="Arial" pitchFamily="34" charset="0"/>
              </a:rPr>
              <a:t>NRS: </a:t>
            </a:r>
            <a:r>
              <a:rPr lang="si-LK" sz="1400" dirty="0">
                <a:solidFill>
                  <a:schemeClr val="bg1"/>
                </a:solidFill>
                <a:latin typeface="Arial" pitchFamily="34" charset="0"/>
                <a:cs typeface="Arial" pitchFamily="34" charset="0"/>
              </a:rPr>
              <a:t>133 677 (බිහිරි, ශ්‍රවණ හෝ කථන දුර්වලතා සඳහා)</a:t>
            </a:r>
          </a:p>
          <a:p>
            <a:r>
              <a:rPr lang="si-LK" sz="1400" b="1" dirty="0">
                <a:solidFill>
                  <a:schemeClr val="bg1"/>
                </a:solidFill>
                <a:latin typeface="Arial" pitchFamily="34" charset="0"/>
                <a:cs typeface="Arial" pitchFamily="34" charset="0"/>
              </a:rPr>
              <a:t>TIS: </a:t>
            </a:r>
            <a:r>
              <a:rPr lang="si-LK" sz="1400" dirty="0">
                <a:solidFill>
                  <a:schemeClr val="bg1"/>
                </a:solidFill>
                <a:latin typeface="Arial" pitchFamily="34" charset="0"/>
                <a:cs typeface="Arial" pitchFamily="34" charset="0"/>
              </a:rPr>
              <a:t>131 450 (පරිවර්තන කිරීම් සහ අර්ථ නිරූපණ සේවය)</a:t>
            </a:r>
            <a:endParaRPr lang="en-US" sz="1400" dirty="0">
              <a:solidFill>
                <a:schemeClr val="bg1"/>
              </a:solidFill>
              <a:latin typeface="Arial" pitchFamily="34" charset="0"/>
              <a:cs typeface="Arial" pitchFamily="34" charset="0"/>
            </a:endParaRPr>
          </a:p>
          <a:p>
            <a:endParaRPr lang="en-US" sz="1400" dirty="0">
              <a:solidFill>
                <a:schemeClr val="bg1"/>
              </a:solidFill>
              <a:latin typeface="Arial" pitchFamily="34" charset="0"/>
              <a:cs typeface="Arial" pitchFamily="34" charset="0"/>
            </a:endParaRPr>
          </a:p>
          <a:p>
            <a:r>
              <a:rPr lang="si-LK" sz="1400" dirty="0">
                <a:solidFill>
                  <a:schemeClr val="bg1"/>
                </a:solidFill>
                <a:latin typeface="Arial" pitchFamily="34" charset="0"/>
                <a:cs typeface="Arial" pitchFamily="34" charset="0"/>
              </a:rPr>
              <a:t>caseycc@casey.vic.gov.au</a:t>
            </a:r>
          </a:p>
        </p:txBody>
      </p:sp>
      <p:sp>
        <p:nvSpPr>
          <p:cNvPr id="7" name="TextBox 6">
            <a:extLst>
              <a:ext uri="{FF2B5EF4-FFF2-40B4-BE49-F238E27FC236}">
                <a16:creationId xmlns:a16="http://schemas.microsoft.com/office/drawing/2014/main" id="{F5D92520-914F-AC4A-A89E-C8C65C174AA5}"/>
              </a:ext>
            </a:extLst>
          </p:cNvPr>
          <p:cNvSpPr txBox="1"/>
          <p:nvPr/>
        </p:nvSpPr>
        <p:spPr>
          <a:xfrm>
            <a:off x="4300850" y="4985376"/>
            <a:ext cx="2846398" cy="307777"/>
          </a:xfrm>
          <a:prstGeom prst="rect">
            <a:avLst/>
          </a:prstGeom>
          <a:noFill/>
        </p:spPr>
        <p:txBody>
          <a:bodyPr wrap="square" rtlCol="0">
            <a:spAutoFit/>
          </a:bodyPr>
          <a:lstStyle/>
          <a:p>
            <a:r>
              <a:rPr lang="si-LK" sz="1400" b="1">
                <a:solidFill>
                  <a:schemeClr val="bg1"/>
                </a:solidFill>
                <a:latin typeface="Arial" pitchFamily="34" charset="0"/>
                <a:cs typeface="Arial" pitchFamily="34" charset="0"/>
              </a:rPr>
              <a:t>casey.vic.gov.au</a:t>
            </a:r>
          </a:p>
        </p:txBody>
      </p:sp>
      <p:sp>
        <p:nvSpPr>
          <p:cNvPr id="8" name="TextBox 7">
            <a:extLst>
              <a:ext uri="{FF2B5EF4-FFF2-40B4-BE49-F238E27FC236}">
                <a16:creationId xmlns:a16="http://schemas.microsoft.com/office/drawing/2014/main" id="{F5D92520-914F-AC4A-A89E-C8C65C174AA5}"/>
              </a:ext>
            </a:extLst>
          </p:cNvPr>
          <p:cNvSpPr txBox="1"/>
          <p:nvPr/>
        </p:nvSpPr>
        <p:spPr>
          <a:xfrm>
            <a:off x="7641768" y="4554714"/>
            <a:ext cx="2846398" cy="338554"/>
          </a:xfrm>
          <a:prstGeom prst="rect">
            <a:avLst/>
          </a:prstGeom>
          <a:noFill/>
        </p:spPr>
        <p:txBody>
          <a:bodyPr wrap="square" rtlCol="0">
            <a:spAutoFit/>
          </a:bodyPr>
          <a:lstStyle/>
          <a:p>
            <a:r>
              <a:rPr lang="si-LK" sz="1600" b="1">
                <a:solidFill>
                  <a:srgbClr val="59BFDB"/>
                </a:solidFill>
                <a:latin typeface="Arial" pitchFamily="34" charset="0"/>
                <a:cs typeface="Arial" pitchFamily="34" charset="0"/>
              </a:rPr>
              <a:t>පාරිභෝගික සේවා මධ්‍යස්ථාන </a:t>
            </a:r>
          </a:p>
        </p:txBody>
      </p:sp>
      <p:sp>
        <p:nvSpPr>
          <p:cNvPr id="9" name="TextBox 8">
            <a:extLst>
              <a:ext uri="{FF2B5EF4-FFF2-40B4-BE49-F238E27FC236}">
                <a16:creationId xmlns:a16="http://schemas.microsoft.com/office/drawing/2014/main" id="{F5D92520-914F-AC4A-A89E-C8C65C174AA5}"/>
              </a:ext>
            </a:extLst>
          </p:cNvPr>
          <p:cNvSpPr txBox="1"/>
          <p:nvPr/>
        </p:nvSpPr>
        <p:spPr>
          <a:xfrm>
            <a:off x="4543447" y="5310174"/>
            <a:ext cx="2846398" cy="307777"/>
          </a:xfrm>
          <a:prstGeom prst="rect">
            <a:avLst/>
          </a:prstGeom>
          <a:noFill/>
        </p:spPr>
        <p:txBody>
          <a:bodyPr wrap="square" rtlCol="0">
            <a:spAutoFit/>
          </a:bodyPr>
          <a:lstStyle/>
          <a:p>
            <a:r>
              <a:rPr lang="si-LK" sz="1400" dirty="0">
                <a:solidFill>
                  <a:schemeClr val="bg1"/>
                </a:solidFill>
                <a:latin typeface="Arial" pitchFamily="34" charset="0"/>
                <a:cs typeface="Arial" pitchFamily="34" charset="0"/>
              </a:rPr>
              <a:t>acebook.com/CityOfCasey</a:t>
            </a:r>
          </a:p>
        </p:txBody>
      </p:sp>
      <p:sp>
        <p:nvSpPr>
          <p:cNvPr id="10" name="TextBox 9">
            <a:extLst>
              <a:ext uri="{FF2B5EF4-FFF2-40B4-BE49-F238E27FC236}">
                <a16:creationId xmlns:a16="http://schemas.microsoft.com/office/drawing/2014/main" id="{F5D92520-914F-AC4A-A89E-C8C65C174AA5}"/>
              </a:ext>
            </a:extLst>
          </p:cNvPr>
          <p:cNvSpPr txBox="1"/>
          <p:nvPr/>
        </p:nvSpPr>
        <p:spPr>
          <a:xfrm>
            <a:off x="4524785" y="5655746"/>
            <a:ext cx="2846398" cy="307777"/>
          </a:xfrm>
          <a:prstGeom prst="rect">
            <a:avLst/>
          </a:prstGeom>
          <a:noFill/>
        </p:spPr>
        <p:txBody>
          <a:bodyPr wrap="square" rtlCol="0">
            <a:spAutoFit/>
          </a:bodyPr>
          <a:lstStyle/>
          <a:p>
            <a:r>
              <a:rPr lang="si-LK" sz="1400">
                <a:solidFill>
                  <a:schemeClr val="bg1"/>
                </a:solidFill>
                <a:latin typeface="Arial" pitchFamily="34" charset="0"/>
                <a:cs typeface="Arial" pitchFamily="34" charset="0"/>
              </a:rPr>
              <a:t>@CityOfCasey</a:t>
            </a:r>
          </a:p>
        </p:txBody>
      </p:sp>
      <p:sp>
        <p:nvSpPr>
          <p:cNvPr id="11" name="TextBox 10">
            <a:extLst>
              <a:ext uri="{FF2B5EF4-FFF2-40B4-BE49-F238E27FC236}">
                <a16:creationId xmlns:a16="http://schemas.microsoft.com/office/drawing/2014/main" id="{F5D92520-914F-AC4A-A89E-C8C65C174AA5}"/>
              </a:ext>
            </a:extLst>
          </p:cNvPr>
          <p:cNvSpPr txBox="1"/>
          <p:nvPr/>
        </p:nvSpPr>
        <p:spPr>
          <a:xfrm>
            <a:off x="4300850" y="6040574"/>
            <a:ext cx="2846398" cy="523220"/>
          </a:xfrm>
          <a:prstGeom prst="rect">
            <a:avLst/>
          </a:prstGeom>
          <a:noFill/>
        </p:spPr>
        <p:txBody>
          <a:bodyPr wrap="square" rtlCol="0">
            <a:spAutoFit/>
          </a:bodyPr>
          <a:lstStyle/>
          <a:p>
            <a:r>
              <a:rPr lang="si-LK" sz="1400">
                <a:solidFill>
                  <a:schemeClr val="bg1"/>
                </a:solidFill>
                <a:latin typeface="Arial" pitchFamily="34" charset="0"/>
                <a:cs typeface="Arial" pitchFamily="34" charset="0"/>
              </a:rPr>
              <a:t>PO Box 1000</a:t>
            </a:r>
          </a:p>
          <a:p>
            <a:r>
              <a:rPr lang="si-LK" sz="1400">
                <a:solidFill>
                  <a:schemeClr val="bg1"/>
                </a:solidFill>
                <a:latin typeface="Arial" pitchFamily="34" charset="0"/>
                <a:cs typeface="Arial" pitchFamily="34" charset="0"/>
              </a:rPr>
              <a:t>Narre Warren VIC 3805</a:t>
            </a:r>
          </a:p>
        </p:txBody>
      </p:sp>
      <p:sp>
        <p:nvSpPr>
          <p:cNvPr id="12" name="TextBox 11">
            <a:extLst>
              <a:ext uri="{FF2B5EF4-FFF2-40B4-BE49-F238E27FC236}">
                <a16:creationId xmlns:a16="http://schemas.microsoft.com/office/drawing/2014/main" id="{F5D92520-914F-AC4A-A89E-C8C65C174AA5}"/>
              </a:ext>
            </a:extLst>
          </p:cNvPr>
          <p:cNvSpPr txBox="1"/>
          <p:nvPr/>
        </p:nvSpPr>
        <p:spPr>
          <a:xfrm>
            <a:off x="7632437" y="5000084"/>
            <a:ext cx="2846398" cy="1600438"/>
          </a:xfrm>
          <a:prstGeom prst="rect">
            <a:avLst/>
          </a:prstGeom>
          <a:noFill/>
        </p:spPr>
        <p:txBody>
          <a:bodyPr wrap="square" rtlCol="0">
            <a:spAutoFit/>
          </a:bodyPr>
          <a:lstStyle/>
          <a:p>
            <a:r>
              <a:rPr lang="si-LK" sz="1400" b="1" dirty="0">
                <a:solidFill>
                  <a:schemeClr val="bg1"/>
                </a:solidFill>
                <a:latin typeface="Arial" pitchFamily="34" charset="0"/>
                <a:cs typeface="Arial" pitchFamily="34" charset="0"/>
              </a:rPr>
              <a:t>Narre Warren</a:t>
            </a:r>
          </a:p>
          <a:p>
            <a:r>
              <a:rPr lang="si-LK" sz="1400" dirty="0">
                <a:solidFill>
                  <a:schemeClr val="bg1"/>
                </a:solidFill>
                <a:latin typeface="Arial" pitchFamily="34" charset="0"/>
                <a:cs typeface="Arial" pitchFamily="34" charset="0"/>
              </a:rPr>
              <a:t>Bunjil Place</a:t>
            </a:r>
          </a:p>
          <a:p>
            <a:r>
              <a:rPr lang="si-LK" sz="1400" dirty="0">
                <a:solidFill>
                  <a:schemeClr val="bg1"/>
                </a:solidFill>
                <a:latin typeface="Arial" pitchFamily="34" charset="0"/>
                <a:cs typeface="Arial" pitchFamily="34" charset="0"/>
              </a:rPr>
              <a:t>Patrick Northeast Drive</a:t>
            </a:r>
          </a:p>
          <a:p>
            <a:endParaRPr lang="it-IT" sz="1400" dirty="0">
              <a:solidFill>
                <a:schemeClr val="bg1"/>
              </a:solidFill>
              <a:latin typeface="Arial" pitchFamily="34" charset="0"/>
              <a:cs typeface="Arial" pitchFamily="34" charset="0"/>
            </a:endParaRPr>
          </a:p>
          <a:p>
            <a:r>
              <a:rPr lang="si-LK" sz="1400" b="1" dirty="0">
                <a:solidFill>
                  <a:schemeClr val="bg1"/>
                </a:solidFill>
                <a:latin typeface="Arial" pitchFamily="34" charset="0"/>
                <a:cs typeface="Arial" pitchFamily="34" charset="0"/>
              </a:rPr>
              <a:t>Cranbourne</a:t>
            </a:r>
          </a:p>
          <a:p>
            <a:r>
              <a:rPr lang="si-LK" sz="1400" dirty="0">
                <a:solidFill>
                  <a:schemeClr val="bg1"/>
                </a:solidFill>
                <a:latin typeface="Arial" pitchFamily="34" charset="0"/>
                <a:cs typeface="Arial" pitchFamily="34" charset="0"/>
              </a:rPr>
              <a:t>Cranbourne Park</a:t>
            </a:r>
          </a:p>
          <a:p>
            <a:r>
              <a:rPr lang="si-LK" sz="1400" dirty="0">
                <a:solidFill>
                  <a:schemeClr val="bg1"/>
                </a:solidFill>
                <a:latin typeface="Arial" pitchFamily="34" charset="0"/>
                <a:cs typeface="Arial" pitchFamily="34" charset="0"/>
              </a:rPr>
              <a:t>Shopping Centre</a:t>
            </a:r>
          </a:p>
        </p:txBody>
      </p:sp>
    </p:spTree>
    <p:extLst>
      <p:ext uri="{BB962C8B-B14F-4D97-AF65-F5344CB8AC3E}">
        <p14:creationId xmlns:p14="http://schemas.microsoft.com/office/powerpoint/2010/main" val="4149389864"/>
      </p:ext>
    </p:extLst>
  </p:cSld>
  <p:clrMapOvr>
    <a:masterClrMapping/>
  </p:clrMapOvr>
</p:sld>
</file>

<file path=ppt/theme/theme1.xml><?xml version="1.0" encoding="utf-8"?>
<a:theme xmlns:a="http://schemas.openxmlformats.org/drawingml/2006/main" name="Office Theme">
  <a:themeElements>
    <a:clrScheme name="Shape Your City 1">
      <a:dk1>
        <a:srgbClr val="363535"/>
      </a:dk1>
      <a:lt1>
        <a:srgbClr val="FFFFFF"/>
      </a:lt1>
      <a:dk2>
        <a:srgbClr val="405770"/>
      </a:dk2>
      <a:lt2>
        <a:srgbClr val="F4F6F0"/>
      </a:lt2>
      <a:accent1>
        <a:srgbClr val="405770"/>
      </a:accent1>
      <a:accent2>
        <a:srgbClr val="58BDDB"/>
      </a:accent2>
      <a:accent3>
        <a:srgbClr val="F49170"/>
      </a:accent3>
      <a:accent4>
        <a:srgbClr val="45B9A3"/>
      </a:accent4>
      <a:accent5>
        <a:srgbClr val="86C7CC"/>
      </a:accent5>
      <a:accent6>
        <a:srgbClr val="B5D283"/>
      </a:accent6>
      <a:hlink>
        <a:srgbClr val="405770"/>
      </a:hlink>
      <a:folHlink>
        <a:srgbClr val="F49170"/>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hapeYourCity_PowerPoint Pres Template" id="{E11A358A-6193-8E45-9442-999B040F6BF9}" vid="{A7635259-DF0C-D64D-B657-B45046AACAE4}"/>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70CB29A7EC844EB82277798569E75B" ma:contentTypeVersion="11" ma:contentTypeDescription="Create a new document." ma:contentTypeScope="" ma:versionID="6f24a0466794c2956b7578060125a1a2">
  <xsd:schema xmlns:xsd="http://www.w3.org/2001/XMLSchema" xmlns:xs="http://www.w3.org/2001/XMLSchema" xmlns:p="http://schemas.microsoft.com/office/2006/metadata/properties" xmlns:ns2="90dfda95-c7d7-4086-9ef5-5b3e7d53fa9f" xmlns:ns3="baace386-b354-430f-8543-0581280cad22" targetNamespace="http://schemas.microsoft.com/office/2006/metadata/properties" ma:root="true" ma:fieldsID="70fe9016203098c2e4c94d54a7c861f0" ns2:_="" ns3:_="">
    <xsd:import namespace="90dfda95-c7d7-4086-9ef5-5b3e7d53fa9f"/>
    <xsd:import namespace="baace386-b354-430f-8543-0581280cad22"/>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0dfda95-c7d7-4086-9ef5-5b3e7d53fa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aace386-b354-430f-8543-0581280cad22"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4C4A817-4537-4F46-8CB9-40D750E639E5}"/>
</file>

<file path=customXml/itemProps2.xml><?xml version="1.0" encoding="utf-8"?>
<ds:datastoreItem xmlns:ds="http://schemas.openxmlformats.org/officeDocument/2006/customXml" ds:itemID="{B39B5F1C-AAA8-4974-8715-9914D16497FB}">
  <ds:schemaRefs>
    <ds:schemaRef ds:uri="http://schemas.microsoft.com/sharepoint/v3/contenttype/forms"/>
  </ds:schemaRefs>
</ds:datastoreItem>
</file>

<file path=customXml/itemProps3.xml><?xml version="1.0" encoding="utf-8"?>
<ds:datastoreItem xmlns:ds="http://schemas.openxmlformats.org/officeDocument/2006/customXml" ds:itemID="{5FECAE16-F33F-420F-80B9-D67957678D9A}">
  <ds:schemaRefs>
    <ds:schemaRef ds:uri="0654ad01-20bc-4674-bc5f-c2867a68f144"/>
    <ds:schemaRef ds:uri="5c065dcf-1a44-48ed-a739-82a6883c479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Office Theme</Template>
  <TotalTime>58</TotalTime>
  <Words>18905</Words>
  <Application>Microsoft Office PowerPoint</Application>
  <PresentationFormat>Widescreen</PresentationFormat>
  <Paragraphs>441</Paragraphs>
  <Slides>60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60</vt:i4>
      </vt:variant>
    </vt:vector>
  </HeadingPairs>
  <TitlesOfParts>
    <vt:vector size="67" baseType="lpstr">
      <vt:lpstr>Arial</vt:lpstr>
      <vt:lpstr>Arial,Sans-Serif</vt:lpstr>
      <vt:lpstr>Calibri</vt:lpstr>
      <vt:lpstr>Gotham Black</vt:lpstr>
      <vt:lpstr>Helvetica Light</vt:lpstr>
      <vt:lpstr>Times New Roman</vt:lpstr>
      <vt:lpstr>Office Theme</vt:lpstr>
      <vt:lpstr>How to host a  ‘Shape your City’ Conversation</vt:lpstr>
      <vt:lpstr>‘ඔබේ නගරය හැඩ ගස්වන්න’ සංවාදයක් පවත්වන ආකාරය</vt:lpstr>
      <vt:lpstr>Welcome</vt:lpstr>
      <vt:lpstr>පිළිගනිමු</vt:lpstr>
      <vt:lpstr>Whilst it might be harder right now…</vt:lpstr>
      <vt:lpstr>එය දැන් වඩා දුෂ්කර විය හැකි අතර…</vt:lpstr>
      <vt:lpstr>Getting Started</vt:lpstr>
      <vt:lpstr>ආරම්භය</vt:lpstr>
      <vt:lpstr>Promote your conversation</vt:lpstr>
      <vt:lpstr>ඔබේ සංවාදය ප්‍රවර්ධනය කරන්න</vt:lpstr>
      <vt:lpstr>Host your conversation</vt:lpstr>
      <vt:lpstr>ඔබේ සංවාදයට සත්කාර කරන්න</vt:lpstr>
      <vt:lpstr>Now onto the questions…</vt:lpstr>
      <vt:lpstr>දැන් ප්‍රශ්නවලට…</vt:lpstr>
      <vt:lpstr>Things to consider</vt:lpstr>
      <vt:lpstr>සලකා බැලිය යුතු කරුණු</vt:lpstr>
      <vt:lpstr>Theme Questions</vt:lpstr>
      <vt:lpstr>තේමා ප්‍රශ්න</vt:lpstr>
      <vt:lpstr>Questions</vt:lpstr>
      <vt:lpstr>ගැටලු</vt:lpstr>
      <vt:lpstr>Things to consider</vt:lpstr>
      <vt:lpstr>සලකා බැලිය යුතු කරුණු</vt:lpstr>
      <vt:lpstr>Questions</vt:lpstr>
      <vt:lpstr>ගැටලු</vt:lpstr>
      <vt:lpstr>Things to consider</vt:lpstr>
      <vt:lpstr>සලකා බැලිය යුතු කරුණු</vt:lpstr>
      <vt:lpstr>Questions</vt:lpstr>
      <vt:lpstr>ගැටලු</vt:lpstr>
      <vt:lpstr>Things to consider</vt:lpstr>
      <vt:lpstr>සලකා බැලිය යුතු කරුණු</vt:lpstr>
      <vt:lpstr>Questions</vt:lpstr>
      <vt:lpstr>ගැටලු</vt:lpstr>
      <vt:lpstr>Things to consider</vt:lpstr>
      <vt:lpstr>සලකා බැලිය යුතු කරුණු</vt:lpstr>
      <vt:lpstr>Things to consider</vt:lpstr>
      <vt:lpstr>සලකා බැලිය යුතු කරුණු</vt:lpstr>
      <vt:lpstr>Now bring your conversation to life!!</vt:lpstr>
      <vt:lpstr>දැන් ඔබේ සංවාදයට ජීවය දෙන්න!!</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Fill in pages (print me)</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host a  ‘Shape your City’ Conversation</dc:title>
  <dc:creator>Anna Kelderman</dc:creator>
  <cp:lastModifiedBy>Damir Cato</cp:lastModifiedBy>
  <cp:revision>735</cp:revision>
  <dcterms:created xsi:type="dcterms:W3CDTF">2020-09-14T02:46:12Z</dcterms:created>
  <dcterms:modified xsi:type="dcterms:W3CDTF">2020-09-26T11:39:32Z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0x0101008670CB29A7EC844EB82277798569E75B</vt:lpwstr>
  </property>
</Properties>
</file>